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0"/>
  </p:notesMasterIdLst>
  <p:sldIdLst>
    <p:sldId id="509" r:id="rId2"/>
    <p:sldId id="491" r:id="rId3"/>
    <p:sldId id="481" r:id="rId4"/>
    <p:sldId id="482" r:id="rId5"/>
    <p:sldId id="514" r:id="rId6"/>
    <p:sldId id="510" r:id="rId7"/>
    <p:sldId id="493" r:id="rId8"/>
    <p:sldId id="494" r:id="rId9"/>
    <p:sldId id="495" r:id="rId10"/>
    <p:sldId id="496" r:id="rId11"/>
    <p:sldId id="497" r:id="rId12"/>
    <p:sldId id="498" r:id="rId13"/>
    <p:sldId id="499" r:id="rId14"/>
    <p:sldId id="500" r:id="rId15"/>
    <p:sldId id="501" r:id="rId16"/>
    <p:sldId id="502" r:id="rId17"/>
    <p:sldId id="503" r:id="rId18"/>
    <p:sldId id="504" r:id="rId19"/>
    <p:sldId id="479" r:id="rId20"/>
    <p:sldId id="484" r:id="rId21"/>
    <p:sldId id="506" r:id="rId22"/>
    <p:sldId id="507" r:id="rId23"/>
    <p:sldId id="508" r:id="rId24"/>
    <p:sldId id="483" r:id="rId25"/>
    <p:sldId id="476" r:id="rId26"/>
    <p:sldId id="477" r:id="rId27"/>
    <p:sldId id="515" r:id="rId28"/>
    <p:sldId id="511" r:id="rId29"/>
  </p:sldIdLst>
  <p:sldSz cx="12192000" cy="6858000"/>
  <p:notesSz cx="6807200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O THI_Sau" initials="CT" lastIdx="1" clrIdx="0">
    <p:extLst>
      <p:ext uri="{19B8F6BF-5375-455C-9EA6-DF929625EA0E}">
        <p15:presenceInfo xmlns:p15="http://schemas.microsoft.com/office/powerpoint/2012/main" userId="S-1-5-21-3734395507-3439540992-2097805461-181534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CC"/>
    <a:srgbClr val="FFFFCC"/>
    <a:srgbClr val="C8BE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77" autoAdjust="0"/>
    <p:restoredTop sz="94660"/>
  </p:normalViewPr>
  <p:slideViewPr>
    <p:cSldViewPr snapToGrid="0">
      <p:cViewPr varScale="1">
        <p:scale>
          <a:sx n="73" d="100"/>
          <a:sy n="73" d="100"/>
        </p:scale>
        <p:origin x="58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838" y="1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F899F-E55D-4076-880F-37419D584A09}" type="datetimeFigureOut">
              <a:rPr lang="en-US" smtClean="0"/>
              <a:t>08/10/2024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1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0AED99-4089-4831-844C-530C28913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549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2650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70E0A-55C9-4234-9CB3-CF19375326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4223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82550" y="742950"/>
            <a:ext cx="6637338" cy="37338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838E47-EE24-4632-9478-F51DDF7020EA}" type="slidenum">
              <a:rPr lang="en-US" altLang="ja-JP" smtClean="0"/>
              <a:pPr>
                <a:defRPr/>
              </a:pPr>
              <a:t>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49795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42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5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41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3356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51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63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7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560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276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71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09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62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CD239-45CE-4C19-8B4E-5B6C399301A2}" type="datetimeFigureOut">
              <a:rPr lang="en-US" smtClean="0"/>
              <a:t>08/10/2024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69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jpeg"/><Relationship Id="rId1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jpeg"/><Relationship Id="rId17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5" Type="http://schemas.openxmlformats.org/officeDocument/2006/relationships/image" Target="../media/image13.jpeg"/><Relationship Id="rId10" Type="http://schemas.openxmlformats.org/officeDocument/2006/relationships/image" Target="../media/image9.png"/><Relationship Id="rId19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3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9.png"/><Relationship Id="rId5" Type="http://schemas.openxmlformats.org/officeDocument/2006/relationships/image" Target="../media/image18.png"/><Relationship Id="rId15" Type="http://schemas.microsoft.com/office/2007/relationships/hdphoto" Target="../media/hdphoto4.wdp"/><Relationship Id="rId10" Type="http://schemas.openxmlformats.org/officeDocument/2006/relationships/image" Target="../media/image1.png"/><Relationship Id="rId4" Type="http://schemas.microsoft.com/office/2007/relationships/hdphoto" Target="../media/hdphoto3.wdp"/><Relationship Id="rId9" Type="http://schemas.openxmlformats.org/officeDocument/2006/relationships/image" Target="../media/image22.png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oleObject" Target="../embeddings/oleObject2.bin"/><Relationship Id="rId18" Type="http://schemas.openxmlformats.org/officeDocument/2006/relationships/image" Target="../media/image32.png"/><Relationship Id="rId26" Type="http://schemas.openxmlformats.org/officeDocument/2006/relationships/image" Target="../media/image7.png"/><Relationship Id="rId3" Type="http://schemas.openxmlformats.org/officeDocument/2006/relationships/oleObject" Target="../embeddings/oleObject1.bin"/><Relationship Id="rId21" Type="http://schemas.openxmlformats.org/officeDocument/2006/relationships/image" Target="../media/image34.pn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17" Type="http://schemas.openxmlformats.org/officeDocument/2006/relationships/image" Target="../media/image31.png"/><Relationship Id="rId25" Type="http://schemas.openxmlformats.org/officeDocument/2006/relationships/image" Target="../media/image36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0.jpeg"/><Relationship Id="rId20" Type="http://schemas.openxmlformats.org/officeDocument/2006/relationships/image" Target="../media/image1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24" Type="http://schemas.microsoft.com/office/2007/relationships/hdphoto" Target="../media/hdphoto6.wdp"/><Relationship Id="rId5" Type="http://schemas.openxmlformats.org/officeDocument/2006/relationships/image" Target="../media/image27.jpeg"/><Relationship Id="rId15" Type="http://schemas.openxmlformats.org/officeDocument/2006/relationships/image" Target="../media/image29.png"/><Relationship Id="rId23" Type="http://schemas.openxmlformats.org/officeDocument/2006/relationships/image" Target="../media/image35.png"/><Relationship Id="rId28" Type="http://schemas.microsoft.com/office/2007/relationships/hdphoto" Target="../media/hdphoto7.wdp"/><Relationship Id="rId10" Type="http://schemas.openxmlformats.org/officeDocument/2006/relationships/image" Target="../media/image12.png"/><Relationship Id="rId19" Type="http://schemas.openxmlformats.org/officeDocument/2006/relationships/image" Target="../media/image33.png"/><Relationship Id="rId4" Type="http://schemas.openxmlformats.org/officeDocument/2006/relationships/image" Target="../media/image25.wmf"/><Relationship Id="rId9" Type="http://schemas.openxmlformats.org/officeDocument/2006/relationships/image" Target="../media/image13.jpeg"/><Relationship Id="rId14" Type="http://schemas.openxmlformats.org/officeDocument/2006/relationships/image" Target="../media/image26.png"/><Relationship Id="rId22" Type="http://schemas.microsoft.com/office/2007/relationships/hdphoto" Target="../media/hdphoto5.wdp"/><Relationship Id="rId27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3"/>
          <p:cNvSpPr>
            <a:spLocks noChangeArrowheads="1"/>
          </p:cNvSpPr>
          <p:nvPr/>
        </p:nvSpPr>
        <p:spPr bwMode="auto">
          <a:xfrm>
            <a:off x="283178" y="160867"/>
            <a:ext cx="3733800" cy="1016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Panasonic System Networks Vietnam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 Systems</a:t>
            </a:r>
            <a:r>
              <a:rPr lang="en-US" altLang="en-US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Section</a:t>
            </a:r>
          </a:p>
        </p:txBody>
      </p:sp>
      <p:sp>
        <p:nvSpPr>
          <p:cNvPr id="2051" name="Title 1"/>
          <p:cNvSpPr>
            <a:spLocks noGrp="1"/>
          </p:cNvSpPr>
          <p:nvPr>
            <p:ph type="ctrTitle" idx="4294967295"/>
          </p:nvPr>
        </p:nvSpPr>
        <p:spPr bwMode="auto">
          <a:xfrm>
            <a:off x="2209800" y="2130426"/>
            <a:ext cx="7772400" cy="147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vi-VN" dirty="0"/>
              <a:t>K</a:t>
            </a:r>
            <a:endParaRPr lang="vi-VN" altLang="vi-VN" dirty="0"/>
          </a:p>
        </p:txBody>
      </p:sp>
      <p:sp>
        <p:nvSpPr>
          <p:cNvPr id="2052" name="Title 1"/>
          <p:cNvSpPr txBox="1">
            <a:spLocks/>
          </p:cNvSpPr>
          <p:nvPr/>
        </p:nvSpPr>
        <p:spPr bwMode="auto">
          <a:xfrm>
            <a:off x="1633538" y="2133601"/>
            <a:ext cx="8928100" cy="1730375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None/>
            </a:pPr>
            <a:r>
              <a:rPr kumimoji="1" lang="en-US" altLang="ja-JP" sz="3600" b="1" dirty="0">
                <a:solidFill>
                  <a:schemeClr val="bg1"/>
                </a:solidFill>
                <a:ea typeface="MS PGothic" pitchFamily="34" charset="-128"/>
              </a:rPr>
              <a:t>OQC DIGITAL SYSTEM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289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4193472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4193473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F63C05AB-D899-4F46-A3E6-B6DE67F6C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473044"/>
            <a:ext cx="5828801" cy="1299139"/>
          </a:xfrm>
          <a:prstGeom prst="roundRect">
            <a:avLst>
              <a:gd name="adj" fmla="val 11546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lIns="45720" tIns="0" rIns="45720" bIns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Using time: 30lots*10sec*2Outer boxes=10mins/day</a:t>
            </a: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6A9A0FF4-D92E-474A-83CD-BAD24C7E5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473044"/>
            <a:ext cx="6052223" cy="1291683"/>
          </a:xfrm>
          <a:prstGeom prst="roundRect">
            <a:avLst>
              <a:gd name="adj" fmla="val 1183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Save: 10 mins/day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559BE0-689B-4EAC-9132-10EEAF5A1B91}"/>
              </a:ext>
            </a:extLst>
          </p:cNvPr>
          <p:cNvSpPr/>
          <p:nvPr/>
        </p:nvSpPr>
        <p:spPr>
          <a:xfrm>
            <a:off x="105475" y="473848"/>
            <a:ext cx="1197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Reading barcode Inner/Outer 1</a:t>
            </a:r>
            <a:r>
              <a:rPr lang="en-US" sz="1600" b="1" baseline="30000" dirty="0">
                <a:latin typeface="Meiryo UI" panose="020B0604030504040204" pitchFamily="34" charset="-128"/>
                <a:ea typeface="Meiryo UI" panose="020B0604030504040204" pitchFamily="34" charset="-128"/>
              </a:rPr>
              <a:t>st</a:t>
            </a: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 time</a:t>
            </a: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45025BCF-D50B-410F-BA2A-DEB655C0D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884EC00B-5D7D-4C01-94AF-4909376ED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3408E6-4452-4F43-BA98-1154DB38478F}"/>
              </a:ext>
            </a:extLst>
          </p:cNvPr>
          <p:cNvSpPr/>
          <p:nvPr/>
        </p:nvSpPr>
        <p:spPr>
          <a:xfrm>
            <a:off x="96218" y="1380581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Reading Barcode of Outer box and Inner box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D9CD60-D7B5-4AFC-A005-E93172D03D6D}"/>
              </a:ext>
            </a:extLst>
          </p:cNvPr>
          <p:cNvSpPr/>
          <p:nvPr/>
        </p:nvSpPr>
        <p:spPr>
          <a:xfrm>
            <a:off x="6092128" y="1417982"/>
            <a:ext cx="5659689" cy="702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link weight check system to confirm Outer box includes which inner boxes</a:t>
            </a:r>
            <a:endParaRPr lang="en-US" sz="1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D01D59-33B7-4B32-BFC7-416EECEFD4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74" b="44649"/>
          <a:stretch/>
        </p:blipFill>
        <p:spPr>
          <a:xfrm>
            <a:off x="399568" y="2631515"/>
            <a:ext cx="5224437" cy="16317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E00A8F-8590-48E7-8136-A11BD664D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74" b="44649"/>
          <a:stretch/>
        </p:blipFill>
        <p:spPr>
          <a:xfrm>
            <a:off x="6424053" y="2631514"/>
            <a:ext cx="5224437" cy="16317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53D8DBE9-9C27-4F2C-B761-7E8A0B19475E}"/>
              </a:ext>
            </a:extLst>
          </p:cNvPr>
          <p:cNvSpPr/>
          <p:nvPr/>
        </p:nvSpPr>
        <p:spPr>
          <a:xfrm>
            <a:off x="7888949" y="2684055"/>
            <a:ext cx="2130950" cy="179029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646D2B-D68A-455D-856F-FD6E21502533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8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0D8D88-53D5-47E1-8495-4D3FC8FD3F6D}"/>
              </a:ext>
            </a:extLst>
          </p:cNvPr>
          <p:cNvSpPr/>
          <p:nvPr/>
        </p:nvSpPr>
        <p:spPr>
          <a:xfrm>
            <a:off x="117584" y="1729809"/>
            <a:ext cx="5832177" cy="702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Purpose: To confirm Outer box includes how many inner box and which serial No</a:t>
            </a:r>
            <a:endParaRPr lang="en-US" sz="1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9</a:t>
            </a:r>
            <a:endParaRPr lang="en-US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4542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4183846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4183847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 dirty="0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84ED8631-7E9B-4801-AD81-172471682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473044"/>
            <a:ext cx="5828801" cy="1299139"/>
          </a:xfrm>
          <a:prstGeom prst="roundRect">
            <a:avLst>
              <a:gd name="adj" fmla="val 11546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Using time: 150pcs*5sec*2 BD/BU=24mins/day</a:t>
            </a: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B7D366FE-625E-4AF7-883C-5EADBB281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473044"/>
            <a:ext cx="6052223" cy="1291683"/>
          </a:xfrm>
          <a:prstGeom prst="roundRect">
            <a:avLst>
              <a:gd name="adj" fmla="val 1183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Save: 24 mins/day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B23FE9-2165-4783-9DF7-B7C529CD0AC6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Weight check 1</a:t>
            </a:r>
            <a:r>
              <a:rPr lang="en-US" b="1" baseline="30000" dirty="0">
                <a:latin typeface="Meiryo UI" panose="020B0604030504040204" pitchFamily="34" charset="-128"/>
                <a:ea typeface="Meiryo UI" panose="020B0604030504040204" pitchFamily="34" charset="-128"/>
              </a:rPr>
              <a:t>st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 time offline at OQC to confirm accessory</a:t>
            </a:r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2185B1A4-0D83-4A2D-9B03-3ED0A8AA9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70C2228E-8155-4490-A6EA-5F70510C7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D971AB-4271-48D6-9CC1-963B248B0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675" y="2200305"/>
            <a:ext cx="3557372" cy="2646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9071D74-6D1E-49AE-B9EE-0EF8CBC26E43}"/>
              </a:ext>
            </a:extLst>
          </p:cNvPr>
          <p:cNvSpPr/>
          <p:nvPr/>
        </p:nvSpPr>
        <p:spPr>
          <a:xfrm>
            <a:off x="96218" y="1380581"/>
            <a:ext cx="58442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Weight check 1</a:t>
            </a:r>
            <a:r>
              <a:rPr lang="en-US" sz="1400" b="1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</a:t>
            </a: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 (Control offline):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05E748-B1C8-44D3-9169-770534C454A4}"/>
              </a:ext>
            </a:extLst>
          </p:cNvPr>
          <p:cNvSpPr/>
          <p:nvPr/>
        </p:nvSpPr>
        <p:spPr>
          <a:xfrm>
            <a:off x="6012936" y="1410683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link weight check system to weight of inner box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B3D313-7427-427B-9DBF-3BE69C7D631A}"/>
              </a:ext>
            </a:extLst>
          </p:cNvPr>
          <p:cNvGrpSpPr/>
          <p:nvPr/>
        </p:nvGrpSpPr>
        <p:grpSpPr>
          <a:xfrm>
            <a:off x="7338014" y="2771189"/>
            <a:ext cx="3177586" cy="2075973"/>
            <a:chOff x="7266700" y="1963644"/>
            <a:chExt cx="3557372" cy="264685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46B98B3-AB53-490C-9106-BEBAA8513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66700" y="1963644"/>
              <a:ext cx="3557372" cy="264685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2" name="Multiplication Sign 1">
              <a:extLst>
                <a:ext uri="{FF2B5EF4-FFF2-40B4-BE49-F238E27FC236}">
                  <a16:creationId xmlns:a16="http://schemas.microsoft.com/office/drawing/2014/main" id="{EBB2E9E8-2B56-4AF7-9AD8-7D8D9CE29421}"/>
                </a:ext>
              </a:extLst>
            </p:cNvPr>
            <p:cNvSpPr/>
            <p:nvPr/>
          </p:nvSpPr>
          <p:spPr>
            <a:xfrm>
              <a:off x="7872995" y="2531444"/>
              <a:ext cx="2213811" cy="1626670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477010EF-ED43-4779-93BE-101EBD7D5CAA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9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D44F0D-8383-E426-80FA-434E1028516D}"/>
              </a:ext>
            </a:extLst>
          </p:cNvPr>
          <p:cNvSpPr/>
          <p:nvPr/>
        </p:nvSpPr>
        <p:spPr>
          <a:xfrm>
            <a:off x="6092326" y="1842598"/>
            <a:ext cx="5967626" cy="715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FA already applied weight check system: No need add this point  No need do weight check 1</a:t>
            </a:r>
            <a:r>
              <a:rPr lang="en-US" sz="1400" baseline="30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st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at OQC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FC37EE-7FFE-4419-96AB-221D725B71EC}"/>
              </a:ext>
            </a:extLst>
          </p:cNvPr>
          <p:cNvSpPr/>
          <p:nvPr/>
        </p:nvSpPr>
        <p:spPr>
          <a:xfrm>
            <a:off x="96218" y="1709466"/>
            <a:ext cx="58442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Purpose: To confirm full inner box before un-packing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10</a:t>
            </a:r>
            <a:endParaRPr lang="en-US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0407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5531383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5531384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7D320D-9134-4232-8D13-9B387FF017C8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OQC normal inspection</a:t>
            </a: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CDD88119-787B-4DF4-8E6F-59C504F834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DE90083D-3FB3-47E8-ABE5-03C030BC13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0E303E-F675-4ABD-B69A-0E40E8816725}"/>
              </a:ext>
            </a:extLst>
          </p:cNvPr>
          <p:cNvSpPr/>
          <p:nvPr/>
        </p:nvSpPr>
        <p:spPr>
          <a:xfrm>
            <a:off x="6082126" y="1910690"/>
            <a:ext cx="5970219" cy="3297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indent="-18288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After OQC finish inspection  System indicate result of each serial No (In case NG will be indicated NG situation and reason NG)</a:t>
            </a:r>
          </a:p>
          <a:p>
            <a:pPr marL="182880" indent="-18288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System auto confirm matching sample Q’ty with database to indicate changing situation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+ System alarm if inspect duplicated serial No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+ Save history of sample check  Can Traceability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Incase FA happen quality issue  How to indication on system (Prevent OQC judgment OK when FA happen NG)  How to return product of this lot?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8C81AA-6CC5-4E5D-8DC4-346FEBBE8211}"/>
              </a:ext>
            </a:extLst>
          </p:cNvPr>
          <p:cNvSpPr/>
          <p:nvPr/>
        </p:nvSpPr>
        <p:spPr>
          <a:xfrm>
            <a:off x="6092128" y="1570382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link with Database sample Q’ty: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F0F26CD-D4B3-48B7-8DDE-60BF7C354C9F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>
            <a:off x="2973805" y="2768540"/>
            <a:ext cx="0" cy="20778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366FE80-E3E8-42E1-B10B-FAF28F8F599D}"/>
              </a:ext>
            </a:extLst>
          </p:cNvPr>
          <p:cNvSpPr/>
          <p:nvPr/>
        </p:nvSpPr>
        <p:spPr>
          <a:xfrm>
            <a:off x="1270133" y="3121922"/>
            <a:ext cx="340734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Appearance check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8D34F6-ED52-4FD0-A6B4-811FB891CAE1}"/>
              </a:ext>
            </a:extLst>
          </p:cNvPr>
          <p:cNvSpPr/>
          <p:nvPr/>
        </p:nvSpPr>
        <p:spPr>
          <a:xfrm>
            <a:off x="1270133" y="3998524"/>
            <a:ext cx="340734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Function check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27CB08-21E0-4E16-BC62-EDB33B6D6F31}"/>
              </a:ext>
            </a:extLst>
          </p:cNvPr>
          <p:cNvSpPr/>
          <p:nvPr/>
        </p:nvSpPr>
        <p:spPr>
          <a:xfrm>
            <a:off x="1270133" y="2110650"/>
            <a:ext cx="3407344" cy="657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Confirm the number of samples to be taken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BC1D2F-D3E6-45F2-9667-CA019D878C0E}"/>
              </a:ext>
            </a:extLst>
          </p:cNvPr>
          <p:cNvSpPr/>
          <p:nvPr/>
        </p:nvSpPr>
        <p:spPr>
          <a:xfrm>
            <a:off x="1270133" y="4846362"/>
            <a:ext cx="3407344" cy="713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Manual confirm sample Q’ty enough or not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4A8D83-B675-4FA0-9D1E-52331790178C}"/>
              </a:ext>
            </a:extLst>
          </p:cNvPr>
          <p:cNvSpPr/>
          <p:nvPr/>
        </p:nvSpPr>
        <p:spPr>
          <a:xfrm>
            <a:off x="290072" y="1607834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Current inspection procedure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4E15BBD-490E-4964-86E7-E96E9F6CEF57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11</a:t>
            </a:r>
            <a:endParaRPr lang="en-US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4302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552510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552510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BBBB6A-2861-4106-A4A2-A04926F41734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Reliability inspection:</a:t>
            </a:r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BC479E88-6A66-40DF-8E5C-F631DBA5AD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BCC3EFD2-8186-4245-A0E5-C4DA111119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D78C67-F52B-4853-AC76-1481F2A025BA}"/>
              </a:ext>
            </a:extLst>
          </p:cNvPr>
          <p:cNvSpPr/>
          <p:nvPr/>
        </p:nvSpPr>
        <p:spPr>
          <a:xfrm>
            <a:off x="6022193" y="1830941"/>
            <a:ext cx="6052223" cy="3943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OQC make Database about grouping series model need to check Characteristic, Reliability (Monthly)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System auto select model and remind to inspect: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+ Limit Q’ty of model to be suitable with OQC lead time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 (For Ex: OQC can check 2pcs characteristic)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+ System default: After Reliability test  Normal inspection.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 In case sample not yet checked normal  Will be alarm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+ In case happen Quality issue will be displayed NG situation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  and after rework/repair  Change situation (Have history: 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  Main cause, action)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+ If the model only produced 1 time in a month  Need to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  indicate in inspection plan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5A5D6B-5F18-45AB-9049-AA400F88E9BD}"/>
              </a:ext>
            </a:extLst>
          </p:cNvPr>
          <p:cNvCxnSpPr>
            <a:cxnSpLocks/>
            <a:stCxn id="22" idx="2"/>
            <a:endCxn id="25" idx="0"/>
          </p:cNvCxnSpPr>
          <p:nvPr/>
        </p:nvCxnSpPr>
        <p:spPr>
          <a:xfrm>
            <a:off x="2935705" y="2942097"/>
            <a:ext cx="0" cy="28714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D85DE03-6A2A-4657-BD7A-28AE307FE358}"/>
              </a:ext>
            </a:extLst>
          </p:cNvPr>
          <p:cNvSpPr/>
          <p:nvPr/>
        </p:nvSpPr>
        <p:spPr>
          <a:xfrm>
            <a:off x="1232033" y="3266717"/>
            <a:ext cx="340734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Basic function check: Power ON check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58CBF4-BB78-4299-BDDD-5E76870B6635}"/>
              </a:ext>
            </a:extLst>
          </p:cNvPr>
          <p:cNvSpPr/>
          <p:nvPr/>
        </p:nvSpPr>
        <p:spPr>
          <a:xfrm>
            <a:off x="1232033" y="4143319"/>
            <a:ext cx="340734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alt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Inspect: Characteristic, Specification, Reliability</a:t>
            </a:r>
            <a:endParaRPr lang="en-US" sz="16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CAD0C3-CE5F-47AC-86B8-58E644F97B85}"/>
              </a:ext>
            </a:extLst>
          </p:cNvPr>
          <p:cNvSpPr/>
          <p:nvPr/>
        </p:nvSpPr>
        <p:spPr>
          <a:xfrm>
            <a:off x="1232033" y="2014145"/>
            <a:ext cx="3407344" cy="9279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Confirm checking plan of characteristic, specification, reliability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C6051C-7C6A-467C-896C-C0C9B3EF961D}"/>
              </a:ext>
            </a:extLst>
          </p:cNvPr>
          <p:cNvSpPr/>
          <p:nvPr/>
        </p:nvSpPr>
        <p:spPr>
          <a:xfrm>
            <a:off x="1232033" y="4991157"/>
            <a:ext cx="3407344" cy="4624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Full function check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73D85A-2B74-414B-A5C1-14D76C8CBF24}"/>
              </a:ext>
            </a:extLst>
          </p:cNvPr>
          <p:cNvSpPr/>
          <p:nvPr/>
        </p:nvSpPr>
        <p:spPr>
          <a:xfrm>
            <a:off x="6022193" y="1544133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link with Database sample Q’ty: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35FA44-7CAF-487E-A080-4ACA4EBF336F}"/>
              </a:ext>
            </a:extLst>
          </p:cNvPr>
          <p:cNvSpPr/>
          <p:nvPr/>
        </p:nvSpPr>
        <p:spPr>
          <a:xfrm>
            <a:off x="1232033" y="5813595"/>
            <a:ext cx="3407344" cy="6919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Indicate result in OQC control sheet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D79BA7-5647-449B-B4E3-7967EE66CB58}"/>
              </a:ext>
            </a:extLst>
          </p:cNvPr>
          <p:cNvSpPr/>
          <p:nvPr/>
        </p:nvSpPr>
        <p:spPr>
          <a:xfrm>
            <a:off x="197773" y="1521368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Current inspection procedure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5DFE0D-EEDA-4C70-A4A2-37F4B5F7ABED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12</a:t>
            </a:r>
            <a:endParaRPr lang="en-US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7985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AA380C-1055-4CE1-B672-54C78176F509}"/>
              </a:ext>
            </a:extLst>
          </p:cNvPr>
          <p:cNvSpPr/>
          <p:nvPr/>
        </p:nvSpPr>
        <p:spPr>
          <a:xfrm>
            <a:off x="87568" y="1469387"/>
            <a:ext cx="5918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Reading barcode Product Inner to confirm correct S/N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68B2A-5BD1-4D83-BB6C-EF71DEEB7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38" y="2209082"/>
            <a:ext cx="5260178" cy="251994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AutoShape 3">
            <a:extLst>
              <a:ext uri="{FF2B5EF4-FFF2-40B4-BE49-F238E27FC236}">
                <a16:creationId xmlns:a16="http://schemas.microsoft.com/office/drawing/2014/main" id="{DBDD6EEF-5E14-49CF-B8B1-0CAABCA78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5547325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4FD91E45-8577-41BF-922F-C6136FC54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5547325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264105-15D9-4CEE-AF21-E4AA91C673AF}"/>
              </a:ext>
            </a:extLst>
          </p:cNvPr>
          <p:cNvSpPr/>
          <p:nvPr/>
        </p:nvSpPr>
        <p:spPr>
          <a:xfrm>
            <a:off x="6092326" y="2036337"/>
            <a:ext cx="5982089" cy="2973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OQC make master list product ingredients: Monitor, camera, wireless, charger…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System can auto indicate ingredients must read barcode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Link with FA system to confirm ingredients inside?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This process is re-packing: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   + How to indicate set by set inspection result ?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     NG or OK ? Any problem happen ?What is next action ?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   + How this result link to total Judgment ?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DEAEE7-49C1-4483-BD7C-0EF4DE210A45}"/>
              </a:ext>
            </a:extLst>
          </p:cNvPr>
          <p:cNvSpPr/>
          <p:nvPr/>
        </p:nvSpPr>
        <p:spPr>
          <a:xfrm>
            <a:off x="105475" y="473848"/>
            <a:ext cx="1197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Reading barcode Product Inner to confirm correct serial No</a:t>
            </a:r>
            <a:endParaRPr lang="en-US" sz="1600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6" name="Text Box 5">
            <a:extLst>
              <a:ext uri="{FF2B5EF4-FFF2-40B4-BE49-F238E27FC236}">
                <a16:creationId xmlns:a16="http://schemas.microsoft.com/office/drawing/2014/main" id="{AA359B08-0DEC-4D5B-8D7E-F53850765C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7" name="Text Box 4">
            <a:extLst>
              <a:ext uri="{FF2B5EF4-FFF2-40B4-BE49-F238E27FC236}">
                <a16:creationId xmlns:a16="http://schemas.microsoft.com/office/drawing/2014/main" id="{B65EE400-C531-44A3-9231-2D75A4CBDD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D24F59-4505-434A-9320-B91098C45342}"/>
              </a:ext>
            </a:extLst>
          </p:cNvPr>
          <p:cNvSpPr/>
          <p:nvPr/>
        </p:nvSpPr>
        <p:spPr>
          <a:xfrm>
            <a:off x="5978335" y="1466116"/>
            <a:ext cx="598208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Reading barcode Product Inner to confirm correct S/N</a:t>
            </a:r>
            <a:endParaRPr lang="en-US" sz="1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6FEF3D-1CC0-412B-A49B-C867E4551C63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13</a:t>
            </a:r>
            <a:endParaRPr lang="en-US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7916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DBDD6EEF-5E14-49CF-B8B1-0CAABCA78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548065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4FD91E45-8577-41BF-922F-C6136FC54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548065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4461FE-2788-4B77-9908-0D8C37AB518B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Weight check </a:t>
            </a:r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2</a:t>
            </a:r>
            <a:r>
              <a:rPr lang="en-US" b="1" baseline="30000" dirty="0"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 time</a:t>
            </a: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CA427D30-6822-4567-9E80-D34BB6847F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4AA8205C-6F68-42A3-97A4-ACA29F869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D6A369-8467-4360-88AB-31893AE1D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930" y="2890708"/>
            <a:ext cx="3502127" cy="251015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3715766-BCA5-4E1A-A3F2-4F367D7BAB2F}"/>
              </a:ext>
            </a:extLst>
          </p:cNvPr>
          <p:cNvSpPr/>
          <p:nvPr/>
        </p:nvSpPr>
        <p:spPr>
          <a:xfrm>
            <a:off x="173279" y="1521452"/>
            <a:ext cx="5844286" cy="1016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Weight check 2</a:t>
            </a:r>
            <a:r>
              <a:rPr lang="en-US" sz="1400" b="1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Purpose: To confirm full inner box after packing, compare weight check 1</a:t>
            </a:r>
            <a:r>
              <a:rPr lang="en-US" sz="1400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</a:t>
            </a: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 &amp; 2</a:t>
            </a:r>
            <a:r>
              <a:rPr lang="en-US" sz="1400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 for judgment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D4F198-6355-4998-BAFE-8BA46FB9BDAD}"/>
              </a:ext>
            </a:extLst>
          </p:cNvPr>
          <p:cNvSpPr/>
          <p:nvPr/>
        </p:nvSpPr>
        <p:spPr>
          <a:xfrm>
            <a:off x="6012936" y="1549400"/>
            <a:ext cx="6052222" cy="693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Weight check 2</a:t>
            </a:r>
            <a:r>
              <a:rPr lang="en-US" sz="1400" b="1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time: Auto link with weight check system of FA to compare weight of inner box and Judgment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2DFF7AB-F6E3-4959-A2A4-946DD4769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435" y="2890708"/>
            <a:ext cx="2262868" cy="162191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FC4BF3-0DE2-465B-A99E-FE371F079C20}"/>
              </a:ext>
            </a:extLst>
          </p:cNvPr>
          <p:cNvSpPr/>
          <p:nvPr/>
        </p:nvSpPr>
        <p:spPr>
          <a:xfrm>
            <a:off x="9702366" y="2890708"/>
            <a:ext cx="2266785" cy="16219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 weight check system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FAE8AD-3201-42C3-B2C0-15F0E4F09223}"/>
              </a:ext>
            </a:extLst>
          </p:cNvPr>
          <p:cNvSpPr/>
          <p:nvPr/>
        </p:nvSpPr>
        <p:spPr>
          <a:xfrm>
            <a:off x="8412702" y="3514245"/>
            <a:ext cx="1285035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Link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8BFD37-987D-4BF1-BB02-54706312EEEF}"/>
              </a:ext>
            </a:extLst>
          </p:cNvPr>
          <p:cNvCxnSpPr>
            <a:cxnSpLocks/>
          </p:cNvCxnSpPr>
          <p:nvPr/>
        </p:nvCxnSpPr>
        <p:spPr>
          <a:xfrm>
            <a:off x="8566584" y="3484301"/>
            <a:ext cx="10202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BCBEE0-2B41-47EB-B083-51F99DDC924A}"/>
              </a:ext>
            </a:extLst>
          </p:cNvPr>
          <p:cNvCxnSpPr>
            <a:cxnSpLocks/>
          </p:cNvCxnSpPr>
          <p:nvPr/>
        </p:nvCxnSpPr>
        <p:spPr>
          <a:xfrm flipH="1">
            <a:off x="8600712" y="3966902"/>
            <a:ext cx="9520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DB05140-3621-42D4-B0C0-741794D12ED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DBC6AA-67A1-E02A-1431-FBE0305DDE18}"/>
              </a:ext>
            </a:extLst>
          </p:cNvPr>
          <p:cNvSpPr/>
          <p:nvPr/>
        </p:nvSpPr>
        <p:spPr>
          <a:xfrm>
            <a:off x="6022193" y="4755624"/>
            <a:ext cx="573963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How can detect if FA weight check system have trouble 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14</a:t>
            </a:r>
            <a:endParaRPr lang="en-US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667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DBDD6EEF-5E14-49CF-B8B1-0CAABCA78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5216352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4FD91E45-8577-41BF-922F-C6136FC54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5216352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C9CC4B-0528-4662-A66A-8E561649778C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Reading barcode Inner/Outer 2</a:t>
            </a:r>
            <a:r>
              <a:rPr lang="en-US" b="1" baseline="30000" dirty="0"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 time  to 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Confirm matching Outer box with inner box</a:t>
            </a: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F4F68425-93FE-4C23-91FE-9ADD7BD84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DB4EBD8A-6E3B-45DE-8E14-1E352EFD8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D978E0-54A7-47EE-9C6A-0F9CB451E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11" y="2927042"/>
            <a:ext cx="5065213" cy="278563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5C5DEFC-E5AF-4836-9978-F28E02CA9D51}"/>
              </a:ext>
            </a:extLst>
          </p:cNvPr>
          <p:cNvSpPr/>
          <p:nvPr/>
        </p:nvSpPr>
        <p:spPr>
          <a:xfrm>
            <a:off x="6041756" y="1822198"/>
            <a:ext cx="5562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Scan ID outer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 Auto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link with FA weight check to compare Outer box &amp; inner box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D1AABC-80AA-4AA6-9D99-3A9B2A13E7A4}"/>
              </a:ext>
            </a:extLst>
          </p:cNvPr>
          <p:cNvSpPr/>
          <p:nvPr/>
        </p:nvSpPr>
        <p:spPr>
          <a:xfrm>
            <a:off x="172070" y="1420573"/>
            <a:ext cx="5844286" cy="702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Reading barcode Outer &amp; Inner 2</a:t>
            </a:r>
            <a:r>
              <a:rPr lang="en-US" sz="1400" b="1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Purpose: Ensure correct Outer box &amp; Inner box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5BFA68-904B-4617-AB2D-4E98E1642732}"/>
              </a:ext>
            </a:extLst>
          </p:cNvPr>
          <p:cNvSpPr/>
          <p:nvPr/>
        </p:nvSpPr>
        <p:spPr>
          <a:xfrm>
            <a:off x="6016356" y="1466116"/>
            <a:ext cx="584428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auto link with FA weight check system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557F545-8F53-4D32-B1B5-E06827F64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800" y="2927042"/>
            <a:ext cx="2261273" cy="159415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B57B507-8DCA-4EFE-BEE4-B46EF1ECE184}"/>
              </a:ext>
            </a:extLst>
          </p:cNvPr>
          <p:cNvSpPr/>
          <p:nvPr/>
        </p:nvSpPr>
        <p:spPr>
          <a:xfrm>
            <a:off x="9702366" y="2890708"/>
            <a:ext cx="2266785" cy="16219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 weight check system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B2A155C-1A52-4DE5-A1AA-385C9055F7BB}"/>
              </a:ext>
            </a:extLst>
          </p:cNvPr>
          <p:cNvSpPr/>
          <p:nvPr/>
        </p:nvSpPr>
        <p:spPr>
          <a:xfrm>
            <a:off x="8412702" y="3514245"/>
            <a:ext cx="1285035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Link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A45241-6D77-4662-A053-3B35F147C7C2}"/>
              </a:ext>
            </a:extLst>
          </p:cNvPr>
          <p:cNvCxnSpPr>
            <a:cxnSpLocks/>
          </p:cNvCxnSpPr>
          <p:nvPr/>
        </p:nvCxnSpPr>
        <p:spPr>
          <a:xfrm>
            <a:off x="8566584" y="3484301"/>
            <a:ext cx="10202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B30467C-E7FD-4BBE-B9BB-D5F2CCB96C82}"/>
              </a:ext>
            </a:extLst>
          </p:cNvPr>
          <p:cNvCxnSpPr>
            <a:cxnSpLocks/>
          </p:cNvCxnSpPr>
          <p:nvPr/>
        </p:nvCxnSpPr>
        <p:spPr>
          <a:xfrm flipH="1">
            <a:off x="8600712" y="3966902"/>
            <a:ext cx="9520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77FF1FE-8D07-474C-8C0C-E6BE1F5932EF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14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15</a:t>
            </a:r>
            <a:endParaRPr lang="en-US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8916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DBDD6EEF-5E14-49CF-B8B1-0CAABCA78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464586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4FD91E45-8577-41BF-922F-C6136FC54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464586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164CBE87-5390-4658-A616-63CEB6748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923479"/>
            <a:ext cx="5828801" cy="848704"/>
          </a:xfrm>
          <a:prstGeom prst="roundRect">
            <a:avLst>
              <a:gd name="adj" fmla="val 20619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 Using time: 10 mins/day </a:t>
            </a: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48E56EB8-6861-45FD-BF27-DE1676E6A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923479"/>
            <a:ext cx="6052223" cy="841248"/>
          </a:xfrm>
          <a:prstGeom prst="roundRect">
            <a:avLst>
              <a:gd name="adj" fmla="val 18696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Save time: 10 mins/day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C9CC4B-0528-4662-A66A-8E561649778C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Record OQC inspection check sheet and report</a:t>
            </a: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F4F68425-93FE-4C23-91FE-9ADD7BD84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DB4EBD8A-6E3B-45DE-8E14-1E352EFD8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08FCF6-6E77-4091-9D57-B104143EC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113" y="2238446"/>
            <a:ext cx="2314064" cy="14211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C76405-F429-4063-8F64-A57736383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40" y="4223303"/>
            <a:ext cx="4203645" cy="13348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87F5629-3C4E-4733-9298-908A2C86D433}"/>
              </a:ext>
            </a:extLst>
          </p:cNvPr>
          <p:cNvSpPr/>
          <p:nvPr/>
        </p:nvSpPr>
        <p:spPr>
          <a:xfrm>
            <a:off x="6016356" y="1845772"/>
            <a:ext cx="5671147" cy="2004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System auto output: Production Q’ty, Serial range, FA line, Production date, OQC sample serial No, Inspection date, Sample Q’ty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When reading barcode to start inspection : System link and open OQC check sheet. Then OQC check 1pc complete and indicate OK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 Link to system for inspection result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9F4817-2486-4AC5-B69B-91F151B31C44}"/>
              </a:ext>
            </a:extLst>
          </p:cNvPr>
          <p:cNvSpPr/>
          <p:nvPr/>
        </p:nvSpPr>
        <p:spPr>
          <a:xfrm>
            <a:off x="6016356" y="1466116"/>
            <a:ext cx="584428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auto output OQC inspection result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B670CC-2D5F-44FE-A141-9D51E7584696}"/>
              </a:ext>
            </a:extLst>
          </p:cNvPr>
          <p:cNvSpPr/>
          <p:nvPr/>
        </p:nvSpPr>
        <p:spPr>
          <a:xfrm>
            <a:off x="138773" y="1437385"/>
            <a:ext cx="584428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Current situation: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AB3B35-C351-489C-B558-ECB6DF45C643}"/>
              </a:ext>
            </a:extLst>
          </p:cNvPr>
          <p:cNvSpPr/>
          <p:nvPr/>
        </p:nvSpPr>
        <p:spPr>
          <a:xfrm>
            <a:off x="225342" y="1816913"/>
            <a:ext cx="567114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Manual making OQC inspection check sheet: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148A40-3900-4941-B4B9-E0614036B5A3}"/>
              </a:ext>
            </a:extLst>
          </p:cNvPr>
          <p:cNvSpPr/>
          <p:nvPr/>
        </p:nvSpPr>
        <p:spPr>
          <a:xfrm>
            <a:off x="138773" y="3793716"/>
            <a:ext cx="567114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Manual input summary OQC inspection result: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A5F6B1-4A48-4092-8656-F0AC51974232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15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16</a:t>
            </a:r>
            <a:endParaRPr lang="en-US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50273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7C9CC4B-0528-4662-A66A-8E561649778C}"/>
              </a:ext>
            </a:extLst>
          </p:cNvPr>
          <p:cNvSpPr/>
          <p:nvPr/>
        </p:nvSpPr>
        <p:spPr>
          <a:xfrm>
            <a:off x="105475" y="473848"/>
            <a:ext cx="1197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Current chop stamp procedure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FE006BB3-EFBE-4958-8CC7-BD58C507E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464586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F9425EEF-B41F-4437-A523-8AEDB5FA3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464586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B7FD01FF-7EBD-477D-9CF8-65AF797648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923479"/>
            <a:ext cx="5828801" cy="848704"/>
          </a:xfrm>
          <a:prstGeom prst="roundRect">
            <a:avLst>
              <a:gd name="adj" fmla="val 20619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Using time: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DP/</a:t>
            </a:r>
            <a:r>
              <a:rPr lang="en-US" sz="1600" dirty="0" err="1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Dect</a:t>
            </a: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: 480 mins/day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MW/TV/PJ/SB/PAPVN: 480mins/day </a:t>
            </a:r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020F035A-FFAE-45F1-B2E9-CB169321B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923479"/>
            <a:ext cx="6052223" cy="841248"/>
          </a:xfrm>
          <a:prstGeom prst="roundRect">
            <a:avLst>
              <a:gd name="adj" fmla="val 18696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Save time: 960 mins/day ~ 2pax </a:t>
            </a: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5629547B-60FF-4156-BECC-857B80106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E219D5AA-3467-4369-B82F-B5430E4D2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6BACE0-EC18-40AE-B660-F040062E5D78}"/>
              </a:ext>
            </a:extLst>
          </p:cNvPr>
          <p:cNvSpPr/>
          <p:nvPr/>
        </p:nvSpPr>
        <p:spPr>
          <a:xfrm>
            <a:off x="6016356" y="1845772"/>
            <a:ext cx="5671147" cy="2004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Indicate Judgment lot on system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 All sections can understand lot situation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Eliminate physical chop stamp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How system link with ID pallet station or how to prevent production move to SCM without OQC approval 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352223-16A2-4BC1-A78F-A0248ABE37B1}"/>
              </a:ext>
            </a:extLst>
          </p:cNvPr>
          <p:cNvSpPr/>
          <p:nvPr/>
        </p:nvSpPr>
        <p:spPr>
          <a:xfrm>
            <a:off x="6049654" y="1520242"/>
            <a:ext cx="584428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auto indicate judgment lot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09E66B-DCB7-42EE-8DA1-588CA48DCB2D}"/>
              </a:ext>
            </a:extLst>
          </p:cNvPr>
          <p:cNvSpPr/>
          <p:nvPr/>
        </p:nvSpPr>
        <p:spPr>
          <a:xfrm>
            <a:off x="138773" y="1437385"/>
            <a:ext cx="584428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Current situation: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FD11CB-1A32-460C-B01B-F3934118EBB7}"/>
              </a:ext>
            </a:extLst>
          </p:cNvPr>
          <p:cNvSpPr/>
          <p:nvPr/>
        </p:nvSpPr>
        <p:spPr>
          <a:xfrm>
            <a:off x="225342" y="1816913"/>
            <a:ext cx="567114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Finding pallet to confirm correct model, Q’ty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46CCF3E-CF39-4BE2-819A-37E0DDC148B4}"/>
              </a:ext>
            </a:extLst>
          </p:cNvPr>
          <p:cNvCxnSpPr>
            <a:cxnSpLocks/>
            <a:stCxn id="28" idx="3"/>
            <a:endCxn id="26" idx="1"/>
          </p:cNvCxnSpPr>
          <p:nvPr/>
        </p:nvCxnSpPr>
        <p:spPr>
          <a:xfrm>
            <a:off x="1956983" y="2699545"/>
            <a:ext cx="2420567" cy="104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9CECB6E-04F9-4C8D-8191-2749C523A267}"/>
              </a:ext>
            </a:extLst>
          </p:cNvPr>
          <p:cNvSpPr/>
          <p:nvPr/>
        </p:nvSpPr>
        <p:spPr>
          <a:xfrm>
            <a:off x="171800" y="3032104"/>
            <a:ext cx="1785183" cy="43233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Read ID Pallet &amp; S/N carton box by excel file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0AC68F6-5792-457A-B6EA-384C89E59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00" y="3579337"/>
            <a:ext cx="1785183" cy="1339171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AFCF41E-657E-4478-B1CF-557679F1D3B7}"/>
              </a:ext>
            </a:extLst>
          </p:cNvPr>
          <p:cNvSpPr/>
          <p:nvPr/>
        </p:nvSpPr>
        <p:spPr>
          <a:xfrm>
            <a:off x="171800" y="2466429"/>
            <a:ext cx="1785183" cy="46623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OQC find Pallet ID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7AA0E15-A5E8-42A3-BC09-06013989D9BD}"/>
              </a:ext>
            </a:extLst>
          </p:cNvPr>
          <p:cNvSpPr/>
          <p:nvPr/>
        </p:nvSpPr>
        <p:spPr>
          <a:xfrm>
            <a:off x="2157283" y="2466426"/>
            <a:ext cx="2023967" cy="46623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Matching ID Pallet and Outer Carton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4BE387-C2B3-4CCD-BB89-ED4AAB5B81D7}"/>
              </a:ext>
            </a:extLst>
          </p:cNvPr>
          <p:cNvSpPr/>
          <p:nvPr/>
        </p:nvSpPr>
        <p:spPr>
          <a:xfrm>
            <a:off x="2157285" y="3032104"/>
            <a:ext cx="2023966" cy="43233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Find all same model, production date, line, shift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8A258B5-2F69-48D0-A08D-117302FA9D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81" b="17782"/>
          <a:stretch/>
        </p:blipFill>
        <p:spPr>
          <a:xfrm>
            <a:off x="2157283" y="3606990"/>
            <a:ext cx="2023967" cy="1311517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9C28633-47CE-47FE-B6F1-9586672A2EA1}"/>
              </a:ext>
            </a:extLst>
          </p:cNvPr>
          <p:cNvSpPr/>
          <p:nvPr/>
        </p:nvSpPr>
        <p:spPr>
          <a:xfrm>
            <a:off x="4377550" y="2487264"/>
            <a:ext cx="1493538" cy="4453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OQC chop stamp all ID Pallet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A137EC7-AA72-40A1-882B-D5D36875D86C}"/>
              </a:ext>
            </a:extLst>
          </p:cNvPr>
          <p:cNvGrpSpPr/>
          <p:nvPr/>
        </p:nvGrpSpPr>
        <p:grpSpPr>
          <a:xfrm>
            <a:off x="4534637" y="3618199"/>
            <a:ext cx="1259771" cy="1261807"/>
            <a:chOff x="10464754" y="5117851"/>
            <a:chExt cx="481303" cy="486024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CD6AE6B-E02D-4FAB-8C8D-22C4DB93B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4754" y="5117851"/>
              <a:ext cx="481303" cy="486024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80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80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80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2" name="Text Box 114">
              <a:extLst>
                <a:ext uri="{FF2B5EF4-FFF2-40B4-BE49-F238E27FC236}">
                  <a16:creationId xmlns:a16="http://schemas.microsoft.com/office/drawing/2014/main" id="{FB5208F2-9F99-4A3C-9BB1-F8BBB6A8DB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49064" y="5455649"/>
              <a:ext cx="309396" cy="104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OQC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3" name="Line 115">
              <a:extLst>
                <a:ext uri="{FF2B5EF4-FFF2-40B4-BE49-F238E27FC236}">
                  <a16:creationId xmlns:a16="http://schemas.microsoft.com/office/drawing/2014/main" id="{D7110113-D65E-4881-9705-DA1F128D23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80666" y="5291129"/>
              <a:ext cx="453459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4" name="Line 116">
              <a:extLst>
                <a:ext uri="{FF2B5EF4-FFF2-40B4-BE49-F238E27FC236}">
                  <a16:creationId xmlns:a16="http://schemas.microsoft.com/office/drawing/2014/main" id="{8CC8C078-3629-4111-93F7-D728F27C5E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80666" y="5434823"/>
              <a:ext cx="453459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5" name="Text Box 117">
              <a:extLst>
                <a:ext uri="{FF2B5EF4-FFF2-40B4-BE49-F238E27FC236}">
                  <a16:creationId xmlns:a16="http://schemas.microsoft.com/office/drawing/2014/main" id="{1A726F77-CB0A-4437-B92D-C26B8BBE44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65058" y="5144076"/>
              <a:ext cx="469067" cy="15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 OK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6" name="Text Box 119">
              <a:extLst>
                <a:ext uri="{FF2B5EF4-FFF2-40B4-BE49-F238E27FC236}">
                  <a16:creationId xmlns:a16="http://schemas.microsoft.com/office/drawing/2014/main" id="{79CD3085-A453-42E2-BF57-1C843DF118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92418" y="5313771"/>
              <a:ext cx="425710" cy="913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Arial"/>
                </a:rPr>
                <a:t>  DD-MM-YY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3506F6C8-08E4-432E-81C7-A2CE493802CC}"/>
              </a:ext>
            </a:extLst>
          </p:cNvPr>
          <p:cNvSpPr/>
          <p:nvPr/>
        </p:nvSpPr>
        <p:spPr>
          <a:xfrm>
            <a:off x="4377550" y="3028392"/>
            <a:ext cx="1486759" cy="43604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Chop stamp on Pallet sheet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6129BBD-ECD7-456B-9104-00D448CBABC4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16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17</a:t>
            </a:r>
            <a:endParaRPr lang="en-US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1817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74BAEB-3F45-477B-BB97-DC50EAAFAA6A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126665" y="604290"/>
            <a:ext cx="3530935" cy="519115"/>
            <a:chOff x="2854911" y="4406912"/>
            <a:chExt cx="3068776" cy="263315"/>
          </a:xfrm>
        </p:grpSpPr>
        <p:sp>
          <p:nvSpPr>
            <p:cNvPr id="4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28460" y="4444514"/>
              <a:ext cx="2721676" cy="18811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 </a:t>
              </a:r>
              <a:r>
                <a:rPr lang="en-US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Rule to Judge 1 LOT 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E84F0A6-97BF-447B-B1AB-71E112DC8D74}"/>
              </a:ext>
            </a:extLst>
          </p:cNvPr>
          <p:cNvSpPr/>
          <p:nvPr/>
        </p:nvSpPr>
        <p:spPr>
          <a:xfrm>
            <a:off x="126665" y="1322604"/>
            <a:ext cx="1133124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Define 1 lot: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When a model runs, another model inserted will be counted as 1 lot. (Lot: when a new model is inserted or finishes a working shift)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A15DA7-C3C4-447D-B69C-F8C19DB25396}"/>
              </a:ext>
            </a:extLst>
          </p:cNvPr>
          <p:cNvSpPr/>
          <p:nvPr/>
        </p:nvSpPr>
        <p:spPr>
          <a:xfrm>
            <a:off x="126665" y="2860631"/>
            <a:ext cx="1098926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Judgment 1 lot: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OQC will judge a lot after finishing the inspection of all sample quantities even though the production result is not finished yes.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A048AF6-C993-4AB7-8655-A1A04777DB8C}"/>
              </a:ext>
            </a:extLst>
          </p:cNvPr>
          <p:cNvGrpSpPr/>
          <p:nvPr/>
        </p:nvGrpSpPr>
        <p:grpSpPr>
          <a:xfrm>
            <a:off x="950080" y="4518297"/>
            <a:ext cx="10291839" cy="1871133"/>
            <a:chOff x="931333" y="4041775"/>
            <a:chExt cx="10291839" cy="187113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F501DC0-52F0-4F3F-982C-7CDC6C0875A5}"/>
                </a:ext>
              </a:extLst>
            </p:cNvPr>
            <p:cNvSpPr/>
            <p:nvPr/>
          </p:nvSpPr>
          <p:spPr>
            <a:xfrm>
              <a:off x="1209676" y="4343401"/>
              <a:ext cx="1672672" cy="55245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</a:t>
              </a:r>
              <a:r>
                <a:rPr lang="en-US" baseline="30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st</a:t>
              </a:r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 sample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709AE87-6763-4A48-B6D6-ED4773C37723}"/>
                </a:ext>
              </a:extLst>
            </p:cNvPr>
            <p:cNvSpPr/>
            <p:nvPr/>
          </p:nvSpPr>
          <p:spPr>
            <a:xfrm>
              <a:off x="3048415" y="4343401"/>
              <a:ext cx="1672672" cy="55245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</a:t>
              </a:r>
              <a:r>
                <a:rPr lang="en-US" baseline="30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nd</a:t>
              </a:r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 sample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25EF99E-8A08-43B0-AA6F-2AC96D8305CF}"/>
                </a:ext>
              </a:extLst>
            </p:cNvPr>
            <p:cNvSpPr/>
            <p:nvPr/>
          </p:nvSpPr>
          <p:spPr>
            <a:xfrm>
              <a:off x="6051884" y="4343401"/>
              <a:ext cx="1672672" cy="55245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 sample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00A429F-6574-4D08-AE99-EF3541195FC2}"/>
                </a:ext>
              </a:extLst>
            </p:cNvPr>
            <p:cNvSpPr/>
            <p:nvPr/>
          </p:nvSpPr>
          <p:spPr>
            <a:xfrm>
              <a:off x="4895592" y="4343401"/>
              <a:ext cx="981787" cy="5524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……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F78C015-6BF0-4F29-8849-7C25DC52F48B}"/>
                </a:ext>
              </a:extLst>
            </p:cNvPr>
            <p:cNvCxnSpPr/>
            <p:nvPr/>
          </p:nvCxnSpPr>
          <p:spPr>
            <a:xfrm>
              <a:off x="2046012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ECBFAC5-9C10-4C74-82A2-BC1C771A3DAD}"/>
                </a:ext>
              </a:extLst>
            </p:cNvPr>
            <p:cNvSpPr/>
            <p:nvPr/>
          </p:nvSpPr>
          <p:spPr>
            <a:xfrm>
              <a:off x="1521078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BBA37D1-2E98-4099-A475-BB15E336F0E8}"/>
                </a:ext>
              </a:extLst>
            </p:cNvPr>
            <p:cNvCxnSpPr/>
            <p:nvPr/>
          </p:nvCxnSpPr>
          <p:spPr>
            <a:xfrm>
              <a:off x="3859572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DAB59A-6C49-4AE7-83D0-1F1481E198A5}"/>
                </a:ext>
              </a:extLst>
            </p:cNvPr>
            <p:cNvSpPr/>
            <p:nvPr/>
          </p:nvSpPr>
          <p:spPr>
            <a:xfrm>
              <a:off x="3334638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9CA4862-BE56-49AC-B91D-DEBC9AD198A1}"/>
                </a:ext>
              </a:extLst>
            </p:cNvPr>
            <p:cNvCxnSpPr/>
            <p:nvPr/>
          </p:nvCxnSpPr>
          <p:spPr>
            <a:xfrm>
              <a:off x="6917732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C3D8F66-8ED2-4D33-BE81-29413E0A21AC}"/>
                </a:ext>
              </a:extLst>
            </p:cNvPr>
            <p:cNvSpPr/>
            <p:nvPr/>
          </p:nvSpPr>
          <p:spPr>
            <a:xfrm>
              <a:off x="6392798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sp>
          <p:nvSpPr>
            <p:cNvPr id="20" name="Rectangle: Rounded Corners 10">
              <a:extLst>
                <a:ext uri="{FF2B5EF4-FFF2-40B4-BE49-F238E27FC236}">
                  <a16:creationId xmlns:a16="http://schemas.microsoft.com/office/drawing/2014/main" id="{C07DA02A-5BDD-4BB0-9417-14E90D25CBCB}"/>
                </a:ext>
              </a:extLst>
            </p:cNvPr>
            <p:cNvSpPr/>
            <p:nvPr/>
          </p:nvSpPr>
          <p:spPr>
            <a:xfrm>
              <a:off x="931333" y="4041775"/>
              <a:ext cx="7120467" cy="1871133"/>
            </a:xfrm>
            <a:prstGeom prst="roundRect">
              <a:avLst>
                <a:gd name="adj" fmla="val 8130"/>
              </a:avLst>
            </a:prstGeom>
            <a:noFill/>
            <a:ln w="31750" cmpd="thickThin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16">
              <a:extLst>
                <a:ext uri="{FF2B5EF4-FFF2-40B4-BE49-F238E27FC236}">
                  <a16:creationId xmlns:a16="http://schemas.microsoft.com/office/drawing/2014/main" id="{2D71959B-1C3E-4ED6-A359-42DE3829D96F}"/>
                </a:ext>
              </a:extLst>
            </p:cNvPr>
            <p:cNvSpPr/>
            <p:nvPr/>
          </p:nvSpPr>
          <p:spPr>
            <a:xfrm>
              <a:off x="8175795" y="4577292"/>
              <a:ext cx="361145" cy="762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698F526-6693-4483-8440-DE5B54ECA7D5}"/>
                </a:ext>
              </a:extLst>
            </p:cNvPr>
            <p:cNvSpPr/>
            <p:nvPr/>
          </p:nvSpPr>
          <p:spPr>
            <a:xfrm>
              <a:off x="8863954" y="4343401"/>
              <a:ext cx="2094913" cy="552450"/>
            </a:xfrm>
            <a:prstGeom prst="rect">
              <a:avLst/>
            </a:prstGeom>
            <a:solidFill>
              <a:srgbClr val="0000CC"/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Final Judgment for Lot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53C527A-915C-4AF6-9883-A1ABEB379015}"/>
                </a:ext>
              </a:extLst>
            </p:cNvPr>
            <p:cNvCxnSpPr/>
            <p:nvPr/>
          </p:nvCxnSpPr>
          <p:spPr>
            <a:xfrm>
              <a:off x="9914935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900476C-7723-450C-88F5-583BA0A20266}"/>
                </a:ext>
              </a:extLst>
            </p:cNvPr>
            <p:cNvSpPr/>
            <p:nvPr/>
          </p:nvSpPr>
          <p:spPr>
            <a:xfrm>
              <a:off x="9386476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sp>
          <p:nvSpPr>
            <p:cNvPr id="25" name="Rectangle: Rounded Corners 21">
              <a:extLst>
                <a:ext uri="{FF2B5EF4-FFF2-40B4-BE49-F238E27FC236}">
                  <a16:creationId xmlns:a16="http://schemas.microsoft.com/office/drawing/2014/main" id="{9754FEE1-0691-450C-AC19-822485FD1905}"/>
                </a:ext>
              </a:extLst>
            </p:cNvPr>
            <p:cNvSpPr/>
            <p:nvPr/>
          </p:nvSpPr>
          <p:spPr>
            <a:xfrm>
              <a:off x="8641545" y="4041775"/>
              <a:ext cx="2581627" cy="1871133"/>
            </a:xfrm>
            <a:prstGeom prst="roundRect">
              <a:avLst>
                <a:gd name="adj" fmla="val 8130"/>
              </a:avLst>
            </a:prstGeom>
            <a:noFill/>
            <a:ln w="31750" cmpd="thickThin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18</a:t>
            </a:r>
            <a:endParaRPr lang="en-US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9461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F4C84F85-EB42-4305-97FE-E1B802979FFA}"/>
              </a:ext>
            </a:extLst>
          </p:cNvPr>
          <p:cNvCxnSpPr>
            <a:cxnSpLocks/>
          </p:cNvCxnSpPr>
          <p:nvPr/>
        </p:nvCxnSpPr>
        <p:spPr>
          <a:xfrm>
            <a:off x="9669385" y="1620315"/>
            <a:ext cx="34050" cy="418604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9310C177-A9E2-4605-9A69-D33EF9590CEC}"/>
              </a:ext>
            </a:extLst>
          </p:cNvPr>
          <p:cNvCxnSpPr>
            <a:cxnSpLocks/>
          </p:cNvCxnSpPr>
          <p:nvPr/>
        </p:nvCxnSpPr>
        <p:spPr>
          <a:xfrm>
            <a:off x="9389446" y="1625747"/>
            <a:ext cx="34050" cy="418604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999C17F-A959-4603-AA6F-BA71EAA1E4FF}"/>
              </a:ext>
            </a:extLst>
          </p:cNvPr>
          <p:cNvCxnSpPr>
            <a:cxnSpLocks/>
          </p:cNvCxnSpPr>
          <p:nvPr/>
        </p:nvCxnSpPr>
        <p:spPr>
          <a:xfrm>
            <a:off x="6600205" y="1638528"/>
            <a:ext cx="16395" cy="416783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B4D7CF8E-71FC-4D11-93AE-F8C3B3788378}"/>
              </a:ext>
            </a:extLst>
          </p:cNvPr>
          <p:cNvCxnSpPr>
            <a:cxnSpLocks/>
          </p:cNvCxnSpPr>
          <p:nvPr/>
        </p:nvCxnSpPr>
        <p:spPr>
          <a:xfrm>
            <a:off x="6901636" y="1633135"/>
            <a:ext cx="14724" cy="417866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3F620424-345D-4899-A529-81CBFD3ABF1C}"/>
              </a:ext>
            </a:extLst>
          </p:cNvPr>
          <p:cNvCxnSpPr>
            <a:cxnSpLocks/>
          </p:cNvCxnSpPr>
          <p:nvPr/>
        </p:nvCxnSpPr>
        <p:spPr>
          <a:xfrm>
            <a:off x="3453044" y="1654793"/>
            <a:ext cx="0" cy="414310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C1D1AB-F6B1-4157-9D0B-5BF3EB4F523E}"/>
              </a:ext>
            </a:extLst>
          </p:cNvPr>
          <p:cNvCxnSpPr/>
          <p:nvPr/>
        </p:nvCxnSpPr>
        <p:spPr>
          <a:xfrm>
            <a:off x="3807903" y="1654793"/>
            <a:ext cx="0" cy="416783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2AE5DBA-1B32-474F-A8F3-7369D45CD123}"/>
              </a:ext>
            </a:extLst>
          </p:cNvPr>
          <p:cNvSpPr/>
          <p:nvPr/>
        </p:nvSpPr>
        <p:spPr>
          <a:xfrm>
            <a:off x="6875552" y="732980"/>
            <a:ext cx="2494286" cy="1230542"/>
          </a:xfrm>
          <a:prstGeom prst="rect">
            <a:avLst/>
          </a:prstGeom>
          <a:noFill/>
          <a:ln w="1905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OQC: Loss time to find and chop stamp.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FA loss of time to check stamps by appearance check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32AF4FE0-5971-45A5-BA6F-A99A7270C226}"/>
              </a:ext>
            </a:extLst>
          </p:cNvPr>
          <p:cNvSpPr/>
          <p:nvPr/>
        </p:nvSpPr>
        <p:spPr>
          <a:xfrm>
            <a:off x="497510" y="684135"/>
            <a:ext cx="2954839" cy="1260579"/>
          </a:xfrm>
          <a:prstGeom prst="rect">
            <a:avLst/>
          </a:prstGeom>
          <a:noFill/>
          <a:ln w="1905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OQC manual control when picking up samples 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FA does not control quantity of OQC pick-up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GB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No indicate shipment priority</a:t>
            </a:r>
          </a:p>
        </p:txBody>
      </p:sp>
      <p:sp>
        <p:nvSpPr>
          <p:cNvPr id="13" name="Right Arrow 37">
            <a:extLst>
              <a:ext uri="{FF2B5EF4-FFF2-40B4-BE49-F238E27FC236}">
                <a16:creationId xmlns:a16="http://schemas.microsoft.com/office/drawing/2014/main" id="{6DB9CB57-A423-4768-8639-D1EBE68A442E}"/>
              </a:ext>
            </a:extLst>
          </p:cNvPr>
          <p:cNvSpPr/>
          <p:nvPr/>
        </p:nvSpPr>
        <p:spPr>
          <a:xfrm>
            <a:off x="3529824" y="467610"/>
            <a:ext cx="192702" cy="227136"/>
          </a:xfrm>
          <a:prstGeom prst="rightArrow">
            <a:avLst>
              <a:gd name="adj1" fmla="val 61183"/>
              <a:gd name="adj2" fmla="val 50000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3F8D2AA-3694-46A9-B956-D45D2B55D4E9}"/>
              </a:ext>
            </a:extLst>
          </p:cNvPr>
          <p:cNvSpPr/>
          <p:nvPr/>
        </p:nvSpPr>
        <p:spPr>
          <a:xfrm>
            <a:off x="3763089" y="715205"/>
            <a:ext cx="2876282" cy="1226591"/>
          </a:xfrm>
          <a:prstGeom prst="rect">
            <a:avLst/>
          </a:prstGeom>
          <a:noFill/>
          <a:ln w="1905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Manual control weight check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GB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Update OQC result not timely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Each step is an independent, easy-skip process</a:t>
            </a:r>
            <a:endParaRPr lang="en-GB" sz="14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Manual make report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B2016D10-45EA-41C3-9D29-F78251047E48}"/>
              </a:ext>
            </a:extLst>
          </p:cNvPr>
          <p:cNvSpPr/>
          <p:nvPr/>
        </p:nvSpPr>
        <p:spPr>
          <a:xfrm>
            <a:off x="9669385" y="715205"/>
            <a:ext cx="2502600" cy="1228796"/>
          </a:xfrm>
          <a:prstGeom prst="rect">
            <a:avLst/>
          </a:prstGeom>
          <a:noFill/>
          <a:ln w="1905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0" rIns="0" bIns="0" rtlCol="0" anchor="t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SCM loss of time to confirm OQC inspection result to input WMS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5777A4-61F1-445D-ADFF-100A826C24E4}"/>
              </a:ext>
            </a:extLst>
          </p:cNvPr>
          <p:cNvGrpSpPr/>
          <p:nvPr/>
        </p:nvGrpSpPr>
        <p:grpSpPr>
          <a:xfrm>
            <a:off x="7512040" y="3404387"/>
            <a:ext cx="1310651" cy="903977"/>
            <a:chOff x="5326681" y="3676724"/>
            <a:chExt cx="1234693" cy="86900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535CC6E-D8B1-4B14-B87C-D51517B77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6681" y="3676724"/>
              <a:ext cx="1234693" cy="869006"/>
            </a:xfrm>
            <a:prstGeom prst="rect">
              <a:avLst/>
            </a:prstGeom>
          </p:spPr>
        </p:pic>
        <p:sp>
          <p:nvSpPr>
            <p:cNvPr id="27" name="Rectangle 1">
              <a:extLst>
                <a:ext uri="{FF2B5EF4-FFF2-40B4-BE49-F238E27FC236}">
                  <a16:creationId xmlns:a16="http://schemas.microsoft.com/office/drawing/2014/main" id="{C36CC7FA-5A2A-4412-B5F9-B9844F6AE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9372" y="3981747"/>
              <a:ext cx="1157140" cy="28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400" b="1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WMS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71F34C9-F025-469F-A354-76D4C190B910}"/>
              </a:ext>
            </a:extLst>
          </p:cNvPr>
          <p:cNvGrpSpPr/>
          <p:nvPr/>
        </p:nvGrpSpPr>
        <p:grpSpPr>
          <a:xfrm>
            <a:off x="4484190" y="3343713"/>
            <a:ext cx="1260439" cy="926728"/>
            <a:chOff x="5276678" y="3672650"/>
            <a:chExt cx="1343824" cy="94101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AF96FAD-0A88-4DE1-9157-33C0CB522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3504" y="3672650"/>
              <a:ext cx="1336998" cy="941010"/>
            </a:xfrm>
            <a:prstGeom prst="rect">
              <a:avLst/>
            </a:prstGeom>
          </p:spPr>
        </p:pic>
        <p:sp>
          <p:nvSpPr>
            <p:cNvPr id="41" name="Rectangle 1">
              <a:extLst>
                <a:ext uri="{FF2B5EF4-FFF2-40B4-BE49-F238E27FC236}">
                  <a16:creationId xmlns:a16="http://schemas.microsoft.com/office/drawing/2014/main" id="{F249ADD1-39F4-4342-A48C-CADE021E0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6678" y="3918526"/>
              <a:ext cx="1259194" cy="531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400" b="1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Database OQC</a:t>
              </a: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23A6E6C-4051-4742-BC75-84718A2FC629}"/>
              </a:ext>
            </a:extLst>
          </p:cNvPr>
          <p:cNvCxnSpPr>
            <a:cxnSpLocks/>
          </p:cNvCxnSpPr>
          <p:nvPr/>
        </p:nvCxnSpPr>
        <p:spPr>
          <a:xfrm flipH="1">
            <a:off x="5137590" y="4378178"/>
            <a:ext cx="0" cy="389665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B7D21DE-6514-43E9-A9AB-13F924A283FE}"/>
              </a:ext>
            </a:extLst>
          </p:cNvPr>
          <p:cNvGrpSpPr/>
          <p:nvPr/>
        </p:nvGrpSpPr>
        <p:grpSpPr>
          <a:xfrm>
            <a:off x="10204055" y="4397663"/>
            <a:ext cx="1799293" cy="930897"/>
            <a:chOff x="-7381889" y="6628290"/>
            <a:chExt cx="2814349" cy="251673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AF26FDE-B256-4BC0-8B72-8524522B9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381889" y="6628290"/>
              <a:ext cx="901746" cy="78744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EF2A3DBD-08B8-49C5-9C05-A65A92111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381889" y="7492937"/>
              <a:ext cx="901746" cy="78744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7BF5C5A0-4A2D-4A08-8E29-6D9D1B37F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381889" y="8357584"/>
              <a:ext cx="901746" cy="787440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7495D95-A6B3-4B66-B7D4-1E3910AF4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430688" y="6628290"/>
              <a:ext cx="901746" cy="787440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98D8D243-38BD-42EF-9262-AE0BC0CCA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430688" y="7492937"/>
              <a:ext cx="901746" cy="78744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F23213ED-94B3-4856-8ACB-7B318EEE4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430688" y="8357584"/>
              <a:ext cx="901746" cy="787440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AFDAC3D4-846C-48DD-BDAE-6A5317CE0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469286" y="6628290"/>
              <a:ext cx="901746" cy="787440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2DBC108-D37B-413D-B43B-33ACB8798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469286" y="7492937"/>
              <a:ext cx="901746" cy="78744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E446683-BC4B-4E59-81DA-3A26CB18D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469286" y="8357584"/>
              <a:ext cx="901746" cy="787440"/>
            </a:xfrm>
            <a:prstGeom prst="rect">
              <a:avLst/>
            </a:prstGeom>
          </p:spPr>
        </p:pic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DEE998AF-D73F-44E8-AE33-D1F4D8D30C6D}"/>
              </a:ext>
            </a:extLst>
          </p:cNvPr>
          <p:cNvSpPr/>
          <p:nvPr/>
        </p:nvSpPr>
        <p:spPr>
          <a:xfrm>
            <a:off x="10143204" y="4359923"/>
            <a:ext cx="1860144" cy="102839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0981B4C-22AC-4A5A-A466-0B9D35036636}"/>
              </a:ext>
            </a:extLst>
          </p:cNvPr>
          <p:cNvSpPr/>
          <p:nvPr/>
        </p:nvSpPr>
        <p:spPr>
          <a:xfrm>
            <a:off x="9994133" y="4277105"/>
            <a:ext cx="2123342" cy="422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498DC4E-D084-4C37-AAFB-6D252DCFDED4}"/>
              </a:ext>
            </a:extLst>
          </p:cNvPr>
          <p:cNvSpPr/>
          <p:nvPr/>
        </p:nvSpPr>
        <p:spPr>
          <a:xfrm>
            <a:off x="5656509" y="4647066"/>
            <a:ext cx="1079973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 create Pallet ID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1EFA6EA-5EF6-4620-9572-F14AA09C6BF6}"/>
              </a:ext>
            </a:extLst>
          </p:cNvPr>
          <p:cNvGrpSpPr/>
          <p:nvPr/>
        </p:nvGrpSpPr>
        <p:grpSpPr>
          <a:xfrm>
            <a:off x="1323267" y="3371141"/>
            <a:ext cx="1274555" cy="923838"/>
            <a:chOff x="5236217" y="3506366"/>
            <a:chExt cx="1336998" cy="941010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029C6F44-13E1-46CE-8597-37B56A57E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36217" y="3506366"/>
              <a:ext cx="1336998" cy="941010"/>
            </a:xfrm>
            <a:prstGeom prst="rect">
              <a:avLst/>
            </a:prstGeom>
          </p:spPr>
        </p:pic>
        <p:sp>
          <p:nvSpPr>
            <p:cNvPr id="73" name="Rectangle 1">
              <a:extLst>
                <a:ext uri="{FF2B5EF4-FFF2-40B4-BE49-F238E27FC236}">
                  <a16:creationId xmlns:a16="http://schemas.microsoft.com/office/drawing/2014/main" id="{C435D858-9389-4B22-9AF8-70CAD80C3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9548" y="3616422"/>
              <a:ext cx="1090716" cy="734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 b="1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Database Weight check </a:t>
              </a:r>
              <a:endParaRPr lang="en-GB" altLang="en-US" sz="1400" b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C3301FEA-41A9-4208-94F8-5251616E18BF}"/>
              </a:ext>
            </a:extLst>
          </p:cNvPr>
          <p:cNvSpPr/>
          <p:nvPr/>
        </p:nvSpPr>
        <p:spPr>
          <a:xfrm>
            <a:off x="2093921" y="2787787"/>
            <a:ext cx="1530824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OQC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Pick sample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2D6E7DF-FF23-45A0-BCDF-826C4ADA3A1D}"/>
              </a:ext>
            </a:extLst>
          </p:cNvPr>
          <p:cNvSpPr/>
          <p:nvPr/>
        </p:nvSpPr>
        <p:spPr>
          <a:xfrm>
            <a:off x="3964208" y="4389157"/>
            <a:ext cx="951314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Return sample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D229E3B-4209-4AC4-88F3-875DF6925639}"/>
              </a:ext>
            </a:extLst>
          </p:cNvPr>
          <p:cNvCxnSpPr>
            <a:cxnSpLocks/>
          </p:cNvCxnSpPr>
          <p:nvPr/>
        </p:nvCxnSpPr>
        <p:spPr>
          <a:xfrm>
            <a:off x="5771535" y="5115264"/>
            <a:ext cx="1418973" cy="0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A9BAD50C-5141-4AA0-BD12-EE5B4E954509}"/>
              </a:ext>
            </a:extLst>
          </p:cNvPr>
          <p:cNvSpPr/>
          <p:nvPr/>
        </p:nvSpPr>
        <p:spPr>
          <a:xfrm>
            <a:off x="8386899" y="4622285"/>
            <a:ext cx="1217680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 In/Out location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896AAA05-F5DD-49BF-9E0A-03F1AD2C58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39" r="2393"/>
          <a:stretch/>
        </p:blipFill>
        <p:spPr>
          <a:xfrm>
            <a:off x="7297761" y="2214874"/>
            <a:ext cx="1968142" cy="9149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E6EFF795-7451-4B15-BFD6-C73E3F2A9AFE}"/>
              </a:ext>
            </a:extLst>
          </p:cNvPr>
          <p:cNvSpPr/>
          <p:nvPr/>
        </p:nvSpPr>
        <p:spPr>
          <a:xfrm>
            <a:off x="5521457" y="2205557"/>
            <a:ext cx="1919127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OQC inspection result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6489371-6465-4748-B287-07D91B8FC96C}"/>
              </a:ext>
            </a:extLst>
          </p:cNvPr>
          <p:cNvSpPr/>
          <p:nvPr/>
        </p:nvSpPr>
        <p:spPr>
          <a:xfrm>
            <a:off x="5142510" y="2746263"/>
            <a:ext cx="1405259" cy="7988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OQC Judgement all lot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7C2D082-864E-469B-ADDB-6AED36575028}"/>
              </a:ext>
            </a:extLst>
          </p:cNvPr>
          <p:cNvCxnSpPr>
            <a:cxnSpLocks/>
          </p:cNvCxnSpPr>
          <p:nvPr/>
        </p:nvCxnSpPr>
        <p:spPr>
          <a:xfrm flipH="1">
            <a:off x="2712049" y="3841087"/>
            <a:ext cx="1474301" cy="6029"/>
          </a:xfrm>
          <a:prstGeom prst="straightConnector1">
            <a:avLst/>
          </a:prstGeom>
          <a:ln w="57150">
            <a:solidFill>
              <a:srgbClr val="0000CC"/>
            </a:solidFill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B44B5A0B-62F7-4D5A-A5C3-016F255B0B25}"/>
              </a:ext>
            </a:extLst>
          </p:cNvPr>
          <p:cNvCxnSpPr>
            <a:cxnSpLocks/>
          </p:cNvCxnSpPr>
          <p:nvPr/>
        </p:nvCxnSpPr>
        <p:spPr>
          <a:xfrm>
            <a:off x="5820414" y="2678726"/>
            <a:ext cx="1370094" cy="1"/>
          </a:xfrm>
          <a:prstGeom prst="straightConnector1">
            <a:avLst/>
          </a:prstGeom>
          <a:ln w="57150">
            <a:solidFill>
              <a:srgbClr val="0000CC"/>
            </a:solidFill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45CE6BD-DEFC-4ECB-8931-CB598682C8D6}"/>
              </a:ext>
            </a:extLst>
          </p:cNvPr>
          <p:cNvSpPr/>
          <p:nvPr/>
        </p:nvSpPr>
        <p:spPr>
          <a:xfrm>
            <a:off x="526920" y="2115555"/>
            <a:ext cx="11532867" cy="3604200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D95396E-7E06-4D43-92B8-D848A074C569}"/>
              </a:ext>
            </a:extLst>
          </p:cNvPr>
          <p:cNvGrpSpPr/>
          <p:nvPr/>
        </p:nvGrpSpPr>
        <p:grpSpPr>
          <a:xfrm>
            <a:off x="98671" y="426584"/>
            <a:ext cx="341194" cy="1515212"/>
            <a:chOff x="125861" y="1022737"/>
            <a:chExt cx="270733" cy="802421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2A67911-EC56-45B9-B0EB-10BA7A9F1EE5}"/>
                </a:ext>
              </a:extLst>
            </p:cNvPr>
            <p:cNvSpPr/>
            <p:nvPr/>
          </p:nvSpPr>
          <p:spPr>
            <a:xfrm>
              <a:off x="125861" y="1022737"/>
              <a:ext cx="270733" cy="80242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5860BF70-ADBF-4119-96D5-871C0996E855}"/>
                </a:ext>
              </a:extLst>
            </p:cNvPr>
            <p:cNvSpPr/>
            <p:nvPr/>
          </p:nvSpPr>
          <p:spPr>
            <a:xfrm rot="16200000">
              <a:off x="-122630" y="1349768"/>
              <a:ext cx="794476" cy="148361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algn="ctr"/>
              <a:r>
                <a:rPr lang="en-GB" sz="12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CURRENT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3DE44CF-CD68-4625-9FEB-ACF6817F92A3}"/>
              </a:ext>
            </a:extLst>
          </p:cNvPr>
          <p:cNvGrpSpPr/>
          <p:nvPr/>
        </p:nvGrpSpPr>
        <p:grpSpPr>
          <a:xfrm>
            <a:off x="82308" y="2115556"/>
            <a:ext cx="370945" cy="3616538"/>
            <a:chOff x="120787" y="1020897"/>
            <a:chExt cx="241858" cy="803634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9A200BDB-055D-4443-A00C-B89288F1719E}"/>
                </a:ext>
              </a:extLst>
            </p:cNvPr>
            <p:cNvSpPr/>
            <p:nvPr/>
          </p:nvSpPr>
          <p:spPr>
            <a:xfrm>
              <a:off x="120787" y="1020897"/>
              <a:ext cx="241858" cy="803634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4E44B5AC-D10E-484A-A8AA-D74774949688}"/>
                </a:ext>
              </a:extLst>
            </p:cNvPr>
            <p:cNvSpPr/>
            <p:nvPr/>
          </p:nvSpPr>
          <p:spPr>
            <a:xfrm rot="16200000">
              <a:off x="-156141" y="1358283"/>
              <a:ext cx="794476" cy="132537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algn="ctr"/>
              <a:r>
                <a:rPr lang="en-GB" sz="1200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NEW SYSTEM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79F776B3-0837-4E15-BB5D-EDBDDAB7906F}"/>
              </a:ext>
            </a:extLst>
          </p:cNvPr>
          <p:cNvGrpSpPr/>
          <p:nvPr/>
        </p:nvGrpSpPr>
        <p:grpSpPr>
          <a:xfrm>
            <a:off x="73684" y="5801421"/>
            <a:ext cx="345609" cy="998522"/>
            <a:chOff x="120787" y="1022737"/>
            <a:chExt cx="241858" cy="802421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F68518B9-FA58-468E-9AA3-3FBF70C2EE8F}"/>
                </a:ext>
              </a:extLst>
            </p:cNvPr>
            <p:cNvSpPr/>
            <p:nvPr/>
          </p:nvSpPr>
          <p:spPr>
            <a:xfrm>
              <a:off x="120787" y="1022737"/>
              <a:ext cx="241858" cy="80242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57655D9E-5C58-45FB-96C4-0B1DCA7C2598}"/>
                </a:ext>
              </a:extLst>
            </p:cNvPr>
            <p:cNvSpPr/>
            <p:nvPr/>
          </p:nvSpPr>
          <p:spPr>
            <a:xfrm rot="16200000">
              <a:off x="-144848" y="1359332"/>
              <a:ext cx="794476" cy="129230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algn="ctr"/>
              <a:r>
                <a:rPr lang="en-GB" sz="1200" b="1" dirty="0"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AFTER</a:t>
              </a:r>
            </a:p>
          </p:txBody>
        </p:sp>
      </p:grpSp>
      <p:sp>
        <p:nvSpPr>
          <p:cNvPr id="103" name="Right Arrow 37">
            <a:extLst>
              <a:ext uri="{FF2B5EF4-FFF2-40B4-BE49-F238E27FC236}">
                <a16:creationId xmlns:a16="http://schemas.microsoft.com/office/drawing/2014/main" id="{F636B9DA-625F-4587-911C-4ED28CFBCED9}"/>
              </a:ext>
            </a:extLst>
          </p:cNvPr>
          <p:cNvSpPr/>
          <p:nvPr/>
        </p:nvSpPr>
        <p:spPr>
          <a:xfrm>
            <a:off x="6659461" y="467610"/>
            <a:ext cx="192702" cy="227136"/>
          </a:xfrm>
          <a:prstGeom prst="rightArrow">
            <a:avLst>
              <a:gd name="adj1" fmla="val 61183"/>
              <a:gd name="adj2" fmla="val 50000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08" name="Right Arrow 37">
            <a:extLst>
              <a:ext uri="{FF2B5EF4-FFF2-40B4-BE49-F238E27FC236}">
                <a16:creationId xmlns:a16="http://schemas.microsoft.com/office/drawing/2014/main" id="{0D5ED0F8-9EDA-43EE-B327-00D4AB7181A2}"/>
              </a:ext>
            </a:extLst>
          </p:cNvPr>
          <p:cNvSpPr/>
          <p:nvPr/>
        </p:nvSpPr>
        <p:spPr>
          <a:xfrm>
            <a:off x="9429093" y="467610"/>
            <a:ext cx="192702" cy="227136"/>
          </a:xfrm>
          <a:prstGeom prst="rightArrow">
            <a:avLst>
              <a:gd name="adj1" fmla="val 61183"/>
              <a:gd name="adj2" fmla="val 50000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CCB3E46-6003-4C0D-A45A-E1540F02057E}"/>
              </a:ext>
            </a:extLst>
          </p:cNvPr>
          <p:cNvSpPr/>
          <p:nvPr/>
        </p:nvSpPr>
        <p:spPr>
          <a:xfrm>
            <a:off x="535387" y="5801421"/>
            <a:ext cx="2917657" cy="997638"/>
          </a:xfrm>
          <a:prstGeom prst="rect">
            <a:avLst/>
          </a:prstGeom>
          <a:noFill/>
          <a:ln w="28575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System indicate S/N OQC pickup</a:t>
            </a:r>
          </a:p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Indicate models shipment priority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ECB56D4-4C8C-472B-A8A6-4C9E3A09B776}"/>
              </a:ext>
            </a:extLst>
          </p:cNvPr>
          <p:cNvSpPr/>
          <p:nvPr/>
        </p:nvSpPr>
        <p:spPr>
          <a:xfrm>
            <a:off x="3809082" y="5797897"/>
            <a:ext cx="2807518" cy="1004934"/>
          </a:xfrm>
          <a:prstGeom prst="rect">
            <a:avLst/>
          </a:prstGeom>
          <a:noFill/>
          <a:ln w="28575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bIns="0" rtlCol="0" anchor="ctr"/>
          <a:lstStyle/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System indicate OQC &amp; Lot judgment</a:t>
            </a:r>
          </a:p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Reduce manual job OQC</a:t>
            </a:r>
          </a:p>
          <a:p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  <a:sym typeface="Wingdings" panose="05000000000000000000" pitchFamily="2" charset="2"/>
              </a:rPr>
              <a:t> </a:t>
            </a: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Save: 1,000H/year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F6E16DE6-F4CF-42E2-88D8-D4942E5CF14C}"/>
              </a:ext>
            </a:extLst>
          </p:cNvPr>
          <p:cNvSpPr/>
          <p:nvPr/>
        </p:nvSpPr>
        <p:spPr>
          <a:xfrm>
            <a:off x="6911419" y="5797898"/>
            <a:ext cx="2502165" cy="1004934"/>
          </a:xfrm>
          <a:prstGeom prst="rect">
            <a:avLst/>
          </a:prstGeom>
          <a:noFill/>
          <a:ln w="28575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E-chop and indication on system</a:t>
            </a:r>
          </a:p>
          <a:p>
            <a:pPr marL="182880" indent="-182880">
              <a:buFont typeface="Wingdings" panose="05000000000000000000" pitchFamily="2" charset="2"/>
              <a:buChar char="ü"/>
            </a:pPr>
            <a:r>
              <a:rPr lang="en-GB" alt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  <a:sym typeface="Wingdings" panose="05000000000000000000" pitchFamily="2" charset="2"/>
              </a:rPr>
              <a:t>FA: Save 213.4$/year</a:t>
            </a:r>
          </a:p>
          <a:p>
            <a:pPr marL="182880" indent="-182880">
              <a:buFont typeface="Wingdings" panose="05000000000000000000" pitchFamily="2" charset="2"/>
              <a:buChar char="ü"/>
            </a:pPr>
            <a:r>
              <a:rPr lang="en-GB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  <a:sym typeface="Wingdings" panose="05000000000000000000" pitchFamily="2" charset="2"/>
              </a:rPr>
              <a:t>OQC: </a:t>
            </a:r>
            <a:r>
              <a:rPr lang="en-GB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∆2pax 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2E399C9-AE69-4080-8610-F56FDF9BD0AB}"/>
              </a:ext>
            </a:extLst>
          </p:cNvPr>
          <p:cNvSpPr/>
          <p:nvPr/>
        </p:nvSpPr>
        <p:spPr>
          <a:xfrm>
            <a:off x="9708403" y="5797897"/>
            <a:ext cx="2352109" cy="996298"/>
          </a:xfrm>
          <a:prstGeom prst="rect">
            <a:avLst/>
          </a:prstGeom>
          <a:noFill/>
          <a:ln w="28575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E-chop and indication on system</a:t>
            </a:r>
          </a:p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SCM: Save 800H/year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ABAB201-4B99-446C-AA98-2D1580285CE0}"/>
              </a:ext>
            </a:extLst>
          </p:cNvPr>
          <p:cNvSpPr/>
          <p:nvPr/>
        </p:nvSpPr>
        <p:spPr>
          <a:xfrm>
            <a:off x="3615799" y="2148703"/>
            <a:ext cx="1312389" cy="378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OQC inspection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95E251C-2091-4C08-A401-7062F816C083}"/>
              </a:ext>
            </a:extLst>
          </p:cNvPr>
          <p:cNvCxnSpPr>
            <a:cxnSpLocks/>
          </p:cNvCxnSpPr>
          <p:nvPr/>
        </p:nvCxnSpPr>
        <p:spPr>
          <a:xfrm flipH="1">
            <a:off x="5159915" y="2984503"/>
            <a:ext cx="9543" cy="411304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itle 1">
            <a:extLst>
              <a:ext uri="{FF2B5EF4-FFF2-40B4-BE49-F238E27FC236}">
                <a16:creationId xmlns:a16="http://schemas.microsoft.com/office/drawing/2014/main" id="{7718B5B7-9D9A-4196-8671-331BBB5632F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03395"/>
          </a:xfrm>
          <a:prstGeom prst="rect">
            <a:avLst/>
          </a:prstGeom>
          <a:solidFill>
            <a:srgbClr val="0000CC"/>
          </a:solidFill>
          <a:ln w="12700" cap="flat" cmpd="sng" algn="ctr">
            <a:noFill/>
            <a:prstDash val="solid"/>
            <a:miter lim="800000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200"/>
            <a:r>
              <a:rPr lang="en-US" sz="1800" b="1" dirty="0"/>
              <a:t>OQC DIGITAL SYSTEM</a:t>
            </a: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497510" y="416675"/>
            <a:ext cx="2955534" cy="276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Pick up simple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3762516" y="417194"/>
            <a:ext cx="2865663" cy="284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OQC Inspection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869310" y="428010"/>
            <a:ext cx="2500528" cy="305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Chop stamp physical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9671456" y="426584"/>
            <a:ext cx="2500528" cy="305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Shipment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D595EEC4-534B-49FA-B86E-4A9FB4653EBB}"/>
              </a:ext>
            </a:extLst>
          </p:cNvPr>
          <p:cNvGrpSpPr/>
          <p:nvPr/>
        </p:nvGrpSpPr>
        <p:grpSpPr>
          <a:xfrm>
            <a:off x="4806755" y="2415679"/>
            <a:ext cx="794599" cy="479052"/>
            <a:chOff x="0" y="0"/>
            <a:chExt cx="794599" cy="479052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536CA4A3-7F84-4945-AD0C-175FE433CDB7}"/>
                </a:ext>
              </a:extLst>
            </p:cNvPr>
            <p:cNvGrpSpPr/>
            <p:nvPr/>
          </p:nvGrpSpPr>
          <p:grpSpPr>
            <a:xfrm>
              <a:off x="0" y="59160"/>
              <a:ext cx="794599" cy="419892"/>
              <a:chOff x="0" y="59160"/>
              <a:chExt cx="818028" cy="419892"/>
            </a:xfrm>
          </p:grpSpPr>
          <p:pic>
            <p:nvPicPr>
              <p:cNvPr id="131" name="Picture 130">
                <a:extLst>
                  <a:ext uri="{FF2B5EF4-FFF2-40B4-BE49-F238E27FC236}">
                    <a16:creationId xmlns:a16="http://schemas.microsoft.com/office/drawing/2014/main" id="{065A7FC7-7BC3-4E12-85FA-4F7F4DC483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59160"/>
                <a:ext cx="818028" cy="419892"/>
              </a:xfrm>
              <a:prstGeom prst="rect">
                <a:avLst/>
              </a:prstGeom>
            </p:spPr>
          </p:pic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1D3FC5E-E9E9-4C24-B80F-75861CAB606A}"/>
                  </a:ext>
                </a:extLst>
              </p:cNvPr>
              <p:cNvSpPr/>
              <p:nvPr/>
            </p:nvSpPr>
            <p:spPr>
              <a:xfrm>
                <a:off x="123264" y="75638"/>
                <a:ext cx="582706" cy="22411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</p:grp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19139C55-FCD6-466E-A04B-F2134FB09ACE}"/>
                </a:ext>
              </a:extLst>
            </p:cNvPr>
            <p:cNvSpPr/>
            <p:nvPr/>
          </p:nvSpPr>
          <p:spPr>
            <a:xfrm>
              <a:off x="63367" y="0"/>
              <a:ext cx="688041" cy="3625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kern="1200" dirty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Software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3D729624-5038-408F-8264-2AEDEDFA4B7B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5002056" y="2047509"/>
            <a:ext cx="258728" cy="575933"/>
            <a:chOff x="112060" y="-112060"/>
            <a:chExt cx="1499664" cy="1777790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4A4D43D-4CE1-4304-BFE5-56E9CD7E3703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-27003" y="27003"/>
              <a:ext cx="1777790" cy="1499664"/>
              <a:chOff x="-27003" y="27003"/>
              <a:chExt cx="1439522" cy="1339701"/>
            </a:xfrm>
          </p:grpSpPr>
          <p:sp>
            <p:nvSpPr>
              <p:cNvPr id="137" name="Flowchart: Stored Data 136">
                <a:extLst>
                  <a:ext uri="{FF2B5EF4-FFF2-40B4-BE49-F238E27FC236}">
                    <a16:creationId xmlns:a16="http://schemas.microsoft.com/office/drawing/2014/main" id="{FEDF85AF-6AEA-444E-AC51-12F5ED90994F}"/>
                  </a:ext>
                </a:extLst>
              </p:cNvPr>
              <p:cNvSpPr/>
              <p:nvPr/>
            </p:nvSpPr>
            <p:spPr>
              <a:xfrm rot="11106135" flipH="1">
                <a:off x="76" y="411535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8" name="Flowchart: Stored Data 137">
                <a:extLst>
                  <a:ext uri="{FF2B5EF4-FFF2-40B4-BE49-F238E27FC236}">
                    <a16:creationId xmlns:a16="http://schemas.microsoft.com/office/drawing/2014/main" id="{A9BD808C-DA0A-4363-B417-BB9DD4208E9D}"/>
                  </a:ext>
                </a:extLst>
              </p:cNvPr>
              <p:cNvSpPr/>
              <p:nvPr/>
            </p:nvSpPr>
            <p:spPr>
              <a:xfrm rot="11106135">
                <a:off x="960745" y="439483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9" name="Flowchart: Stored Data 138">
                <a:extLst>
                  <a:ext uri="{FF2B5EF4-FFF2-40B4-BE49-F238E27FC236}">
                    <a16:creationId xmlns:a16="http://schemas.microsoft.com/office/drawing/2014/main" id="{34988745-0E12-4A38-B98D-23300DC7E83E}"/>
                  </a:ext>
                </a:extLst>
              </p:cNvPr>
              <p:cNvSpPr/>
              <p:nvPr/>
            </p:nvSpPr>
            <p:spPr>
              <a:xfrm rot="12403155">
                <a:off x="791217" y="735704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40" name="Flowchart: Stored Data 139">
                <a:extLst>
                  <a:ext uri="{FF2B5EF4-FFF2-40B4-BE49-F238E27FC236}">
                    <a16:creationId xmlns:a16="http://schemas.microsoft.com/office/drawing/2014/main" id="{4C2CE47E-D5B2-42BA-9470-D5EB8BD786B2}"/>
                  </a:ext>
                </a:extLst>
              </p:cNvPr>
              <p:cNvSpPr/>
              <p:nvPr/>
            </p:nvSpPr>
            <p:spPr>
              <a:xfrm rot="20416186">
                <a:off x="76" y="724526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722C4A24-6519-405F-94AE-8C06EA2F772C}"/>
                  </a:ext>
                </a:extLst>
              </p:cNvPr>
              <p:cNvSpPr/>
              <p:nvPr/>
            </p:nvSpPr>
            <p:spPr>
              <a:xfrm>
                <a:off x="87410" y="830723"/>
                <a:ext cx="873337" cy="53598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D37346A-6B29-41CE-8EB3-8A8DAA13E445}"/>
                  </a:ext>
                </a:extLst>
              </p:cNvPr>
              <p:cNvSpPr/>
              <p:nvPr/>
            </p:nvSpPr>
            <p:spPr>
              <a:xfrm>
                <a:off x="287764" y="763652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43" name="Picture 142">
                <a:extLst>
                  <a:ext uri="{FF2B5EF4-FFF2-40B4-BE49-F238E27FC236}">
                    <a16:creationId xmlns:a16="http://schemas.microsoft.com/office/drawing/2014/main" id="{170A4F58-10CD-4FE4-BAC4-3A08F8B192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2919" y="135586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F34B8A3F-9834-4A41-9E87-B60D0DDD85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003" y="27003"/>
                <a:ext cx="375291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C7D1E4F-52E2-4A8E-B205-705031321A6C}"/>
                </a:ext>
              </a:extLst>
            </p:cNvPr>
            <p:cNvSpPr/>
            <p:nvPr/>
          </p:nvSpPr>
          <p:spPr>
            <a:xfrm rot="5400000">
              <a:off x="1059368" y="797323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36" name="Moon 135">
              <a:extLst>
                <a:ext uri="{FF2B5EF4-FFF2-40B4-BE49-F238E27FC236}">
                  <a16:creationId xmlns:a16="http://schemas.microsoft.com/office/drawing/2014/main" id="{6F26ABBC-18AF-4B12-82F6-829AA9CFFC21}"/>
                </a:ext>
              </a:extLst>
            </p:cNvPr>
            <p:cNvSpPr/>
            <p:nvPr/>
          </p:nvSpPr>
          <p:spPr>
            <a:xfrm>
              <a:off x="848257" y="755232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505" y="2157114"/>
            <a:ext cx="729234" cy="684769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6DDA1964-18FE-4ECD-AC1C-A546769AC57C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535" y="2185075"/>
            <a:ext cx="804531" cy="648730"/>
          </a:xfrm>
          <a:prstGeom prst="rect">
            <a:avLst/>
          </a:prstGeom>
          <a:noFill/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0CF157A2-6AE8-4FCB-B71D-EF5C2914698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77795" flipH="1" flipV="1">
            <a:off x="2625017" y="2186476"/>
            <a:ext cx="155722" cy="281400"/>
          </a:xfrm>
          <a:prstGeom prst="rect">
            <a:avLst/>
          </a:prstGeom>
        </p:spPr>
      </p:pic>
      <p:sp>
        <p:nvSpPr>
          <p:cNvPr id="154" name="Cube 153">
            <a:extLst>
              <a:ext uri="{FF2B5EF4-FFF2-40B4-BE49-F238E27FC236}">
                <a16:creationId xmlns:a16="http://schemas.microsoft.com/office/drawing/2014/main" id="{5428A02B-65BD-41BF-972A-1CA56C343C9D}"/>
              </a:ext>
            </a:extLst>
          </p:cNvPr>
          <p:cNvSpPr/>
          <p:nvPr/>
        </p:nvSpPr>
        <p:spPr>
          <a:xfrm>
            <a:off x="2229607" y="2191652"/>
            <a:ext cx="324970" cy="275666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3D729624-5038-408F-8264-2AEDEDFA4B7B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2863282" y="2361560"/>
            <a:ext cx="246529" cy="470647"/>
            <a:chOff x="112060" y="-112060"/>
            <a:chExt cx="1499664" cy="177779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B4A4D43D-4CE1-4304-BFE5-56E9CD7E3703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-27003" y="27003"/>
              <a:ext cx="1777790" cy="1499664"/>
              <a:chOff x="-27003" y="27003"/>
              <a:chExt cx="1439522" cy="1339701"/>
            </a:xfrm>
          </p:grpSpPr>
          <p:sp>
            <p:nvSpPr>
              <p:cNvPr id="169" name="Flowchart: Stored Data 168">
                <a:extLst>
                  <a:ext uri="{FF2B5EF4-FFF2-40B4-BE49-F238E27FC236}">
                    <a16:creationId xmlns:a16="http://schemas.microsoft.com/office/drawing/2014/main" id="{FEDF85AF-6AEA-444E-AC51-12F5ED90994F}"/>
                  </a:ext>
                </a:extLst>
              </p:cNvPr>
              <p:cNvSpPr/>
              <p:nvPr/>
            </p:nvSpPr>
            <p:spPr>
              <a:xfrm rot="11106135" flipH="1">
                <a:off x="76" y="411535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70" name="Flowchart: Stored Data 169">
                <a:extLst>
                  <a:ext uri="{FF2B5EF4-FFF2-40B4-BE49-F238E27FC236}">
                    <a16:creationId xmlns:a16="http://schemas.microsoft.com/office/drawing/2014/main" id="{A9BD808C-DA0A-4363-B417-BB9DD4208E9D}"/>
                  </a:ext>
                </a:extLst>
              </p:cNvPr>
              <p:cNvSpPr/>
              <p:nvPr/>
            </p:nvSpPr>
            <p:spPr>
              <a:xfrm rot="11106135">
                <a:off x="960745" y="439483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71" name="Flowchart: Stored Data 170">
                <a:extLst>
                  <a:ext uri="{FF2B5EF4-FFF2-40B4-BE49-F238E27FC236}">
                    <a16:creationId xmlns:a16="http://schemas.microsoft.com/office/drawing/2014/main" id="{34988745-0E12-4A38-B98D-23300DC7E83E}"/>
                  </a:ext>
                </a:extLst>
              </p:cNvPr>
              <p:cNvSpPr/>
              <p:nvPr/>
            </p:nvSpPr>
            <p:spPr>
              <a:xfrm rot="12403155">
                <a:off x="791217" y="735704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72" name="Flowchart: Stored Data 171">
                <a:extLst>
                  <a:ext uri="{FF2B5EF4-FFF2-40B4-BE49-F238E27FC236}">
                    <a16:creationId xmlns:a16="http://schemas.microsoft.com/office/drawing/2014/main" id="{4C2CE47E-D5B2-42BA-9470-D5EB8BD786B2}"/>
                  </a:ext>
                </a:extLst>
              </p:cNvPr>
              <p:cNvSpPr/>
              <p:nvPr/>
            </p:nvSpPr>
            <p:spPr>
              <a:xfrm rot="20416186">
                <a:off x="76" y="724526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722C4A24-6519-405F-94AE-8C06EA2F772C}"/>
                  </a:ext>
                </a:extLst>
              </p:cNvPr>
              <p:cNvSpPr/>
              <p:nvPr/>
            </p:nvSpPr>
            <p:spPr>
              <a:xfrm>
                <a:off x="87410" y="830723"/>
                <a:ext cx="873337" cy="53598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0D37346A-6B29-41CE-8EB3-8A8DAA13E445}"/>
                  </a:ext>
                </a:extLst>
              </p:cNvPr>
              <p:cNvSpPr/>
              <p:nvPr/>
            </p:nvSpPr>
            <p:spPr>
              <a:xfrm>
                <a:off x="287764" y="763652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75" name="Picture 174">
                <a:extLst>
                  <a:ext uri="{FF2B5EF4-FFF2-40B4-BE49-F238E27FC236}">
                    <a16:creationId xmlns:a16="http://schemas.microsoft.com/office/drawing/2014/main" id="{170A4F58-10CD-4FE4-BAC4-3A08F8B192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2919" y="135586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6" name="Picture 175">
                <a:extLst>
                  <a:ext uri="{FF2B5EF4-FFF2-40B4-BE49-F238E27FC236}">
                    <a16:creationId xmlns:a16="http://schemas.microsoft.com/office/drawing/2014/main" id="{F34B8A3F-9834-4A41-9E87-B60D0DDD85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003" y="27003"/>
                <a:ext cx="375291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CC7D1E4F-52E2-4A8E-B205-705031321A6C}"/>
                </a:ext>
              </a:extLst>
            </p:cNvPr>
            <p:cNvSpPr/>
            <p:nvPr/>
          </p:nvSpPr>
          <p:spPr>
            <a:xfrm rot="5400000">
              <a:off x="1059368" y="797323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68" name="Moon 167">
              <a:extLst>
                <a:ext uri="{FF2B5EF4-FFF2-40B4-BE49-F238E27FC236}">
                  <a16:creationId xmlns:a16="http://schemas.microsoft.com/office/drawing/2014/main" id="{6F26ABBC-18AF-4B12-82F6-829AA9CFFC21}"/>
                </a:ext>
              </a:extLst>
            </p:cNvPr>
            <p:cNvSpPr/>
            <p:nvPr/>
          </p:nvSpPr>
          <p:spPr>
            <a:xfrm>
              <a:off x="848257" y="755232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77" name="Picture 176">
            <a:extLst>
              <a:ext uri="{FF2B5EF4-FFF2-40B4-BE49-F238E27FC236}">
                <a16:creationId xmlns:a16="http://schemas.microsoft.com/office/drawing/2014/main" id="{B24EC3C5-C5ED-40E3-B398-32D24252415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115" y="2164485"/>
            <a:ext cx="198982" cy="17301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</p:pic>
      <p:sp>
        <p:nvSpPr>
          <p:cNvPr id="178" name="Rectangle 177">
            <a:extLst>
              <a:ext uri="{FF2B5EF4-FFF2-40B4-BE49-F238E27FC236}">
                <a16:creationId xmlns:a16="http://schemas.microsoft.com/office/drawing/2014/main" id="{C3301FEA-41A9-4208-94F8-5251616E18BF}"/>
              </a:ext>
            </a:extLst>
          </p:cNvPr>
          <p:cNvSpPr/>
          <p:nvPr/>
        </p:nvSpPr>
        <p:spPr>
          <a:xfrm>
            <a:off x="393265" y="2957724"/>
            <a:ext cx="1244674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Weight check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2107" y="65063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08D68895-0AF2-497B-896E-6E2EEDFD6832}"/>
              </a:ext>
            </a:extLst>
          </p:cNvPr>
          <p:cNvCxnSpPr>
            <a:cxnSpLocks/>
          </p:cNvCxnSpPr>
          <p:nvPr/>
        </p:nvCxnSpPr>
        <p:spPr>
          <a:xfrm>
            <a:off x="3338167" y="2634530"/>
            <a:ext cx="1350872" cy="1875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2" name="Picture 191">
            <a:extLst>
              <a:ext uri="{FF2B5EF4-FFF2-40B4-BE49-F238E27FC236}">
                <a16:creationId xmlns:a16="http://schemas.microsoft.com/office/drawing/2014/main" id="{31CC9621-7171-461D-8AA7-BFEC0C80C4F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329" y="5119123"/>
            <a:ext cx="276921" cy="253932"/>
          </a:xfrm>
          <a:prstGeom prst="rect">
            <a:avLst/>
          </a:prstGeom>
          <a:ln w="28575">
            <a:noFill/>
          </a:ln>
        </p:spPr>
      </p:pic>
      <p:grpSp>
        <p:nvGrpSpPr>
          <p:cNvPr id="195" name="Group 810">
            <a:extLst>
              <a:ext uri="{FF2B5EF4-FFF2-40B4-BE49-F238E27FC236}">
                <a16:creationId xmlns:a16="http://schemas.microsoft.com/office/drawing/2014/main" id="{2B798E78-BAA4-45BE-AD8C-3B154A8CC03F}"/>
              </a:ext>
            </a:extLst>
          </p:cNvPr>
          <p:cNvGrpSpPr>
            <a:grpSpLocks/>
          </p:cNvGrpSpPr>
          <p:nvPr/>
        </p:nvGrpSpPr>
        <p:grpSpPr bwMode="auto">
          <a:xfrm rot="-2700000">
            <a:off x="8863901" y="5271793"/>
            <a:ext cx="333993" cy="319824"/>
            <a:chOff x="2396" y="2242"/>
            <a:chExt cx="885" cy="907"/>
          </a:xfrm>
        </p:grpSpPr>
        <p:sp>
          <p:nvSpPr>
            <p:cNvPr id="196" name="AutoShape 811">
              <a:extLst>
                <a:ext uri="{FF2B5EF4-FFF2-40B4-BE49-F238E27FC236}">
                  <a16:creationId xmlns:a16="http://schemas.microsoft.com/office/drawing/2014/main" id="{5D83B11B-79EA-4A85-98B7-7D7441CD52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3500000" flipH="1">
              <a:off x="2446" y="3027"/>
              <a:ext cx="130" cy="35"/>
            </a:xfrm>
            <a:prstGeom prst="triangle">
              <a:avLst>
                <a:gd name="adj" fmla="val 499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7" name="AutoShape 812">
              <a:extLst>
                <a:ext uri="{FF2B5EF4-FFF2-40B4-BE49-F238E27FC236}">
                  <a16:creationId xmlns:a16="http://schemas.microsoft.com/office/drawing/2014/main" id="{E48A52D9-312E-4F54-918F-6B880CB37C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931" y="2328"/>
              <a:ext cx="371" cy="200"/>
            </a:xfrm>
            <a:prstGeom prst="roundRect">
              <a:avLst>
                <a:gd name="adj" fmla="val 124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98" name="Group 813">
              <a:extLst>
                <a:ext uri="{FF2B5EF4-FFF2-40B4-BE49-F238E27FC236}">
                  <a16:creationId xmlns:a16="http://schemas.microsoft.com/office/drawing/2014/main" id="{5BEBA2B6-616D-4212-9AC9-A37E3961A6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6" y="2264"/>
              <a:ext cx="885" cy="885"/>
              <a:chOff x="2396" y="2264"/>
              <a:chExt cx="885" cy="885"/>
            </a:xfrm>
          </p:grpSpPr>
          <p:sp>
            <p:nvSpPr>
              <p:cNvPr id="230" name="Freeform 814">
                <a:extLst>
                  <a:ext uri="{FF2B5EF4-FFF2-40B4-BE49-F238E27FC236}">
                    <a16:creationId xmlns:a16="http://schemas.microsoft.com/office/drawing/2014/main" id="{1305C889-3E08-49C3-B165-0E8925E30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6" y="2264"/>
                <a:ext cx="826" cy="769"/>
              </a:xfrm>
              <a:custGeom>
                <a:avLst/>
                <a:gdLst>
                  <a:gd name="T0" fmla="*/ 119 w 826"/>
                  <a:gd name="T1" fmla="*/ 756 h 769"/>
                  <a:gd name="T2" fmla="*/ 102 w 826"/>
                  <a:gd name="T3" fmla="*/ 738 h 769"/>
                  <a:gd name="T4" fmla="*/ 85 w 826"/>
                  <a:gd name="T5" fmla="*/ 722 h 769"/>
                  <a:gd name="T6" fmla="*/ 70 w 826"/>
                  <a:gd name="T7" fmla="*/ 707 h 769"/>
                  <a:gd name="T8" fmla="*/ 55 w 826"/>
                  <a:gd name="T9" fmla="*/ 692 h 769"/>
                  <a:gd name="T10" fmla="*/ 40 w 826"/>
                  <a:gd name="T11" fmla="*/ 677 h 769"/>
                  <a:gd name="T12" fmla="*/ 26 w 826"/>
                  <a:gd name="T13" fmla="*/ 663 h 769"/>
                  <a:gd name="T14" fmla="*/ 8 w 826"/>
                  <a:gd name="T15" fmla="*/ 645 h 769"/>
                  <a:gd name="T16" fmla="*/ 8 w 826"/>
                  <a:gd name="T17" fmla="*/ 623 h 769"/>
                  <a:gd name="T18" fmla="*/ 21 w 826"/>
                  <a:gd name="T19" fmla="*/ 600 h 769"/>
                  <a:gd name="T20" fmla="*/ 35 w 826"/>
                  <a:gd name="T21" fmla="*/ 581 h 769"/>
                  <a:gd name="T22" fmla="*/ 48 w 826"/>
                  <a:gd name="T23" fmla="*/ 559 h 769"/>
                  <a:gd name="T24" fmla="*/ 62 w 826"/>
                  <a:gd name="T25" fmla="*/ 537 h 769"/>
                  <a:gd name="T26" fmla="*/ 80 w 826"/>
                  <a:gd name="T27" fmla="*/ 519 h 769"/>
                  <a:gd name="T28" fmla="*/ 100 w 826"/>
                  <a:gd name="T29" fmla="*/ 498 h 769"/>
                  <a:gd name="T30" fmla="*/ 118 w 826"/>
                  <a:gd name="T31" fmla="*/ 480 h 769"/>
                  <a:gd name="T32" fmla="*/ 136 w 826"/>
                  <a:gd name="T33" fmla="*/ 463 h 769"/>
                  <a:gd name="T34" fmla="*/ 154 w 826"/>
                  <a:gd name="T35" fmla="*/ 445 h 769"/>
                  <a:gd name="T36" fmla="*/ 177 w 826"/>
                  <a:gd name="T37" fmla="*/ 427 h 769"/>
                  <a:gd name="T38" fmla="*/ 196 w 826"/>
                  <a:gd name="T39" fmla="*/ 410 h 769"/>
                  <a:gd name="T40" fmla="*/ 227 w 826"/>
                  <a:gd name="T41" fmla="*/ 394 h 769"/>
                  <a:gd name="T42" fmla="*/ 249 w 826"/>
                  <a:gd name="T43" fmla="*/ 380 h 769"/>
                  <a:gd name="T44" fmla="*/ 272 w 826"/>
                  <a:gd name="T45" fmla="*/ 365 h 769"/>
                  <a:gd name="T46" fmla="*/ 294 w 826"/>
                  <a:gd name="T47" fmla="*/ 349 h 769"/>
                  <a:gd name="T48" fmla="*/ 309 w 826"/>
                  <a:gd name="T49" fmla="*/ 328 h 769"/>
                  <a:gd name="T50" fmla="*/ 325 w 826"/>
                  <a:gd name="T51" fmla="*/ 306 h 769"/>
                  <a:gd name="T52" fmla="*/ 342 w 826"/>
                  <a:gd name="T53" fmla="*/ 281 h 769"/>
                  <a:gd name="T54" fmla="*/ 358 w 826"/>
                  <a:gd name="T55" fmla="*/ 262 h 769"/>
                  <a:gd name="T56" fmla="*/ 372 w 826"/>
                  <a:gd name="T57" fmla="*/ 243 h 769"/>
                  <a:gd name="T58" fmla="*/ 389 w 826"/>
                  <a:gd name="T59" fmla="*/ 224 h 769"/>
                  <a:gd name="T60" fmla="*/ 400 w 826"/>
                  <a:gd name="T61" fmla="*/ 199 h 769"/>
                  <a:gd name="T62" fmla="*/ 416 w 826"/>
                  <a:gd name="T63" fmla="*/ 180 h 769"/>
                  <a:gd name="T64" fmla="*/ 438 w 826"/>
                  <a:gd name="T65" fmla="*/ 158 h 769"/>
                  <a:gd name="T66" fmla="*/ 456 w 826"/>
                  <a:gd name="T67" fmla="*/ 137 h 769"/>
                  <a:gd name="T68" fmla="*/ 476 w 826"/>
                  <a:gd name="T69" fmla="*/ 119 h 769"/>
                  <a:gd name="T70" fmla="*/ 498 w 826"/>
                  <a:gd name="T71" fmla="*/ 100 h 769"/>
                  <a:gd name="T72" fmla="*/ 526 w 826"/>
                  <a:gd name="T73" fmla="*/ 86 h 769"/>
                  <a:gd name="T74" fmla="*/ 551 w 826"/>
                  <a:gd name="T75" fmla="*/ 70 h 769"/>
                  <a:gd name="T76" fmla="*/ 575 w 826"/>
                  <a:gd name="T77" fmla="*/ 56 h 769"/>
                  <a:gd name="T78" fmla="*/ 599 w 826"/>
                  <a:gd name="T79" fmla="*/ 44 h 769"/>
                  <a:gd name="T80" fmla="*/ 625 w 826"/>
                  <a:gd name="T81" fmla="*/ 29 h 769"/>
                  <a:gd name="T82" fmla="*/ 652 w 826"/>
                  <a:gd name="T83" fmla="*/ 15 h 769"/>
                  <a:gd name="T84" fmla="*/ 682 w 826"/>
                  <a:gd name="T85" fmla="*/ 1 h 769"/>
                  <a:gd name="T86" fmla="*/ 704 w 826"/>
                  <a:gd name="T87" fmla="*/ 10 h 769"/>
                  <a:gd name="T88" fmla="*/ 719 w 826"/>
                  <a:gd name="T89" fmla="*/ 25 h 769"/>
                  <a:gd name="T90" fmla="*/ 734 w 826"/>
                  <a:gd name="T91" fmla="*/ 40 h 769"/>
                  <a:gd name="T92" fmla="*/ 751 w 826"/>
                  <a:gd name="T93" fmla="*/ 56 h 769"/>
                  <a:gd name="T94" fmla="*/ 766 w 826"/>
                  <a:gd name="T95" fmla="*/ 71 h 769"/>
                  <a:gd name="T96" fmla="*/ 781 w 826"/>
                  <a:gd name="T97" fmla="*/ 86 h 769"/>
                  <a:gd name="T98" fmla="*/ 795 w 826"/>
                  <a:gd name="T99" fmla="*/ 100 h 769"/>
                  <a:gd name="T100" fmla="*/ 812 w 826"/>
                  <a:gd name="T101" fmla="*/ 118 h 769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26" h="769">
                    <a:moveTo>
                      <a:pt x="132" y="768"/>
                    </a:moveTo>
                    <a:lnTo>
                      <a:pt x="128" y="764"/>
                    </a:lnTo>
                    <a:lnTo>
                      <a:pt x="123" y="760"/>
                    </a:lnTo>
                    <a:lnTo>
                      <a:pt x="119" y="756"/>
                    </a:lnTo>
                    <a:lnTo>
                      <a:pt x="113" y="749"/>
                    </a:lnTo>
                    <a:lnTo>
                      <a:pt x="111" y="748"/>
                    </a:lnTo>
                    <a:lnTo>
                      <a:pt x="106" y="742"/>
                    </a:lnTo>
                    <a:lnTo>
                      <a:pt x="102" y="738"/>
                    </a:lnTo>
                    <a:lnTo>
                      <a:pt x="97" y="734"/>
                    </a:lnTo>
                    <a:lnTo>
                      <a:pt x="93" y="730"/>
                    </a:lnTo>
                    <a:lnTo>
                      <a:pt x="89" y="726"/>
                    </a:lnTo>
                    <a:lnTo>
                      <a:pt x="85" y="722"/>
                    </a:lnTo>
                    <a:lnTo>
                      <a:pt x="82" y="719"/>
                    </a:lnTo>
                    <a:lnTo>
                      <a:pt x="78" y="715"/>
                    </a:lnTo>
                    <a:lnTo>
                      <a:pt x="74" y="711"/>
                    </a:lnTo>
                    <a:lnTo>
                      <a:pt x="70" y="707"/>
                    </a:lnTo>
                    <a:lnTo>
                      <a:pt x="66" y="703"/>
                    </a:lnTo>
                    <a:lnTo>
                      <a:pt x="62" y="698"/>
                    </a:lnTo>
                    <a:lnTo>
                      <a:pt x="59" y="696"/>
                    </a:lnTo>
                    <a:lnTo>
                      <a:pt x="55" y="692"/>
                    </a:lnTo>
                    <a:lnTo>
                      <a:pt x="51" y="687"/>
                    </a:lnTo>
                    <a:lnTo>
                      <a:pt x="47" y="683"/>
                    </a:lnTo>
                    <a:lnTo>
                      <a:pt x="45" y="682"/>
                    </a:lnTo>
                    <a:lnTo>
                      <a:pt x="40" y="677"/>
                    </a:lnTo>
                    <a:lnTo>
                      <a:pt x="39" y="675"/>
                    </a:lnTo>
                    <a:lnTo>
                      <a:pt x="32" y="668"/>
                    </a:lnTo>
                    <a:lnTo>
                      <a:pt x="30" y="667"/>
                    </a:lnTo>
                    <a:lnTo>
                      <a:pt x="26" y="663"/>
                    </a:lnTo>
                    <a:lnTo>
                      <a:pt x="23" y="660"/>
                    </a:lnTo>
                    <a:lnTo>
                      <a:pt x="19" y="656"/>
                    </a:lnTo>
                    <a:lnTo>
                      <a:pt x="15" y="652"/>
                    </a:lnTo>
                    <a:lnTo>
                      <a:pt x="8" y="645"/>
                    </a:lnTo>
                    <a:lnTo>
                      <a:pt x="7" y="644"/>
                    </a:lnTo>
                    <a:lnTo>
                      <a:pt x="0" y="637"/>
                    </a:lnTo>
                    <a:lnTo>
                      <a:pt x="10" y="627"/>
                    </a:lnTo>
                    <a:lnTo>
                      <a:pt x="8" y="623"/>
                    </a:lnTo>
                    <a:lnTo>
                      <a:pt x="13" y="616"/>
                    </a:lnTo>
                    <a:lnTo>
                      <a:pt x="14" y="609"/>
                    </a:lnTo>
                    <a:lnTo>
                      <a:pt x="18" y="605"/>
                    </a:lnTo>
                    <a:lnTo>
                      <a:pt x="21" y="600"/>
                    </a:lnTo>
                    <a:lnTo>
                      <a:pt x="26" y="594"/>
                    </a:lnTo>
                    <a:lnTo>
                      <a:pt x="30" y="590"/>
                    </a:lnTo>
                    <a:lnTo>
                      <a:pt x="30" y="585"/>
                    </a:lnTo>
                    <a:lnTo>
                      <a:pt x="35" y="581"/>
                    </a:lnTo>
                    <a:lnTo>
                      <a:pt x="37" y="575"/>
                    </a:lnTo>
                    <a:lnTo>
                      <a:pt x="43" y="570"/>
                    </a:lnTo>
                    <a:lnTo>
                      <a:pt x="44" y="563"/>
                    </a:lnTo>
                    <a:lnTo>
                      <a:pt x="48" y="559"/>
                    </a:lnTo>
                    <a:lnTo>
                      <a:pt x="51" y="553"/>
                    </a:lnTo>
                    <a:lnTo>
                      <a:pt x="56" y="548"/>
                    </a:lnTo>
                    <a:lnTo>
                      <a:pt x="61" y="544"/>
                    </a:lnTo>
                    <a:lnTo>
                      <a:pt x="62" y="537"/>
                    </a:lnTo>
                    <a:lnTo>
                      <a:pt x="66" y="533"/>
                    </a:lnTo>
                    <a:lnTo>
                      <a:pt x="72" y="527"/>
                    </a:lnTo>
                    <a:lnTo>
                      <a:pt x="76" y="523"/>
                    </a:lnTo>
                    <a:lnTo>
                      <a:pt x="80" y="519"/>
                    </a:lnTo>
                    <a:lnTo>
                      <a:pt x="85" y="513"/>
                    </a:lnTo>
                    <a:lnTo>
                      <a:pt x="89" y="509"/>
                    </a:lnTo>
                    <a:lnTo>
                      <a:pt x="96" y="502"/>
                    </a:lnTo>
                    <a:lnTo>
                      <a:pt x="100" y="498"/>
                    </a:lnTo>
                    <a:lnTo>
                      <a:pt x="105" y="494"/>
                    </a:lnTo>
                    <a:lnTo>
                      <a:pt x="110" y="489"/>
                    </a:lnTo>
                    <a:lnTo>
                      <a:pt x="114" y="484"/>
                    </a:lnTo>
                    <a:lnTo>
                      <a:pt x="118" y="480"/>
                    </a:lnTo>
                    <a:lnTo>
                      <a:pt x="122" y="476"/>
                    </a:lnTo>
                    <a:lnTo>
                      <a:pt x="128" y="471"/>
                    </a:lnTo>
                    <a:lnTo>
                      <a:pt x="132" y="467"/>
                    </a:lnTo>
                    <a:lnTo>
                      <a:pt x="136" y="463"/>
                    </a:lnTo>
                    <a:lnTo>
                      <a:pt x="142" y="457"/>
                    </a:lnTo>
                    <a:lnTo>
                      <a:pt x="146" y="453"/>
                    </a:lnTo>
                    <a:lnTo>
                      <a:pt x="150" y="449"/>
                    </a:lnTo>
                    <a:lnTo>
                      <a:pt x="154" y="445"/>
                    </a:lnTo>
                    <a:lnTo>
                      <a:pt x="162" y="442"/>
                    </a:lnTo>
                    <a:lnTo>
                      <a:pt x="166" y="438"/>
                    </a:lnTo>
                    <a:lnTo>
                      <a:pt x="173" y="431"/>
                    </a:lnTo>
                    <a:lnTo>
                      <a:pt x="177" y="427"/>
                    </a:lnTo>
                    <a:lnTo>
                      <a:pt x="181" y="423"/>
                    </a:lnTo>
                    <a:lnTo>
                      <a:pt x="188" y="419"/>
                    </a:lnTo>
                    <a:lnTo>
                      <a:pt x="192" y="414"/>
                    </a:lnTo>
                    <a:lnTo>
                      <a:pt x="196" y="410"/>
                    </a:lnTo>
                    <a:lnTo>
                      <a:pt x="202" y="410"/>
                    </a:lnTo>
                    <a:lnTo>
                      <a:pt x="209" y="404"/>
                    </a:lnTo>
                    <a:lnTo>
                      <a:pt x="217" y="398"/>
                    </a:lnTo>
                    <a:lnTo>
                      <a:pt x="227" y="394"/>
                    </a:lnTo>
                    <a:lnTo>
                      <a:pt x="232" y="391"/>
                    </a:lnTo>
                    <a:lnTo>
                      <a:pt x="236" y="387"/>
                    </a:lnTo>
                    <a:lnTo>
                      <a:pt x="243" y="386"/>
                    </a:lnTo>
                    <a:lnTo>
                      <a:pt x="249" y="380"/>
                    </a:lnTo>
                    <a:lnTo>
                      <a:pt x="257" y="375"/>
                    </a:lnTo>
                    <a:lnTo>
                      <a:pt x="261" y="371"/>
                    </a:lnTo>
                    <a:lnTo>
                      <a:pt x="268" y="369"/>
                    </a:lnTo>
                    <a:lnTo>
                      <a:pt x="272" y="365"/>
                    </a:lnTo>
                    <a:lnTo>
                      <a:pt x="280" y="362"/>
                    </a:lnTo>
                    <a:lnTo>
                      <a:pt x="284" y="358"/>
                    </a:lnTo>
                    <a:lnTo>
                      <a:pt x="288" y="354"/>
                    </a:lnTo>
                    <a:lnTo>
                      <a:pt x="294" y="349"/>
                    </a:lnTo>
                    <a:lnTo>
                      <a:pt x="298" y="344"/>
                    </a:lnTo>
                    <a:lnTo>
                      <a:pt x="302" y="340"/>
                    </a:lnTo>
                    <a:lnTo>
                      <a:pt x="303" y="333"/>
                    </a:lnTo>
                    <a:lnTo>
                      <a:pt x="309" y="328"/>
                    </a:lnTo>
                    <a:lnTo>
                      <a:pt x="313" y="324"/>
                    </a:lnTo>
                    <a:lnTo>
                      <a:pt x="317" y="314"/>
                    </a:lnTo>
                    <a:lnTo>
                      <a:pt x="324" y="307"/>
                    </a:lnTo>
                    <a:lnTo>
                      <a:pt x="325" y="306"/>
                    </a:lnTo>
                    <a:lnTo>
                      <a:pt x="330" y="299"/>
                    </a:lnTo>
                    <a:lnTo>
                      <a:pt x="336" y="292"/>
                    </a:lnTo>
                    <a:lnTo>
                      <a:pt x="341" y="288"/>
                    </a:lnTo>
                    <a:lnTo>
                      <a:pt x="342" y="281"/>
                    </a:lnTo>
                    <a:lnTo>
                      <a:pt x="346" y="277"/>
                    </a:lnTo>
                    <a:lnTo>
                      <a:pt x="352" y="272"/>
                    </a:lnTo>
                    <a:lnTo>
                      <a:pt x="354" y="266"/>
                    </a:lnTo>
                    <a:lnTo>
                      <a:pt x="358" y="262"/>
                    </a:lnTo>
                    <a:lnTo>
                      <a:pt x="364" y="257"/>
                    </a:lnTo>
                    <a:lnTo>
                      <a:pt x="363" y="253"/>
                    </a:lnTo>
                    <a:lnTo>
                      <a:pt x="367" y="248"/>
                    </a:lnTo>
                    <a:lnTo>
                      <a:pt x="372" y="243"/>
                    </a:lnTo>
                    <a:lnTo>
                      <a:pt x="375" y="237"/>
                    </a:lnTo>
                    <a:lnTo>
                      <a:pt x="379" y="233"/>
                    </a:lnTo>
                    <a:lnTo>
                      <a:pt x="384" y="228"/>
                    </a:lnTo>
                    <a:lnTo>
                      <a:pt x="389" y="224"/>
                    </a:lnTo>
                    <a:lnTo>
                      <a:pt x="389" y="215"/>
                    </a:lnTo>
                    <a:lnTo>
                      <a:pt x="393" y="211"/>
                    </a:lnTo>
                    <a:lnTo>
                      <a:pt x="398" y="206"/>
                    </a:lnTo>
                    <a:lnTo>
                      <a:pt x="400" y="199"/>
                    </a:lnTo>
                    <a:lnTo>
                      <a:pt x="404" y="195"/>
                    </a:lnTo>
                    <a:lnTo>
                      <a:pt x="409" y="189"/>
                    </a:lnTo>
                    <a:lnTo>
                      <a:pt x="412" y="184"/>
                    </a:lnTo>
                    <a:lnTo>
                      <a:pt x="416" y="180"/>
                    </a:lnTo>
                    <a:lnTo>
                      <a:pt x="423" y="173"/>
                    </a:lnTo>
                    <a:lnTo>
                      <a:pt x="427" y="169"/>
                    </a:lnTo>
                    <a:lnTo>
                      <a:pt x="434" y="162"/>
                    </a:lnTo>
                    <a:lnTo>
                      <a:pt x="438" y="158"/>
                    </a:lnTo>
                    <a:lnTo>
                      <a:pt x="444" y="152"/>
                    </a:lnTo>
                    <a:lnTo>
                      <a:pt x="446" y="147"/>
                    </a:lnTo>
                    <a:lnTo>
                      <a:pt x="450" y="143"/>
                    </a:lnTo>
                    <a:lnTo>
                      <a:pt x="456" y="137"/>
                    </a:lnTo>
                    <a:lnTo>
                      <a:pt x="460" y="133"/>
                    </a:lnTo>
                    <a:lnTo>
                      <a:pt x="464" y="129"/>
                    </a:lnTo>
                    <a:lnTo>
                      <a:pt x="468" y="125"/>
                    </a:lnTo>
                    <a:lnTo>
                      <a:pt x="476" y="119"/>
                    </a:lnTo>
                    <a:lnTo>
                      <a:pt x="482" y="114"/>
                    </a:lnTo>
                    <a:lnTo>
                      <a:pt x="490" y="108"/>
                    </a:lnTo>
                    <a:lnTo>
                      <a:pt x="494" y="104"/>
                    </a:lnTo>
                    <a:lnTo>
                      <a:pt x="498" y="100"/>
                    </a:lnTo>
                    <a:lnTo>
                      <a:pt x="505" y="99"/>
                    </a:lnTo>
                    <a:lnTo>
                      <a:pt x="512" y="95"/>
                    </a:lnTo>
                    <a:lnTo>
                      <a:pt x="516" y="91"/>
                    </a:lnTo>
                    <a:lnTo>
                      <a:pt x="526" y="86"/>
                    </a:lnTo>
                    <a:lnTo>
                      <a:pt x="531" y="84"/>
                    </a:lnTo>
                    <a:lnTo>
                      <a:pt x="535" y="80"/>
                    </a:lnTo>
                    <a:lnTo>
                      <a:pt x="544" y="77"/>
                    </a:lnTo>
                    <a:lnTo>
                      <a:pt x="551" y="70"/>
                    </a:lnTo>
                    <a:lnTo>
                      <a:pt x="556" y="67"/>
                    </a:lnTo>
                    <a:lnTo>
                      <a:pt x="560" y="63"/>
                    </a:lnTo>
                    <a:lnTo>
                      <a:pt x="567" y="62"/>
                    </a:lnTo>
                    <a:lnTo>
                      <a:pt x="575" y="56"/>
                    </a:lnTo>
                    <a:lnTo>
                      <a:pt x="581" y="51"/>
                    </a:lnTo>
                    <a:lnTo>
                      <a:pt x="588" y="49"/>
                    </a:lnTo>
                    <a:lnTo>
                      <a:pt x="594" y="48"/>
                    </a:lnTo>
                    <a:lnTo>
                      <a:pt x="599" y="44"/>
                    </a:lnTo>
                    <a:lnTo>
                      <a:pt x="604" y="38"/>
                    </a:lnTo>
                    <a:lnTo>
                      <a:pt x="612" y="38"/>
                    </a:lnTo>
                    <a:lnTo>
                      <a:pt x="619" y="32"/>
                    </a:lnTo>
                    <a:lnTo>
                      <a:pt x="625" y="29"/>
                    </a:lnTo>
                    <a:lnTo>
                      <a:pt x="629" y="25"/>
                    </a:lnTo>
                    <a:lnTo>
                      <a:pt x="637" y="22"/>
                    </a:lnTo>
                    <a:lnTo>
                      <a:pt x="645" y="16"/>
                    </a:lnTo>
                    <a:lnTo>
                      <a:pt x="652" y="15"/>
                    </a:lnTo>
                    <a:lnTo>
                      <a:pt x="658" y="12"/>
                    </a:lnTo>
                    <a:lnTo>
                      <a:pt x="667" y="8"/>
                    </a:lnTo>
                    <a:lnTo>
                      <a:pt x="674" y="7"/>
                    </a:lnTo>
                    <a:lnTo>
                      <a:pt x="682" y="1"/>
                    </a:lnTo>
                    <a:lnTo>
                      <a:pt x="688" y="1"/>
                    </a:lnTo>
                    <a:lnTo>
                      <a:pt x="692" y="0"/>
                    </a:lnTo>
                    <a:lnTo>
                      <a:pt x="700" y="5"/>
                    </a:lnTo>
                    <a:lnTo>
                      <a:pt x="704" y="10"/>
                    </a:lnTo>
                    <a:lnTo>
                      <a:pt x="706" y="11"/>
                    </a:lnTo>
                    <a:lnTo>
                      <a:pt x="711" y="16"/>
                    </a:lnTo>
                    <a:lnTo>
                      <a:pt x="715" y="20"/>
                    </a:lnTo>
                    <a:lnTo>
                      <a:pt x="719" y="25"/>
                    </a:lnTo>
                    <a:lnTo>
                      <a:pt x="723" y="29"/>
                    </a:lnTo>
                    <a:lnTo>
                      <a:pt x="727" y="33"/>
                    </a:lnTo>
                    <a:lnTo>
                      <a:pt x="732" y="37"/>
                    </a:lnTo>
                    <a:lnTo>
                      <a:pt x="734" y="40"/>
                    </a:lnTo>
                    <a:lnTo>
                      <a:pt x="740" y="45"/>
                    </a:lnTo>
                    <a:lnTo>
                      <a:pt x="744" y="49"/>
                    </a:lnTo>
                    <a:lnTo>
                      <a:pt x="747" y="52"/>
                    </a:lnTo>
                    <a:lnTo>
                      <a:pt x="751" y="56"/>
                    </a:lnTo>
                    <a:lnTo>
                      <a:pt x="753" y="59"/>
                    </a:lnTo>
                    <a:lnTo>
                      <a:pt x="759" y="64"/>
                    </a:lnTo>
                    <a:lnTo>
                      <a:pt x="763" y="68"/>
                    </a:lnTo>
                    <a:lnTo>
                      <a:pt x="766" y="71"/>
                    </a:lnTo>
                    <a:lnTo>
                      <a:pt x="770" y="75"/>
                    </a:lnTo>
                    <a:lnTo>
                      <a:pt x="773" y="78"/>
                    </a:lnTo>
                    <a:lnTo>
                      <a:pt x="777" y="82"/>
                    </a:lnTo>
                    <a:lnTo>
                      <a:pt x="781" y="86"/>
                    </a:lnTo>
                    <a:lnTo>
                      <a:pt x="782" y="88"/>
                    </a:lnTo>
                    <a:lnTo>
                      <a:pt x="786" y="92"/>
                    </a:lnTo>
                    <a:lnTo>
                      <a:pt x="790" y="96"/>
                    </a:lnTo>
                    <a:lnTo>
                      <a:pt x="795" y="100"/>
                    </a:lnTo>
                    <a:lnTo>
                      <a:pt x="800" y="105"/>
                    </a:lnTo>
                    <a:lnTo>
                      <a:pt x="804" y="110"/>
                    </a:lnTo>
                    <a:lnTo>
                      <a:pt x="808" y="114"/>
                    </a:lnTo>
                    <a:lnTo>
                      <a:pt x="812" y="118"/>
                    </a:lnTo>
                    <a:lnTo>
                      <a:pt x="818" y="123"/>
                    </a:lnTo>
                    <a:lnTo>
                      <a:pt x="825" y="116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1" name="Freeform 815">
                <a:extLst>
                  <a:ext uri="{FF2B5EF4-FFF2-40B4-BE49-F238E27FC236}">
                    <a16:creationId xmlns:a16="http://schemas.microsoft.com/office/drawing/2014/main" id="{A4C9291D-DED7-4FC7-BB15-48F493A1F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2" y="2326"/>
                <a:ext cx="769" cy="823"/>
              </a:xfrm>
              <a:custGeom>
                <a:avLst/>
                <a:gdLst>
                  <a:gd name="T0" fmla="*/ 12 w 769"/>
                  <a:gd name="T1" fmla="*/ 703 h 823"/>
                  <a:gd name="T2" fmla="*/ 30 w 769"/>
                  <a:gd name="T3" fmla="*/ 721 h 823"/>
                  <a:gd name="T4" fmla="*/ 45 w 769"/>
                  <a:gd name="T5" fmla="*/ 736 h 823"/>
                  <a:gd name="T6" fmla="*/ 62 w 769"/>
                  <a:gd name="T7" fmla="*/ 752 h 823"/>
                  <a:gd name="T8" fmla="*/ 77 w 769"/>
                  <a:gd name="T9" fmla="*/ 767 h 823"/>
                  <a:gd name="T10" fmla="*/ 92 w 769"/>
                  <a:gd name="T11" fmla="*/ 782 h 823"/>
                  <a:gd name="T12" fmla="*/ 106 w 769"/>
                  <a:gd name="T13" fmla="*/ 796 h 823"/>
                  <a:gd name="T14" fmla="*/ 123 w 769"/>
                  <a:gd name="T15" fmla="*/ 814 h 823"/>
                  <a:gd name="T16" fmla="*/ 144 w 769"/>
                  <a:gd name="T17" fmla="*/ 813 h 823"/>
                  <a:gd name="T18" fmla="*/ 169 w 769"/>
                  <a:gd name="T19" fmla="*/ 802 h 823"/>
                  <a:gd name="T20" fmla="*/ 188 w 769"/>
                  <a:gd name="T21" fmla="*/ 788 h 823"/>
                  <a:gd name="T22" fmla="*/ 210 w 769"/>
                  <a:gd name="T23" fmla="*/ 774 h 823"/>
                  <a:gd name="T24" fmla="*/ 232 w 769"/>
                  <a:gd name="T25" fmla="*/ 760 h 823"/>
                  <a:gd name="T26" fmla="*/ 250 w 769"/>
                  <a:gd name="T27" fmla="*/ 743 h 823"/>
                  <a:gd name="T28" fmla="*/ 270 w 769"/>
                  <a:gd name="T29" fmla="*/ 722 h 823"/>
                  <a:gd name="T30" fmla="*/ 288 w 769"/>
                  <a:gd name="T31" fmla="*/ 704 h 823"/>
                  <a:gd name="T32" fmla="*/ 306 w 769"/>
                  <a:gd name="T33" fmla="*/ 686 h 823"/>
                  <a:gd name="T34" fmla="*/ 324 w 769"/>
                  <a:gd name="T35" fmla="*/ 668 h 823"/>
                  <a:gd name="T36" fmla="*/ 342 w 769"/>
                  <a:gd name="T37" fmla="*/ 645 h 823"/>
                  <a:gd name="T38" fmla="*/ 358 w 769"/>
                  <a:gd name="T39" fmla="*/ 626 h 823"/>
                  <a:gd name="T40" fmla="*/ 374 w 769"/>
                  <a:gd name="T41" fmla="*/ 596 h 823"/>
                  <a:gd name="T42" fmla="*/ 388 w 769"/>
                  <a:gd name="T43" fmla="*/ 574 h 823"/>
                  <a:gd name="T44" fmla="*/ 403 w 769"/>
                  <a:gd name="T45" fmla="*/ 550 h 823"/>
                  <a:gd name="T46" fmla="*/ 420 w 769"/>
                  <a:gd name="T47" fmla="*/ 529 h 823"/>
                  <a:gd name="T48" fmla="*/ 440 w 769"/>
                  <a:gd name="T49" fmla="*/ 513 h 823"/>
                  <a:gd name="T50" fmla="*/ 461 w 769"/>
                  <a:gd name="T51" fmla="*/ 496 h 823"/>
                  <a:gd name="T52" fmla="*/ 487 w 769"/>
                  <a:gd name="T53" fmla="*/ 480 h 823"/>
                  <a:gd name="T54" fmla="*/ 506 w 769"/>
                  <a:gd name="T55" fmla="*/ 464 h 823"/>
                  <a:gd name="T56" fmla="*/ 525 w 769"/>
                  <a:gd name="T57" fmla="*/ 450 h 823"/>
                  <a:gd name="T58" fmla="*/ 545 w 769"/>
                  <a:gd name="T59" fmla="*/ 434 h 823"/>
                  <a:gd name="T60" fmla="*/ 569 w 769"/>
                  <a:gd name="T61" fmla="*/ 423 h 823"/>
                  <a:gd name="T62" fmla="*/ 589 w 769"/>
                  <a:gd name="T63" fmla="*/ 406 h 823"/>
                  <a:gd name="T64" fmla="*/ 611 w 769"/>
                  <a:gd name="T65" fmla="*/ 384 h 823"/>
                  <a:gd name="T66" fmla="*/ 634 w 769"/>
                  <a:gd name="T67" fmla="*/ 369 h 823"/>
                  <a:gd name="T68" fmla="*/ 649 w 769"/>
                  <a:gd name="T69" fmla="*/ 346 h 823"/>
                  <a:gd name="T70" fmla="*/ 668 w 769"/>
                  <a:gd name="T71" fmla="*/ 324 h 823"/>
                  <a:gd name="T72" fmla="*/ 682 w 769"/>
                  <a:gd name="T73" fmla="*/ 297 h 823"/>
                  <a:gd name="T74" fmla="*/ 698 w 769"/>
                  <a:gd name="T75" fmla="*/ 272 h 823"/>
                  <a:gd name="T76" fmla="*/ 711 w 769"/>
                  <a:gd name="T77" fmla="*/ 246 h 823"/>
                  <a:gd name="T78" fmla="*/ 724 w 769"/>
                  <a:gd name="T79" fmla="*/ 224 h 823"/>
                  <a:gd name="T80" fmla="*/ 740 w 769"/>
                  <a:gd name="T81" fmla="*/ 198 h 823"/>
                  <a:gd name="T82" fmla="*/ 753 w 769"/>
                  <a:gd name="T83" fmla="*/ 170 h 823"/>
                  <a:gd name="T84" fmla="*/ 767 w 769"/>
                  <a:gd name="T85" fmla="*/ 140 h 823"/>
                  <a:gd name="T86" fmla="*/ 759 w 769"/>
                  <a:gd name="T87" fmla="*/ 118 h 823"/>
                  <a:gd name="T88" fmla="*/ 744 w 769"/>
                  <a:gd name="T89" fmla="*/ 103 h 823"/>
                  <a:gd name="T90" fmla="*/ 729 w 769"/>
                  <a:gd name="T91" fmla="*/ 88 h 823"/>
                  <a:gd name="T92" fmla="*/ 711 w 769"/>
                  <a:gd name="T93" fmla="*/ 70 h 823"/>
                  <a:gd name="T94" fmla="*/ 697 w 769"/>
                  <a:gd name="T95" fmla="*/ 57 h 823"/>
                  <a:gd name="T96" fmla="*/ 682 w 769"/>
                  <a:gd name="T97" fmla="*/ 41 h 823"/>
                  <a:gd name="T98" fmla="*/ 667 w 769"/>
                  <a:gd name="T99" fmla="*/ 26 h 823"/>
                  <a:gd name="T100" fmla="*/ 651 w 769"/>
                  <a:gd name="T101" fmla="*/ 10 h 82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69" h="823">
                    <a:moveTo>
                      <a:pt x="0" y="691"/>
                    </a:moveTo>
                    <a:lnTo>
                      <a:pt x="4" y="695"/>
                    </a:lnTo>
                    <a:lnTo>
                      <a:pt x="8" y="699"/>
                    </a:lnTo>
                    <a:lnTo>
                      <a:pt x="12" y="703"/>
                    </a:lnTo>
                    <a:lnTo>
                      <a:pt x="19" y="710"/>
                    </a:lnTo>
                    <a:lnTo>
                      <a:pt x="21" y="711"/>
                    </a:lnTo>
                    <a:lnTo>
                      <a:pt x="26" y="717"/>
                    </a:lnTo>
                    <a:lnTo>
                      <a:pt x="30" y="721"/>
                    </a:lnTo>
                    <a:lnTo>
                      <a:pt x="34" y="725"/>
                    </a:lnTo>
                    <a:lnTo>
                      <a:pt x="38" y="729"/>
                    </a:lnTo>
                    <a:lnTo>
                      <a:pt x="43" y="733"/>
                    </a:lnTo>
                    <a:lnTo>
                      <a:pt x="45" y="736"/>
                    </a:lnTo>
                    <a:lnTo>
                      <a:pt x="49" y="740"/>
                    </a:lnTo>
                    <a:lnTo>
                      <a:pt x="53" y="744"/>
                    </a:lnTo>
                    <a:lnTo>
                      <a:pt x="58" y="748"/>
                    </a:lnTo>
                    <a:lnTo>
                      <a:pt x="62" y="752"/>
                    </a:lnTo>
                    <a:lnTo>
                      <a:pt x="66" y="756"/>
                    </a:lnTo>
                    <a:lnTo>
                      <a:pt x="70" y="761"/>
                    </a:lnTo>
                    <a:lnTo>
                      <a:pt x="73" y="763"/>
                    </a:lnTo>
                    <a:lnTo>
                      <a:pt x="77" y="767"/>
                    </a:lnTo>
                    <a:lnTo>
                      <a:pt x="81" y="772"/>
                    </a:lnTo>
                    <a:lnTo>
                      <a:pt x="85" y="776"/>
                    </a:lnTo>
                    <a:lnTo>
                      <a:pt x="86" y="777"/>
                    </a:lnTo>
                    <a:lnTo>
                      <a:pt x="92" y="782"/>
                    </a:lnTo>
                    <a:lnTo>
                      <a:pt x="93" y="784"/>
                    </a:lnTo>
                    <a:lnTo>
                      <a:pt x="100" y="791"/>
                    </a:lnTo>
                    <a:lnTo>
                      <a:pt x="101" y="792"/>
                    </a:lnTo>
                    <a:lnTo>
                      <a:pt x="106" y="796"/>
                    </a:lnTo>
                    <a:lnTo>
                      <a:pt x="108" y="799"/>
                    </a:lnTo>
                    <a:lnTo>
                      <a:pt x="111" y="802"/>
                    </a:lnTo>
                    <a:lnTo>
                      <a:pt x="117" y="807"/>
                    </a:lnTo>
                    <a:lnTo>
                      <a:pt x="123" y="814"/>
                    </a:lnTo>
                    <a:lnTo>
                      <a:pt x="125" y="815"/>
                    </a:lnTo>
                    <a:lnTo>
                      <a:pt x="132" y="822"/>
                    </a:lnTo>
                    <a:lnTo>
                      <a:pt x="141" y="813"/>
                    </a:lnTo>
                    <a:lnTo>
                      <a:pt x="144" y="813"/>
                    </a:lnTo>
                    <a:lnTo>
                      <a:pt x="152" y="810"/>
                    </a:lnTo>
                    <a:lnTo>
                      <a:pt x="159" y="808"/>
                    </a:lnTo>
                    <a:lnTo>
                      <a:pt x="163" y="804"/>
                    </a:lnTo>
                    <a:lnTo>
                      <a:pt x="169" y="802"/>
                    </a:lnTo>
                    <a:lnTo>
                      <a:pt x="174" y="796"/>
                    </a:lnTo>
                    <a:lnTo>
                      <a:pt x="178" y="792"/>
                    </a:lnTo>
                    <a:lnTo>
                      <a:pt x="184" y="792"/>
                    </a:lnTo>
                    <a:lnTo>
                      <a:pt x="188" y="788"/>
                    </a:lnTo>
                    <a:lnTo>
                      <a:pt x="193" y="785"/>
                    </a:lnTo>
                    <a:lnTo>
                      <a:pt x="199" y="780"/>
                    </a:lnTo>
                    <a:lnTo>
                      <a:pt x="206" y="778"/>
                    </a:lnTo>
                    <a:lnTo>
                      <a:pt x="210" y="774"/>
                    </a:lnTo>
                    <a:lnTo>
                      <a:pt x="215" y="771"/>
                    </a:lnTo>
                    <a:lnTo>
                      <a:pt x="221" y="766"/>
                    </a:lnTo>
                    <a:lnTo>
                      <a:pt x="225" y="762"/>
                    </a:lnTo>
                    <a:lnTo>
                      <a:pt x="232" y="760"/>
                    </a:lnTo>
                    <a:lnTo>
                      <a:pt x="236" y="756"/>
                    </a:lnTo>
                    <a:lnTo>
                      <a:pt x="241" y="751"/>
                    </a:lnTo>
                    <a:lnTo>
                      <a:pt x="245" y="747"/>
                    </a:lnTo>
                    <a:lnTo>
                      <a:pt x="250" y="743"/>
                    </a:lnTo>
                    <a:lnTo>
                      <a:pt x="255" y="737"/>
                    </a:lnTo>
                    <a:lnTo>
                      <a:pt x="259" y="733"/>
                    </a:lnTo>
                    <a:lnTo>
                      <a:pt x="266" y="726"/>
                    </a:lnTo>
                    <a:lnTo>
                      <a:pt x="270" y="722"/>
                    </a:lnTo>
                    <a:lnTo>
                      <a:pt x="274" y="718"/>
                    </a:lnTo>
                    <a:lnTo>
                      <a:pt x="280" y="712"/>
                    </a:lnTo>
                    <a:lnTo>
                      <a:pt x="284" y="708"/>
                    </a:lnTo>
                    <a:lnTo>
                      <a:pt x="288" y="704"/>
                    </a:lnTo>
                    <a:lnTo>
                      <a:pt x="292" y="700"/>
                    </a:lnTo>
                    <a:lnTo>
                      <a:pt x="298" y="695"/>
                    </a:lnTo>
                    <a:lnTo>
                      <a:pt x="302" y="690"/>
                    </a:lnTo>
                    <a:lnTo>
                      <a:pt x="306" y="686"/>
                    </a:lnTo>
                    <a:lnTo>
                      <a:pt x="311" y="681"/>
                    </a:lnTo>
                    <a:lnTo>
                      <a:pt x="315" y="677"/>
                    </a:lnTo>
                    <a:lnTo>
                      <a:pt x="320" y="673"/>
                    </a:lnTo>
                    <a:lnTo>
                      <a:pt x="324" y="668"/>
                    </a:lnTo>
                    <a:lnTo>
                      <a:pt x="326" y="660"/>
                    </a:lnTo>
                    <a:lnTo>
                      <a:pt x="331" y="656"/>
                    </a:lnTo>
                    <a:lnTo>
                      <a:pt x="337" y="649"/>
                    </a:lnTo>
                    <a:lnTo>
                      <a:pt x="342" y="645"/>
                    </a:lnTo>
                    <a:lnTo>
                      <a:pt x="346" y="641"/>
                    </a:lnTo>
                    <a:lnTo>
                      <a:pt x="350" y="634"/>
                    </a:lnTo>
                    <a:lnTo>
                      <a:pt x="354" y="630"/>
                    </a:lnTo>
                    <a:lnTo>
                      <a:pt x="358" y="626"/>
                    </a:lnTo>
                    <a:lnTo>
                      <a:pt x="358" y="620"/>
                    </a:lnTo>
                    <a:lnTo>
                      <a:pt x="365" y="614"/>
                    </a:lnTo>
                    <a:lnTo>
                      <a:pt x="370" y="605"/>
                    </a:lnTo>
                    <a:lnTo>
                      <a:pt x="374" y="596"/>
                    </a:lnTo>
                    <a:lnTo>
                      <a:pt x="377" y="590"/>
                    </a:lnTo>
                    <a:lnTo>
                      <a:pt x="381" y="586"/>
                    </a:lnTo>
                    <a:lnTo>
                      <a:pt x="383" y="579"/>
                    </a:lnTo>
                    <a:lnTo>
                      <a:pt x="388" y="574"/>
                    </a:lnTo>
                    <a:lnTo>
                      <a:pt x="392" y="564"/>
                    </a:lnTo>
                    <a:lnTo>
                      <a:pt x="396" y="560"/>
                    </a:lnTo>
                    <a:lnTo>
                      <a:pt x="399" y="555"/>
                    </a:lnTo>
                    <a:lnTo>
                      <a:pt x="403" y="550"/>
                    </a:lnTo>
                    <a:lnTo>
                      <a:pt x="406" y="542"/>
                    </a:lnTo>
                    <a:lnTo>
                      <a:pt x="410" y="538"/>
                    </a:lnTo>
                    <a:lnTo>
                      <a:pt x="414" y="534"/>
                    </a:lnTo>
                    <a:lnTo>
                      <a:pt x="420" y="529"/>
                    </a:lnTo>
                    <a:lnTo>
                      <a:pt x="424" y="524"/>
                    </a:lnTo>
                    <a:lnTo>
                      <a:pt x="428" y="520"/>
                    </a:lnTo>
                    <a:lnTo>
                      <a:pt x="435" y="519"/>
                    </a:lnTo>
                    <a:lnTo>
                      <a:pt x="440" y="513"/>
                    </a:lnTo>
                    <a:lnTo>
                      <a:pt x="445" y="509"/>
                    </a:lnTo>
                    <a:lnTo>
                      <a:pt x="453" y="504"/>
                    </a:lnTo>
                    <a:lnTo>
                      <a:pt x="460" y="497"/>
                    </a:lnTo>
                    <a:lnTo>
                      <a:pt x="461" y="496"/>
                    </a:lnTo>
                    <a:lnTo>
                      <a:pt x="469" y="493"/>
                    </a:lnTo>
                    <a:lnTo>
                      <a:pt x="476" y="486"/>
                    </a:lnTo>
                    <a:lnTo>
                      <a:pt x="480" y="482"/>
                    </a:lnTo>
                    <a:lnTo>
                      <a:pt x="487" y="480"/>
                    </a:lnTo>
                    <a:lnTo>
                      <a:pt x="491" y="476"/>
                    </a:lnTo>
                    <a:lnTo>
                      <a:pt x="497" y="471"/>
                    </a:lnTo>
                    <a:lnTo>
                      <a:pt x="502" y="468"/>
                    </a:lnTo>
                    <a:lnTo>
                      <a:pt x="506" y="464"/>
                    </a:lnTo>
                    <a:lnTo>
                      <a:pt x="512" y="459"/>
                    </a:lnTo>
                    <a:lnTo>
                      <a:pt x="516" y="460"/>
                    </a:lnTo>
                    <a:lnTo>
                      <a:pt x="520" y="456"/>
                    </a:lnTo>
                    <a:lnTo>
                      <a:pt x="525" y="450"/>
                    </a:lnTo>
                    <a:lnTo>
                      <a:pt x="531" y="448"/>
                    </a:lnTo>
                    <a:lnTo>
                      <a:pt x="535" y="443"/>
                    </a:lnTo>
                    <a:lnTo>
                      <a:pt x="541" y="438"/>
                    </a:lnTo>
                    <a:lnTo>
                      <a:pt x="545" y="434"/>
                    </a:lnTo>
                    <a:lnTo>
                      <a:pt x="553" y="434"/>
                    </a:lnTo>
                    <a:lnTo>
                      <a:pt x="557" y="430"/>
                    </a:lnTo>
                    <a:lnTo>
                      <a:pt x="563" y="424"/>
                    </a:lnTo>
                    <a:lnTo>
                      <a:pt x="569" y="423"/>
                    </a:lnTo>
                    <a:lnTo>
                      <a:pt x="573" y="419"/>
                    </a:lnTo>
                    <a:lnTo>
                      <a:pt x="579" y="413"/>
                    </a:lnTo>
                    <a:lnTo>
                      <a:pt x="584" y="410"/>
                    </a:lnTo>
                    <a:lnTo>
                      <a:pt x="589" y="406"/>
                    </a:lnTo>
                    <a:lnTo>
                      <a:pt x="595" y="399"/>
                    </a:lnTo>
                    <a:lnTo>
                      <a:pt x="600" y="395"/>
                    </a:lnTo>
                    <a:lnTo>
                      <a:pt x="606" y="388"/>
                    </a:lnTo>
                    <a:lnTo>
                      <a:pt x="611" y="384"/>
                    </a:lnTo>
                    <a:lnTo>
                      <a:pt x="616" y="379"/>
                    </a:lnTo>
                    <a:lnTo>
                      <a:pt x="624" y="379"/>
                    </a:lnTo>
                    <a:lnTo>
                      <a:pt x="628" y="375"/>
                    </a:lnTo>
                    <a:lnTo>
                      <a:pt x="634" y="369"/>
                    </a:lnTo>
                    <a:lnTo>
                      <a:pt x="638" y="365"/>
                    </a:lnTo>
                    <a:lnTo>
                      <a:pt x="642" y="361"/>
                    </a:lnTo>
                    <a:lnTo>
                      <a:pt x="646" y="357"/>
                    </a:lnTo>
                    <a:lnTo>
                      <a:pt x="649" y="346"/>
                    </a:lnTo>
                    <a:lnTo>
                      <a:pt x="654" y="340"/>
                    </a:lnTo>
                    <a:lnTo>
                      <a:pt x="660" y="332"/>
                    </a:lnTo>
                    <a:lnTo>
                      <a:pt x="664" y="328"/>
                    </a:lnTo>
                    <a:lnTo>
                      <a:pt x="668" y="324"/>
                    </a:lnTo>
                    <a:lnTo>
                      <a:pt x="670" y="317"/>
                    </a:lnTo>
                    <a:lnTo>
                      <a:pt x="674" y="310"/>
                    </a:lnTo>
                    <a:lnTo>
                      <a:pt x="678" y="306"/>
                    </a:lnTo>
                    <a:lnTo>
                      <a:pt x="682" y="297"/>
                    </a:lnTo>
                    <a:lnTo>
                      <a:pt x="685" y="291"/>
                    </a:lnTo>
                    <a:lnTo>
                      <a:pt x="689" y="287"/>
                    </a:lnTo>
                    <a:lnTo>
                      <a:pt x="692" y="279"/>
                    </a:lnTo>
                    <a:lnTo>
                      <a:pt x="698" y="272"/>
                    </a:lnTo>
                    <a:lnTo>
                      <a:pt x="701" y="266"/>
                    </a:lnTo>
                    <a:lnTo>
                      <a:pt x="705" y="262"/>
                    </a:lnTo>
                    <a:lnTo>
                      <a:pt x="707" y="255"/>
                    </a:lnTo>
                    <a:lnTo>
                      <a:pt x="711" y="246"/>
                    </a:lnTo>
                    <a:lnTo>
                      <a:pt x="716" y="240"/>
                    </a:lnTo>
                    <a:lnTo>
                      <a:pt x="719" y="235"/>
                    </a:lnTo>
                    <a:lnTo>
                      <a:pt x="720" y="228"/>
                    </a:lnTo>
                    <a:lnTo>
                      <a:pt x="724" y="224"/>
                    </a:lnTo>
                    <a:lnTo>
                      <a:pt x="730" y="218"/>
                    </a:lnTo>
                    <a:lnTo>
                      <a:pt x="730" y="210"/>
                    </a:lnTo>
                    <a:lnTo>
                      <a:pt x="737" y="203"/>
                    </a:lnTo>
                    <a:lnTo>
                      <a:pt x="740" y="198"/>
                    </a:lnTo>
                    <a:lnTo>
                      <a:pt x="744" y="194"/>
                    </a:lnTo>
                    <a:lnTo>
                      <a:pt x="746" y="185"/>
                    </a:lnTo>
                    <a:lnTo>
                      <a:pt x="752" y="177"/>
                    </a:lnTo>
                    <a:lnTo>
                      <a:pt x="753" y="170"/>
                    </a:lnTo>
                    <a:lnTo>
                      <a:pt x="756" y="165"/>
                    </a:lnTo>
                    <a:lnTo>
                      <a:pt x="759" y="154"/>
                    </a:lnTo>
                    <a:lnTo>
                      <a:pt x="762" y="148"/>
                    </a:lnTo>
                    <a:lnTo>
                      <a:pt x="767" y="140"/>
                    </a:lnTo>
                    <a:lnTo>
                      <a:pt x="767" y="135"/>
                    </a:lnTo>
                    <a:lnTo>
                      <a:pt x="768" y="131"/>
                    </a:lnTo>
                    <a:lnTo>
                      <a:pt x="763" y="122"/>
                    </a:lnTo>
                    <a:lnTo>
                      <a:pt x="759" y="118"/>
                    </a:lnTo>
                    <a:lnTo>
                      <a:pt x="757" y="117"/>
                    </a:lnTo>
                    <a:lnTo>
                      <a:pt x="752" y="111"/>
                    </a:lnTo>
                    <a:lnTo>
                      <a:pt x="748" y="107"/>
                    </a:lnTo>
                    <a:lnTo>
                      <a:pt x="744" y="103"/>
                    </a:lnTo>
                    <a:lnTo>
                      <a:pt x="740" y="99"/>
                    </a:lnTo>
                    <a:lnTo>
                      <a:pt x="736" y="95"/>
                    </a:lnTo>
                    <a:lnTo>
                      <a:pt x="731" y="91"/>
                    </a:lnTo>
                    <a:lnTo>
                      <a:pt x="729" y="88"/>
                    </a:lnTo>
                    <a:lnTo>
                      <a:pt x="723" y="83"/>
                    </a:lnTo>
                    <a:lnTo>
                      <a:pt x="719" y="78"/>
                    </a:lnTo>
                    <a:lnTo>
                      <a:pt x="716" y="76"/>
                    </a:lnTo>
                    <a:lnTo>
                      <a:pt x="711" y="70"/>
                    </a:lnTo>
                    <a:lnTo>
                      <a:pt x="710" y="69"/>
                    </a:lnTo>
                    <a:lnTo>
                      <a:pt x="704" y="63"/>
                    </a:lnTo>
                    <a:lnTo>
                      <a:pt x="700" y="59"/>
                    </a:lnTo>
                    <a:lnTo>
                      <a:pt x="697" y="57"/>
                    </a:lnTo>
                    <a:lnTo>
                      <a:pt x="693" y="52"/>
                    </a:lnTo>
                    <a:lnTo>
                      <a:pt x="692" y="51"/>
                    </a:lnTo>
                    <a:lnTo>
                      <a:pt x="686" y="46"/>
                    </a:lnTo>
                    <a:lnTo>
                      <a:pt x="682" y="41"/>
                    </a:lnTo>
                    <a:lnTo>
                      <a:pt x="681" y="40"/>
                    </a:lnTo>
                    <a:lnTo>
                      <a:pt x="677" y="36"/>
                    </a:lnTo>
                    <a:lnTo>
                      <a:pt x="673" y="32"/>
                    </a:lnTo>
                    <a:lnTo>
                      <a:pt x="667" y="26"/>
                    </a:lnTo>
                    <a:lnTo>
                      <a:pt x="663" y="22"/>
                    </a:lnTo>
                    <a:lnTo>
                      <a:pt x="659" y="18"/>
                    </a:lnTo>
                    <a:lnTo>
                      <a:pt x="655" y="14"/>
                    </a:lnTo>
                    <a:lnTo>
                      <a:pt x="651" y="10"/>
                    </a:lnTo>
                    <a:lnTo>
                      <a:pt x="648" y="7"/>
                    </a:lnTo>
                    <a:lnTo>
                      <a:pt x="655" y="0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9" name="AutoShape 816">
              <a:extLst>
                <a:ext uri="{FF2B5EF4-FFF2-40B4-BE49-F238E27FC236}">
                  <a16:creationId xmlns:a16="http://schemas.microsoft.com/office/drawing/2014/main" id="{F51956CA-111A-44D9-B886-483493F115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050" y="2347"/>
              <a:ext cx="225" cy="74"/>
            </a:xfrm>
            <a:prstGeom prst="roundRect">
              <a:avLst>
                <a:gd name="adj" fmla="val 12477"/>
              </a:avLst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0" name="AutoShape 817">
              <a:extLst>
                <a:ext uri="{FF2B5EF4-FFF2-40B4-BE49-F238E27FC236}">
                  <a16:creationId xmlns:a16="http://schemas.microsoft.com/office/drawing/2014/main" id="{E0445874-84D0-40EF-831D-A159FC56EF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92" y="2419"/>
              <a:ext cx="287" cy="184"/>
            </a:xfrm>
            <a:prstGeom prst="roundRect">
              <a:avLst>
                <a:gd name="adj" fmla="val 5727"/>
              </a:avLst>
            </a:prstGeom>
            <a:solidFill>
              <a:srgbClr val="99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1" name="AutoShape 818">
              <a:extLst>
                <a:ext uri="{FF2B5EF4-FFF2-40B4-BE49-F238E27FC236}">
                  <a16:creationId xmlns:a16="http://schemas.microsoft.com/office/drawing/2014/main" id="{6F93DA84-1755-48E3-9C58-4A78A3EB9F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80" y="2562"/>
              <a:ext cx="287" cy="522"/>
            </a:xfrm>
            <a:prstGeom prst="roundRect">
              <a:avLst>
                <a:gd name="adj" fmla="val 5727"/>
              </a:avLst>
            </a:prstGeom>
            <a:solidFill>
              <a:srgbClr val="03219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2" name="Oval 819">
              <a:extLst>
                <a:ext uri="{FF2B5EF4-FFF2-40B4-BE49-F238E27FC236}">
                  <a16:creationId xmlns:a16="http://schemas.microsoft.com/office/drawing/2014/main" id="{326F8AD2-C68D-4DFC-A5C2-2A87C82261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134" y="2393"/>
              <a:ext cx="33" cy="3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3" name="AutoShape 820">
              <a:extLst>
                <a:ext uri="{FF2B5EF4-FFF2-40B4-BE49-F238E27FC236}">
                  <a16:creationId xmlns:a16="http://schemas.microsoft.com/office/drawing/2014/main" id="{BE0B3EC9-9145-4A59-9B62-E8A8D09CB8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0" y="2610"/>
              <a:ext cx="69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4" name="AutoShape 821">
              <a:extLst>
                <a:ext uri="{FF2B5EF4-FFF2-40B4-BE49-F238E27FC236}">
                  <a16:creationId xmlns:a16="http://schemas.microsoft.com/office/drawing/2014/main" id="{EC98D476-AA76-4D52-B062-111209DED6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80" y="2700"/>
              <a:ext cx="70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5" name="AutoShape 822">
              <a:extLst>
                <a:ext uri="{FF2B5EF4-FFF2-40B4-BE49-F238E27FC236}">
                  <a16:creationId xmlns:a16="http://schemas.microsoft.com/office/drawing/2014/main" id="{4A44B29E-D626-4B79-86AB-136673F13B0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31" y="2665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6" name="AutoShape 823">
              <a:extLst>
                <a:ext uri="{FF2B5EF4-FFF2-40B4-BE49-F238E27FC236}">
                  <a16:creationId xmlns:a16="http://schemas.microsoft.com/office/drawing/2014/main" id="{ECBEE1CC-52D5-406B-BF16-C9FFBE54E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1" y="2727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7" name="AutoShape 824">
              <a:extLst>
                <a:ext uri="{FF2B5EF4-FFF2-40B4-BE49-F238E27FC236}">
                  <a16:creationId xmlns:a16="http://schemas.microsoft.com/office/drawing/2014/main" id="{61151E4B-A6CF-49E4-9DE9-95E44A5018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55" y="2787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8" name="AutoShape 825">
              <a:extLst>
                <a:ext uri="{FF2B5EF4-FFF2-40B4-BE49-F238E27FC236}">
                  <a16:creationId xmlns:a16="http://schemas.microsoft.com/office/drawing/2014/main" id="{877156B4-497E-448F-9D55-401622C238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86" y="2710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9" name="AutoShape 826">
              <a:extLst>
                <a:ext uri="{FF2B5EF4-FFF2-40B4-BE49-F238E27FC236}">
                  <a16:creationId xmlns:a16="http://schemas.microsoft.com/office/drawing/2014/main" id="{10D3333D-DADD-47B3-A5FD-268D18947B3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46" y="2772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0" name="AutoShape 827">
              <a:extLst>
                <a:ext uri="{FF2B5EF4-FFF2-40B4-BE49-F238E27FC236}">
                  <a16:creationId xmlns:a16="http://schemas.microsoft.com/office/drawing/2014/main" id="{03509575-AB2D-4C6F-9DC9-F1CDC9E840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10" y="2832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1" name="AutoShape 828">
              <a:extLst>
                <a:ext uri="{FF2B5EF4-FFF2-40B4-BE49-F238E27FC236}">
                  <a16:creationId xmlns:a16="http://schemas.microsoft.com/office/drawing/2014/main" id="{7C9AC076-4C93-4B40-9D77-0B2F52BAC2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47" y="2752"/>
              <a:ext cx="42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2" name="AutoShape 829">
              <a:extLst>
                <a:ext uri="{FF2B5EF4-FFF2-40B4-BE49-F238E27FC236}">
                  <a16:creationId xmlns:a16="http://schemas.microsoft.com/office/drawing/2014/main" id="{C9CBC4C9-69F1-4CD7-A2FF-D8EEAFD625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06" y="2813"/>
              <a:ext cx="45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3" name="AutoShape 830">
              <a:extLst>
                <a:ext uri="{FF2B5EF4-FFF2-40B4-BE49-F238E27FC236}">
                  <a16:creationId xmlns:a16="http://schemas.microsoft.com/office/drawing/2014/main" id="{7A8AEDC5-3FFA-4369-909A-8357E85994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70" y="2873"/>
              <a:ext cx="37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4" name="AutoShape 831">
              <a:extLst>
                <a:ext uri="{FF2B5EF4-FFF2-40B4-BE49-F238E27FC236}">
                  <a16:creationId xmlns:a16="http://schemas.microsoft.com/office/drawing/2014/main" id="{8A454CC2-BDC8-4B5F-BD8F-D13C49F4D6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2" y="2795"/>
              <a:ext cx="42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5" name="AutoShape 832">
              <a:extLst>
                <a:ext uri="{FF2B5EF4-FFF2-40B4-BE49-F238E27FC236}">
                  <a16:creationId xmlns:a16="http://schemas.microsoft.com/office/drawing/2014/main" id="{9CB15D5D-781A-4B2B-9850-5E3FB8C216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62" y="2857"/>
              <a:ext cx="45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6" name="AutoShape 833">
              <a:extLst>
                <a:ext uri="{FF2B5EF4-FFF2-40B4-BE49-F238E27FC236}">
                  <a16:creationId xmlns:a16="http://schemas.microsoft.com/office/drawing/2014/main" id="{11A97BB2-90DF-4CFB-9A32-E415DA908E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26" y="2917"/>
              <a:ext cx="37" cy="35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7" name="AutoShape 834">
              <a:extLst>
                <a:ext uri="{FF2B5EF4-FFF2-40B4-BE49-F238E27FC236}">
                  <a16:creationId xmlns:a16="http://schemas.microsoft.com/office/drawing/2014/main" id="{8E1B9736-C57B-49D8-9EE3-77AB49CE22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6" y="2828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8" name="AutoShape 835">
              <a:extLst>
                <a:ext uri="{FF2B5EF4-FFF2-40B4-BE49-F238E27FC236}">
                  <a16:creationId xmlns:a16="http://schemas.microsoft.com/office/drawing/2014/main" id="{3C1639AF-BF37-4FB4-9906-CAC5D4E2E5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9" y="2870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9" name="AutoShape 836">
              <a:extLst>
                <a:ext uri="{FF2B5EF4-FFF2-40B4-BE49-F238E27FC236}">
                  <a16:creationId xmlns:a16="http://schemas.microsoft.com/office/drawing/2014/main" id="{08E36C88-0C9D-4B59-BE0B-AE6FCA16CE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2917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0" name="AutoShape 837">
              <a:extLst>
                <a:ext uri="{FF2B5EF4-FFF2-40B4-BE49-F238E27FC236}">
                  <a16:creationId xmlns:a16="http://schemas.microsoft.com/office/drawing/2014/main" id="{C9326FA9-7310-453B-8F46-F0CC4BF5A4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98" y="2959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1" name="AutoShape 838">
              <a:extLst>
                <a:ext uri="{FF2B5EF4-FFF2-40B4-BE49-F238E27FC236}">
                  <a16:creationId xmlns:a16="http://schemas.microsoft.com/office/drawing/2014/main" id="{0F56F678-73E2-46EF-AF82-0DCA7339EA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4" y="2871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2" name="AutoShape 839">
              <a:extLst>
                <a:ext uri="{FF2B5EF4-FFF2-40B4-BE49-F238E27FC236}">
                  <a16:creationId xmlns:a16="http://schemas.microsoft.com/office/drawing/2014/main" id="{7F3DFFD8-5707-4804-9BB3-AC42412C405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7" y="291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3" name="AutoShape 840">
              <a:extLst>
                <a:ext uri="{FF2B5EF4-FFF2-40B4-BE49-F238E27FC236}">
                  <a16:creationId xmlns:a16="http://schemas.microsoft.com/office/drawing/2014/main" id="{53696757-C04F-43C6-81F8-4F0A83EC006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3" y="2960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4" name="AutoShape 841">
              <a:extLst>
                <a:ext uri="{FF2B5EF4-FFF2-40B4-BE49-F238E27FC236}">
                  <a16:creationId xmlns:a16="http://schemas.microsoft.com/office/drawing/2014/main" id="{96F5B3E9-A2C4-4F2E-A83D-8FF116E1402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300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5" name="AutoShape 842">
              <a:extLst>
                <a:ext uri="{FF2B5EF4-FFF2-40B4-BE49-F238E27FC236}">
                  <a16:creationId xmlns:a16="http://schemas.microsoft.com/office/drawing/2014/main" id="{F3032993-72E8-486B-9BE6-493F6ED922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479" y="2916"/>
              <a:ext cx="33" cy="35"/>
            </a:xfrm>
            <a:prstGeom prst="roundRect">
              <a:avLst>
                <a:gd name="adj" fmla="val 37477"/>
              </a:avLst>
            </a:prstGeom>
            <a:solidFill>
              <a:srgbClr val="FF993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6" name="AutoShape 843">
              <a:extLst>
                <a:ext uri="{FF2B5EF4-FFF2-40B4-BE49-F238E27FC236}">
                  <a16:creationId xmlns:a16="http://schemas.microsoft.com/office/drawing/2014/main" id="{DDC15508-65A3-4D6D-A3A2-A0411A7BD8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2" y="2958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7" name="AutoShape 844">
              <a:extLst>
                <a:ext uri="{FF2B5EF4-FFF2-40B4-BE49-F238E27FC236}">
                  <a16:creationId xmlns:a16="http://schemas.microsoft.com/office/drawing/2014/main" id="{C3BA1DCB-9878-437E-8DAE-38D2F19215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9" y="3005"/>
              <a:ext cx="33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9" name="AutoShape 845">
              <a:extLst>
                <a:ext uri="{FF2B5EF4-FFF2-40B4-BE49-F238E27FC236}">
                  <a16:creationId xmlns:a16="http://schemas.microsoft.com/office/drawing/2014/main" id="{8117D932-4A7E-48F3-AAC2-5A2462FA03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1" y="3047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232" name="二等辺三角形 7172">
            <a:extLst>
              <a:ext uri="{FF2B5EF4-FFF2-40B4-BE49-F238E27FC236}">
                <a16:creationId xmlns:a16="http://schemas.microsoft.com/office/drawing/2014/main" id="{97BA00A4-32C2-4C30-A047-2C80D9FA7865}"/>
              </a:ext>
            </a:extLst>
          </p:cNvPr>
          <p:cNvSpPr>
            <a:spLocks noChangeArrowheads="1"/>
          </p:cNvSpPr>
          <p:nvPr/>
        </p:nvSpPr>
        <p:spPr bwMode="auto">
          <a:xfrm rot="9438544" flipH="1">
            <a:off x="9164354" y="5288358"/>
            <a:ext cx="518283" cy="161461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B16725D5-42CD-4027-A680-0BAF2CD85EC9}"/>
              </a:ext>
            </a:extLst>
          </p:cNvPr>
          <p:cNvGrpSpPr/>
          <p:nvPr/>
        </p:nvGrpSpPr>
        <p:grpSpPr>
          <a:xfrm>
            <a:off x="7454885" y="4842141"/>
            <a:ext cx="834302" cy="742577"/>
            <a:chOff x="7469574" y="3966357"/>
            <a:chExt cx="604402" cy="552039"/>
          </a:xfrm>
        </p:grpSpPr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id="{217C86C0-9151-4BFB-9D8F-2F5CDE6C1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235" name="Freeform 669">
              <a:extLst>
                <a:ext uri="{FF2B5EF4-FFF2-40B4-BE49-F238E27FC236}">
                  <a16:creationId xmlns:a16="http://schemas.microsoft.com/office/drawing/2014/main" id="{BE0B325B-D03E-466F-8712-9ECDC7C44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36" name="Picture 809">
              <a:extLst>
                <a:ext uri="{FF2B5EF4-FFF2-40B4-BE49-F238E27FC236}">
                  <a16:creationId xmlns:a16="http://schemas.microsoft.com/office/drawing/2014/main" id="{FF7105D4-C5DF-40DD-920B-DEAA0CDDE0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52188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37" name="二等辺三角形 7172">
            <a:extLst>
              <a:ext uri="{FF2B5EF4-FFF2-40B4-BE49-F238E27FC236}">
                <a16:creationId xmlns:a16="http://schemas.microsoft.com/office/drawing/2014/main" id="{1FF1FFE2-EACD-4EE9-8BE8-3339664B4D43}"/>
              </a:ext>
            </a:extLst>
          </p:cNvPr>
          <p:cNvSpPr>
            <a:spLocks noChangeArrowheads="1"/>
          </p:cNvSpPr>
          <p:nvPr/>
        </p:nvSpPr>
        <p:spPr bwMode="auto">
          <a:xfrm rot="21226058" flipH="1">
            <a:off x="8247653" y="5123336"/>
            <a:ext cx="552109" cy="181687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38" name="Group 297">
            <a:extLst>
              <a:ext uri="{FF2B5EF4-FFF2-40B4-BE49-F238E27FC236}">
                <a16:creationId xmlns:a16="http://schemas.microsoft.com/office/drawing/2014/main" id="{732415F8-2584-44E1-A3B7-014F9DE18396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90573" y="5298464"/>
            <a:ext cx="283853" cy="460021"/>
            <a:chOff x="4239272" y="4596799"/>
            <a:chExt cx="1499664" cy="1866627"/>
          </a:xfrm>
        </p:grpSpPr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C91C426F-DF39-4B75-A15B-A0248D8A3BB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242" name="Flowchart: Stored Data 241">
                <a:extLst>
                  <a:ext uri="{FF2B5EF4-FFF2-40B4-BE49-F238E27FC236}">
                    <a16:creationId xmlns:a16="http://schemas.microsoft.com/office/drawing/2014/main" id="{AC976FCF-7E69-493A-AD64-270A9D8B9754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43" name="Flowchart: Stored Data 242">
                <a:extLst>
                  <a:ext uri="{FF2B5EF4-FFF2-40B4-BE49-F238E27FC236}">
                    <a16:creationId xmlns:a16="http://schemas.microsoft.com/office/drawing/2014/main" id="{ACE3BDFA-379D-4BC8-B654-9625F38ECC79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44" name="Flowchart: Stored Data 243">
                <a:extLst>
                  <a:ext uri="{FF2B5EF4-FFF2-40B4-BE49-F238E27FC236}">
                    <a16:creationId xmlns:a16="http://schemas.microsoft.com/office/drawing/2014/main" id="{80AC0D00-E38F-4A0D-8198-612F8ABC651E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45" name="Flowchart: Stored Data 244">
                <a:extLst>
                  <a:ext uri="{FF2B5EF4-FFF2-40B4-BE49-F238E27FC236}">
                    <a16:creationId xmlns:a16="http://schemas.microsoft.com/office/drawing/2014/main" id="{D9749714-38CE-48AE-8DB3-87A4E2AC890D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0B9F10F2-C427-4E81-8C7B-C61F4947304A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DB278E36-D56C-46FA-BCEC-72DF5C89883B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248" name="Picture 2">
                <a:extLst>
                  <a:ext uri="{FF2B5EF4-FFF2-40B4-BE49-F238E27FC236}">
                    <a16:creationId xmlns:a16="http://schemas.microsoft.com/office/drawing/2014/main" id="{8BDFF0FA-AC51-4B28-B139-B564A99299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9" name="Picture 3">
                <a:extLst>
                  <a:ext uri="{FF2B5EF4-FFF2-40B4-BE49-F238E27FC236}">
                    <a16:creationId xmlns:a16="http://schemas.microsoft.com/office/drawing/2014/main" id="{BA221CE4-679F-4DF5-BF5F-DE89BE5E8D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04A7C86E-CE5A-4040-A011-07B9433A0D7D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241" name="Moon 240">
              <a:extLst>
                <a:ext uri="{FF2B5EF4-FFF2-40B4-BE49-F238E27FC236}">
                  <a16:creationId xmlns:a16="http://schemas.microsoft.com/office/drawing/2014/main" id="{29783118-7D99-4268-9463-383967ADA823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6D229E3B-4209-4AC4-88F3-875DF6925639}"/>
              </a:ext>
            </a:extLst>
          </p:cNvPr>
          <p:cNvCxnSpPr>
            <a:cxnSpLocks/>
          </p:cNvCxnSpPr>
          <p:nvPr/>
        </p:nvCxnSpPr>
        <p:spPr>
          <a:xfrm>
            <a:off x="8374809" y="5105327"/>
            <a:ext cx="1418973" cy="0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Rectangle 286">
            <a:extLst>
              <a:ext uri="{FF2B5EF4-FFF2-40B4-BE49-F238E27FC236}">
                <a16:creationId xmlns:a16="http://schemas.microsoft.com/office/drawing/2014/main" id="{A9BAD50C-5141-4AA0-BD12-EE5B4E954509}"/>
              </a:ext>
            </a:extLst>
          </p:cNvPr>
          <p:cNvSpPr/>
          <p:nvPr/>
        </p:nvSpPr>
        <p:spPr>
          <a:xfrm>
            <a:off x="10167678" y="2057339"/>
            <a:ext cx="1555118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E-Map control</a:t>
            </a:r>
          </a:p>
        </p:txBody>
      </p: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17C2D082-864E-469B-ADDB-6AED36575028}"/>
              </a:ext>
            </a:extLst>
          </p:cNvPr>
          <p:cNvCxnSpPr>
            <a:cxnSpLocks/>
          </p:cNvCxnSpPr>
          <p:nvPr/>
        </p:nvCxnSpPr>
        <p:spPr>
          <a:xfrm flipH="1">
            <a:off x="5868962" y="3841399"/>
            <a:ext cx="1318556" cy="2099"/>
          </a:xfrm>
          <a:prstGeom prst="straightConnector1">
            <a:avLst/>
          </a:prstGeom>
          <a:ln w="57150">
            <a:solidFill>
              <a:srgbClr val="0000CC"/>
            </a:solidFill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90" name="Group 149">
            <a:extLst>
              <a:ext uri="{FF2B5EF4-FFF2-40B4-BE49-F238E27FC236}">
                <a16:creationId xmlns:a16="http://schemas.microsoft.com/office/drawing/2014/main" id="{A738DDB2-324E-4CF0-B7E8-7507B23639C2}"/>
              </a:ext>
            </a:extLst>
          </p:cNvPr>
          <p:cNvGrpSpPr>
            <a:grpSpLocks/>
          </p:cNvGrpSpPr>
          <p:nvPr/>
        </p:nvGrpSpPr>
        <p:grpSpPr bwMode="auto">
          <a:xfrm>
            <a:off x="4806015" y="4781954"/>
            <a:ext cx="917262" cy="705238"/>
            <a:chOff x="2763" y="1573"/>
            <a:chExt cx="1152" cy="875"/>
          </a:xfrm>
        </p:grpSpPr>
        <p:sp>
          <p:nvSpPr>
            <p:cNvPr id="291" name="AutoShape 150">
              <a:extLst>
                <a:ext uri="{FF2B5EF4-FFF2-40B4-BE49-F238E27FC236}">
                  <a16:creationId xmlns:a16="http://schemas.microsoft.com/office/drawing/2014/main" id="{69FA18CA-4D78-4AFA-9F6D-6EE2FE6AC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3" y="1872"/>
              <a:ext cx="1152" cy="576"/>
            </a:xfrm>
            <a:prstGeom prst="cube">
              <a:avLst>
                <a:gd name="adj" fmla="val 29333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92" name="Group 151">
              <a:extLst>
                <a:ext uri="{FF2B5EF4-FFF2-40B4-BE49-F238E27FC236}">
                  <a16:creationId xmlns:a16="http://schemas.microsoft.com/office/drawing/2014/main" id="{3A329A28-8F08-4177-AC89-B9143C6D5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3" y="1624"/>
              <a:ext cx="319" cy="488"/>
              <a:chOff x="672" y="960"/>
              <a:chExt cx="319" cy="488"/>
            </a:xfrm>
          </p:grpSpPr>
          <p:sp>
            <p:nvSpPr>
              <p:cNvPr id="488" name="AutoShape 152">
                <a:extLst>
                  <a:ext uri="{FF2B5EF4-FFF2-40B4-BE49-F238E27FC236}">
                    <a16:creationId xmlns:a16="http://schemas.microsoft.com/office/drawing/2014/main" id="{A5071ECC-8643-416B-A97F-26D9BA667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960"/>
                <a:ext cx="319" cy="390"/>
              </a:xfrm>
              <a:prstGeom prst="cube">
                <a:avLst>
                  <a:gd name="adj" fmla="val 44870"/>
                </a:avLst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9" name="Freeform 153">
                <a:extLst>
                  <a:ext uri="{FF2B5EF4-FFF2-40B4-BE49-F238E27FC236}">
                    <a16:creationId xmlns:a16="http://schemas.microsoft.com/office/drawing/2014/main" id="{A704A48E-4F99-4C36-A39B-3950C615DA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1225"/>
                <a:ext cx="123" cy="223"/>
              </a:xfrm>
              <a:custGeom>
                <a:avLst/>
                <a:gdLst>
                  <a:gd name="T0" fmla="*/ 96 w 528"/>
                  <a:gd name="T1" fmla="*/ 0 h 432"/>
                  <a:gd name="T2" fmla="*/ 528 w 528"/>
                  <a:gd name="T3" fmla="*/ 0 h 432"/>
                  <a:gd name="T4" fmla="*/ 480 w 528"/>
                  <a:gd name="T5" fmla="*/ 96 h 432"/>
                  <a:gd name="T6" fmla="*/ 480 w 528"/>
                  <a:gd name="T7" fmla="*/ 192 h 432"/>
                  <a:gd name="T8" fmla="*/ 480 w 528"/>
                  <a:gd name="T9" fmla="*/ 384 h 432"/>
                  <a:gd name="T10" fmla="*/ 480 w 528"/>
                  <a:gd name="T11" fmla="*/ 432 h 432"/>
                  <a:gd name="T12" fmla="*/ 0 w 528"/>
                  <a:gd name="T13" fmla="*/ 432 h 432"/>
                  <a:gd name="T14" fmla="*/ 0 w 528"/>
                  <a:gd name="T15" fmla="*/ 336 h 432"/>
                  <a:gd name="T16" fmla="*/ 0 w 528"/>
                  <a:gd name="T17" fmla="*/ 192 h 432"/>
                  <a:gd name="T18" fmla="*/ 48 w 528"/>
                  <a:gd name="T19" fmla="*/ 96 h 432"/>
                  <a:gd name="T20" fmla="*/ 96 w 528"/>
                  <a:gd name="T21" fmla="*/ 0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8" h="432">
                    <a:moveTo>
                      <a:pt x="96" y="0"/>
                    </a:moveTo>
                    <a:lnTo>
                      <a:pt x="528" y="0"/>
                    </a:lnTo>
                    <a:lnTo>
                      <a:pt x="480" y="96"/>
                    </a:lnTo>
                    <a:lnTo>
                      <a:pt x="480" y="192"/>
                    </a:lnTo>
                    <a:lnTo>
                      <a:pt x="480" y="384"/>
                    </a:lnTo>
                    <a:lnTo>
                      <a:pt x="480" y="432"/>
                    </a:lnTo>
                    <a:lnTo>
                      <a:pt x="0" y="432"/>
                    </a:lnTo>
                    <a:lnTo>
                      <a:pt x="0" y="336"/>
                    </a:lnTo>
                    <a:lnTo>
                      <a:pt x="0" y="192"/>
                    </a:lnTo>
                    <a:lnTo>
                      <a:pt x="48" y="96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0" name="Rectangle 154">
                <a:extLst>
                  <a:ext uri="{FF2B5EF4-FFF2-40B4-BE49-F238E27FC236}">
                    <a16:creationId xmlns:a16="http://schemas.microsoft.com/office/drawing/2014/main" id="{B412654D-14D1-401A-AFC1-C2DF8FBC9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" y="1155"/>
                <a:ext cx="38" cy="84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1" name="Line 155">
                <a:extLst>
                  <a:ext uri="{FF2B5EF4-FFF2-40B4-BE49-F238E27FC236}">
                    <a16:creationId xmlns:a16="http://schemas.microsoft.com/office/drawing/2014/main" id="{9AF33893-773F-49D6-8C32-12A0B5D6A0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55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2" name="Line 156">
                <a:extLst>
                  <a:ext uri="{FF2B5EF4-FFF2-40B4-BE49-F238E27FC236}">
                    <a16:creationId xmlns:a16="http://schemas.microsoft.com/office/drawing/2014/main" id="{867B9486-99B5-4700-965E-90810D5F0A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69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3" name="Line 157">
                <a:extLst>
                  <a:ext uri="{FF2B5EF4-FFF2-40B4-BE49-F238E27FC236}">
                    <a16:creationId xmlns:a16="http://schemas.microsoft.com/office/drawing/2014/main" id="{8797C914-65D7-4AEA-A744-F413C2B58F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83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4" name="Line 158">
                <a:extLst>
                  <a:ext uri="{FF2B5EF4-FFF2-40B4-BE49-F238E27FC236}">
                    <a16:creationId xmlns:a16="http://schemas.microsoft.com/office/drawing/2014/main" id="{AF5AF16F-526D-4DE1-A09E-490C2DC70A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97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5" name="Line 159">
                <a:extLst>
                  <a:ext uri="{FF2B5EF4-FFF2-40B4-BE49-F238E27FC236}">
                    <a16:creationId xmlns:a16="http://schemas.microsoft.com/office/drawing/2014/main" id="{6BCC787B-2284-467A-9C71-0B010C7822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76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6" name="Line 160">
                <a:extLst>
                  <a:ext uri="{FF2B5EF4-FFF2-40B4-BE49-F238E27FC236}">
                    <a16:creationId xmlns:a16="http://schemas.microsoft.com/office/drawing/2014/main" id="{05E8702F-4159-4970-8000-AC1D6709B7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90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7" name="Line 161">
                <a:extLst>
                  <a:ext uri="{FF2B5EF4-FFF2-40B4-BE49-F238E27FC236}">
                    <a16:creationId xmlns:a16="http://schemas.microsoft.com/office/drawing/2014/main" id="{A284EE2E-8BCE-4602-857D-F83833D1A6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205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3" name="Group 162">
              <a:extLst>
                <a:ext uri="{FF2B5EF4-FFF2-40B4-BE49-F238E27FC236}">
                  <a16:creationId xmlns:a16="http://schemas.microsoft.com/office/drawing/2014/main" id="{3C25F0BB-6D0F-4D3F-A0F4-38C777C008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04" y="1573"/>
              <a:ext cx="383" cy="395"/>
              <a:chOff x="960" y="1104"/>
              <a:chExt cx="383" cy="395"/>
            </a:xfrm>
          </p:grpSpPr>
          <p:sp>
            <p:nvSpPr>
              <p:cNvPr id="300" name="Freeform 163">
                <a:extLst>
                  <a:ext uri="{FF2B5EF4-FFF2-40B4-BE49-F238E27FC236}">
                    <a16:creationId xmlns:a16="http://schemas.microsoft.com/office/drawing/2014/main" id="{3B80563F-E5E5-41BC-8395-E99E21AEB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0" y="1392"/>
                <a:ext cx="43" cy="107"/>
              </a:xfrm>
              <a:custGeom>
                <a:avLst/>
                <a:gdLst>
                  <a:gd name="T0" fmla="*/ 0 w 87"/>
                  <a:gd name="T1" fmla="*/ 213 h 213"/>
                  <a:gd name="T2" fmla="*/ 87 w 87"/>
                  <a:gd name="T3" fmla="*/ 129 h 213"/>
                  <a:gd name="T4" fmla="*/ 87 w 87"/>
                  <a:gd name="T5" fmla="*/ 0 h 213"/>
                  <a:gd name="T6" fmla="*/ 0 w 87"/>
                  <a:gd name="T7" fmla="*/ 86 h 213"/>
                  <a:gd name="T8" fmla="*/ 0 w 87"/>
                  <a:gd name="T9" fmla="*/ 21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213">
                    <a:moveTo>
                      <a:pt x="0" y="213"/>
                    </a:moveTo>
                    <a:lnTo>
                      <a:pt x="87" y="129"/>
                    </a:lnTo>
                    <a:lnTo>
                      <a:pt x="87" y="0"/>
                    </a:lnTo>
                    <a:lnTo>
                      <a:pt x="0" y="86"/>
                    </a:lnTo>
                    <a:lnTo>
                      <a:pt x="0" y="21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" name="Freeform 164">
                <a:extLst>
                  <a:ext uri="{FF2B5EF4-FFF2-40B4-BE49-F238E27FC236}">
                    <a16:creationId xmlns:a16="http://schemas.microsoft.com/office/drawing/2014/main" id="{637843B4-2093-4840-9FC9-9CBFE31CF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392"/>
                <a:ext cx="64" cy="33"/>
              </a:xfrm>
              <a:custGeom>
                <a:avLst/>
                <a:gdLst>
                  <a:gd name="T0" fmla="*/ 64 w 129"/>
                  <a:gd name="T1" fmla="*/ 65 h 65"/>
                  <a:gd name="T2" fmla="*/ 129 w 129"/>
                  <a:gd name="T3" fmla="*/ 0 h 65"/>
                  <a:gd name="T4" fmla="*/ 0 w 129"/>
                  <a:gd name="T5" fmla="*/ 0 h 65"/>
                  <a:gd name="T6" fmla="*/ 64 w 129"/>
                  <a:gd name="T7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9" h="65">
                    <a:moveTo>
                      <a:pt x="64" y="65"/>
                    </a:moveTo>
                    <a:lnTo>
                      <a:pt x="129" y="0"/>
                    </a:lnTo>
                    <a:lnTo>
                      <a:pt x="0" y="0"/>
                    </a:lnTo>
                    <a:lnTo>
                      <a:pt x="64" y="65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" name="Freeform 165">
                <a:extLst>
                  <a:ext uri="{FF2B5EF4-FFF2-40B4-BE49-F238E27FC236}">
                    <a16:creationId xmlns:a16="http://schemas.microsoft.com/office/drawing/2014/main" id="{613C1C05-EBBD-4C74-8320-5AF1F19A3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414"/>
                <a:ext cx="84" cy="21"/>
              </a:xfrm>
              <a:custGeom>
                <a:avLst/>
                <a:gdLst>
                  <a:gd name="T0" fmla="*/ 169 w 169"/>
                  <a:gd name="T1" fmla="*/ 42 h 42"/>
                  <a:gd name="T2" fmla="*/ 42 w 169"/>
                  <a:gd name="T3" fmla="*/ 0 h 42"/>
                  <a:gd name="T4" fmla="*/ 0 w 169"/>
                  <a:gd name="T5" fmla="*/ 42 h 42"/>
                  <a:gd name="T6" fmla="*/ 169 w 169"/>
                  <a:gd name="T7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9" h="42">
                    <a:moveTo>
                      <a:pt x="169" y="42"/>
                    </a:moveTo>
                    <a:lnTo>
                      <a:pt x="42" y="0"/>
                    </a:lnTo>
                    <a:lnTo>
                      <a:pt x="0" y="42"/>
                    </a:lnTo>
                    <a:lnTo>
                      <a:pt x="169" y="4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" name="Freeform 166">
                <a:extLst>
                  <a:ext uri="{FF2B5EF4-FFF2-40B4-BE49-F238E27FC236}">
                    <a16:creationId xmlns:a16="http://schemas.microsoft.com/office/drawing/2014/main" id="{93EC54A7-B9CC-4BAE-B7DC-B97EA654A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" y="1392"/>
                <a:ext cx="352" cy="43"/>
              </a:xfrm>
              <a:custGeom>
                <a:avLst/>
                <a:gdLst>
                  <a:gd name="T0" fmla="*/ 704 w 704"/>
                  <a:gd name="T1" fmla="*/ 23 h 86"/>
                  <a:gd name="T2" fmla="*/ 660 w 704"/>
                  <a:gd name="T3" fmla="*/ 0 h 86"/>
                  <a:gd name="T4" fmla="*/ 42 w 704"/>
                  <a:gd name="T5" fmla="*/ 0 h 86"/>
                  <a:gd name="T6" fmla="*/ 0 w 704"/>
                  <a:gd name="T7" fmla="*/ 44 h 86"/>
                  <a:gd name="T8" fmla="*/ 127 w 704"/>
                  <a:gd name="T9" fmla="*/ 86 h 86"/>
                  <a:gd name="T10" fmla="*/ 638 w 704"/>
                  <a:gd name="T11" fmla="*/ 86 h 86"/>
                  <a:gd name="T12" fmla="*/ 704 w 704"/>
                  <a:gd name="T13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4" h="86">
                    <a:moveTo>
                      <a:pt x="704" y="23"/>
                    </a:moveTo>
                    <a:lnTo>
                      <a:pt x="660" y="0"/>
                    </a:lnTo>
                    <a:lnTo>
                      <a:pt x="42" y="0"/>
                    </a:lnTo>
                    <a:lnTo>
                      <a:pt x="0" y="44"/>
                    </a:lnTo>
                    <a:lnTo>
                      <a:pt x="127" y="86"/>
                    </a:lnTo>
                    <a:lnTo>
                      <a:pt x="638" y="86"/>
                    </a:lnTo>
                    <a:lnTo>
                      <a:pt x="704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" name="Freeform 167">
                <a:extLst>
                  <a:ext uri="{FF2B5EF4-FFF2-40B4-BE49-F238E27FC236}">
                    <a16:creationId xmlns:a16="http://schemas.microsoft.com/office/drawing/2014/main" id="{8315B5BE-8A1E-4113-8046-0E66B8EA8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81 w 481"/>
                  <a:gd name="T39" fmla="*/ 33 h 33"/>
                  <a:gd name="T40" fmla="*/ 0 w 481"/>
                  <a:gd name="T4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81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" name="Freeform 168">
                <a:extLst>
                  <a:ext uri="{FF2B5EF4-FFF2-40B4-BE49-F238E27FC236}">
                    <a16:creationId xmlns:a16="http://schemas.microsoft.com/office/drawing/2014/main" id="{542FCB22-3499-4C7C-8500-22C0DDF168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75 w 481"/>
                  <a:gd name="T39" fmla="*/ 0 h 33"/>
                  <a:gd name="T40" fmla="*/ 473 w 481"/>
                  <a:gd name="T41" fmla="*/ 4 h 33"/>
                  <a:gd name="T42" fmla="*/ 467 w 481"/>
                  <a:gd name="T43" fmla="*/ 6 h 33"/>
                  <a:gd name="T44" fmla="*/ 458 w 481"/>
                  <a:gd name="T45" fmla="*/ 10 h 33"/>
                  <a:gd name="T46" fmla="*/ 446 w 481"/>
                  <a:gd name="T47" fmla="*/ 12 h 33"/>
                  <a:gd name="T48" fmla="*/ 431 w 481"/>
                  <a:gd name="T49" fmla="*/ 13 h 33"/>
                  <a:gd name="T50" fmla="*/ 411 w 481"/>
                  <a:gd name="T51" fmla="*/ 17 h 33"/>
                  <a:gd name="T52" fmla="*/ 388 w 481"/>
                  <a:gd name="T53" fmla="*/ 19 h 33"/>
                  <a:gd name="T54" fmla="*/ 363 w 481"/>
                  <a:gd name="T55" fmla="*/ 21 h 33"/>
                  <a:gd name="T56" fmla="*/ 336 w 481"/>
                  <a:gd name="T57" fmla="*/ 23 h 33"/>
                  <a:gd name="T58" fmla="*/ 306 w 481"/>
                  <a:gd name="T59" fmla="*/ 25 h 33"/>
                  <a:gd name="T60" fmla="*/ 273 w 481"/>
                  <a:gd name="T61" fmla="*/ 27 h 33"/>
                  <a:gd name="T62" fmla="*/ 238 w 481"/>
                  <a:gd name="T63" fmla="*/ 29 h 33"/>
                  <a:gd name="T64" fmla="*/ 202 w 481"/>
                  <a:gd name="T65" fmla="*/ 29 h 33"/>
                  <a:gd name="T66" fmla="*/ 163 w 481"/>
                  <a:gd name="T67" fmla="*/ 31 h 33"/>
                  <a:gd name="T68" fmla="*/ 123 w 481"/>
                  <a:gd name="T69" fmla="*/ 33 h 33"/>
                  <a:gd name="T70" fmla="*/ 83 w 481"/>
                  <a:gd name="T71" fmla="*/ 33 h 33"/>
                  <a:gd name="T72" fmla="*/ 42 w 481"/>
                  <a:gd name="T73" fmla="*/ 33 h 33"/>
                  <a:gd name="T74" fmla="*/ 0 w 481"/>
                  <a:gd name="T75" fmla="*/ 33 h 33"/>
                  <a:gd name="T76" fmla="*/ 0 w 481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75" y="0"/>
                    </a:lnTo>
                    <a:lnTo>
                      <a:pt x="473" y="4"/>
                    </a:lnTo>
                    <a:lnTo>
                      <a:pt x="467" y="6"/>
                    </a:lnTo>
                    <a:lnTo>
                      <a:pt x="458" y="10"/>
                    </a:lnTo>
                    <a:lnTo>
                      <a:pt x="446" y="12"/>
                    </a:lnTo>
                    <a:lnTo>
                      <a:pt x="431" y="13"/>
                    </a:lnTo>
                    <a:lnTo>
                      <a:pt x="411" y="17"/>
                    </a:lnTo>
                    <a:lnTo>
                      <a:pt x="388" y="19"/>
                    </a:lnTo>
                    <a:lnTo>
                      <a:pt x="363" y="21"/>
                    </a:lnTo>
                    <a:lnTo>
                      <a:pt x="336" y="23"/>
                    </a:lnTo>
                    <a:lnTo>
                      <a:pt x="306" y="25"/>
                    </a:lnTo>
                    <a:lnTo>
                      <a:pt x="273" y="27"/>
                    </a:lnTo>
                    <a:lnTo>
                      <a:pt x="238" y="29"/>
                    </a:lnTo>
                    <a:lnTo>
                      <a:pt x="202" y="29"/>
                    </a:lnTo>
                    <a:lnTo>
                      <a:pt x="163" y="31"/>
                    </a:lnTo>
                    <a:lnTo>
                      <a:pt x="123" y="33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" name="Freeform 169">
                <a:extLst>
                  <a:ext uri="{FF2B5EF4-FFF2-40B4-BE49-F238E27FC236}">
                    <a16:creationId xmlns:a16="http://schemas.microsoft.com/office/drawing/2014/main" id="{C3A4E8A8-DE4C-4D99-95F6-40052494DA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7" cy="16"/>
              </a:xfrm>
              <a:custGeom>
                <a:avLst/>
                <a:gdLst>
                  <a:gd name="T0" fmla="*/ 0 w 475"/>
                  <a:gd name="T1" fmla="*/ 33 h 33"/>
                  <a:gd name="T2" fmla="*/ 42 w 475"/>
                  <a:gd name="T3" fmla="*/ 33 h 33"/>
                  <a:gd name="T4" fmla="*/ 83 w 475"/>
                  <a:gd name="T5" fmla="*/ 33 h 33"/>
                  <a:gd name="T6" fmla="*/ 123 w 475"/>
                  <a:gd name="T7" fmla="*/ 33 h 33"/>
                  <a:gd name="T8" fmla="*/ 163 w 475"/>
                  <a:gd name="T9" fmla="*/ 31 h 33"/>
                  <a:gd name="T10" fmla="*/ 202 w 475"/>
                  <a:gd name="T11" fmla="*/ 29 h 33"/>
                  <a:gd name="T12" fmla="*/ 238 w 475"/>
                  <a:gd name="T13" fmla="*/ 29 h 33"/>
                  <a:gd name="T14" fmla="*/ 273 w 475"/>
                  <a:gd name="T15" fmla="*/ 27 h 33"/>
                  <a:gd name="T16" fmla="*/ 306 w 475"/>
                  <a:gd name="T17" fmla="*/ 25 h 33"/>
                  <a:gd name="T18" fmla="*/ 336 w 475"/>
                  <a:gd name="T19" fmla="*/ 23 h 33"/>
                  <a:gd name="T20" fmla="*/ 363 w 475"/>
                  <a:gd name="T21" fmla="*/ 21 h 33"/>
                  <a:gd name="T22" fmla="*/ 388 w 475"/>
                  <a:gd name="T23" fmla="*/ 19 h 33"/>
                  <a:gd name="T24" fmla="*/ 411 w 475"/>
                  <a:gd name="T25" fmla="*/ 17 h 33"/>
                  <a:gd name="T26" fmla="*/ 431 w 475"/>
                  <a:gd name="T27" fmla="*/ 13 h 33"/>
                  <a:gd name="T28" fmla="*/ 446 w 475"/>
                  <a:gd name="T29" fmla="*/ 12 h 33"/>
                  <a:gd name="T30" fmla="*/ 458 w 475"/>
                  <a:gd name="T31" fmla="*/ 10 h 33"/>
                  <a:gd name="T32" fmla="*/ 467 w 475"/>
                  <a:gd name="T33" fmla="*/ 6 h 33"/>
                  <a:gd name="T34" fmla="*/ 473 w 475"/>
                  <a:gd name="T35" fmla="*/ 4 h 33"/>
                  <a:gd name="T36" fmla="*/ 475 w 475"/>
                  <a:gd name="T37" fmla="*/ 0 h 33"/>
                  <a:gd name="T38" fmla="*/ 469 w 475"/>
                  <a:gd name="T39" fmla="*/ 0 h 33"/>
                  <a:gd name="T40" fmla="*/ 467 w 475"/>
                  <a:gd name="T41" fmla="*/ 4 h 33"/>
                  <a:gd name="T42" fmla="*/ 461 w 475"/>
                  <a:gd name="T43" fmla="*/ 6 h 33"/>
                  <a:gd name="T44" fmla="*/ 454 w 475"/>
                  <a:gd name="T45" fmla="*/ 10 h 33"/>
                  <a:gd name="T46" fmla="*/ 440 w 475"/>
                  <a:gd name="T47" fmla="*/ 12 h 33"/>
                  <a:gd name="T48" fmla="*/ 425 w 475"/>
                  <a:gd name="T49" fmla="*/ 13 h 33"/>
                  <a:gd name="T50" fmla="*/ 406 w 475"/>
                  <a:gd name="T51" fmla="*/ 17 h 33"/>
                  <a:gd name="T52" fmla="*/ 385 w 475"/>
                  <a:gd name="T53" fmla="*/ 19 h 33"/>
                  <a:gd name="T54" fmla="*/ 360 w 475"/>
                  <a:gd name="T55" fmla="*/ 21 h 33"/>
                  <a:gd name="T56" fmla="*/ 333 w 475"/>
                  <a:gd name="T57" fmla="*/ 23 h 33"/>
                  <a:gd name="T58" fmla="*/ 302 w 475"/>
                  <a:gd name="T59" fmla="*/ 25 h 33"/>
                  <a:gd name="T60" fmla="*/ 269 w 475"/>
                  <a:gd name="T61" fmla="*/ 27 h 33"/>
                  <a:gd name="T62" fmla="*/ 235 w 475"/>
                  <a:gd name="T63" fmla="*/ 29 h 33"/>
                  <a:gd name="T64" fmla="*/ 198 w 475"/>
                  <a:gd name="T65" fmla="*/ 29 h 33"/>
                  <a:gd name="T66" fmla="*/ 161 w 475"/>
                  <a:gd name="T67" fmla="*/ 31 h 33"/>
                  <a:gd name="T68" fmla="*/ 121 w 475"/>
                  <a:gd name="T69" fmla="*/ 31 h 33"/>
                  <a:gd name="T70" fmla="*/ 83 w 475"/>
                  <a:gd name="T71" fmla="*/ 33 h 33"/>
                  <a:gd name="T72" fmla="*/ 42 w 475"/>
                  <a:gd name="T73" fmla="*/ 33 h 33"/>
                  <a:gd name="T74" fmla="*/ 0 w 475"/>
                  <a:gd name="T75" fmla="*/ 33 h 33"/>
                  <a:gd name="T76" fmla="*/ 0 w 475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5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3" y="33"/>
                    </a:lnTo>
                    <a:lnTo>
                      <a:pt x="163" y="31"/>
                    </a:lnTo>
                    <a:lnTo>
                      <a:pt x="202" y="29"/>
                    </a:lnTo>
                    <a:lnTo>
                      <a:pt x="238" y="29"/>
                    </a:lnTo>
                    <a:lnTo>
                      <a:pt x="273" y="27"/>
                    </a:lnTo>
                    <a:lnTo>
                      <a:pt x="306" y="25"/>
                    </a:lnTo>
                    <a:lnTo>
                      <a:pt x="336" y="23"/>
                    </a:lnTo>
                    <a:lnTo>
                      <a:pt x="363" y="21"/>
                    </a:lnTo>
                    <a:lnTo>
                      <a:pt x="388" y="19"/>
                    </a:lnTo>
                    <a:lnTo>
                      <a:pt x="411" y="17"/>
                    </a:lnTo>
                    <a:lnTo>
                      <a:pt x="431" y="13"/>
                    </a:lnTo>
                    <a:lnTo>
                      <a:pt x="446" y="12"/>
                    </a:lnTo>
                    <a:lnTo>
                      <a:pt x="458" y="10"/>
                    </a:lnTo>
                    <a:lnTo>
                      <a:pt x="467" y="6"/>
                    </a:lnTo>
                    <a:lnTo>
                      <a:pt x="473" y="4"/>
                    </a:lnTo>
                    <a:lnTo>
                      <a:pt x="475" y="0"/>
                    </a:lnTo>
                    <a:lnTo>
                      <a:pt x="469" y="0"/>
                    </a:lnTo>
                    <a:lnTo>
                      <a:pt x="467" y="4"/>
                    </a:lnTo>
                    <a:lnTo>
                      <a:pt x="461" y="6"/>
                    </a:lnTo>
                    <a:lnTo>
                      <a:pt x="454" y="10"/>
                    </a:lnTo>
                    <a:lnTo>
                      <a:pt x="440" y="12"/>
                    </a:lnTo>
                    <a:lnTo>
                      <a:pt x="425" y="13"/>
                    </a:lnTo>
                    <a:lnTo>
                      <a:pt x="406" y="17"/>
                    </a:lnTo>
                    <a:lnTo>
                      <a:pt x="385" y="19"/>
                    </a:lnTo>
                    <a:lnTo>
                      <a:pt x="360" y="21"/>
                    </a:lnTo>
                    <a:lnTo>
                      <a:pt x="333" y="23"/>
                    </a:lnTo>
                    <a:lnTo>
                      <a:pt x="302" y="25"/>
                    </a:lnTo>
                    <a:lnTo>
                      <a:pt x="269" y="27"/>
                    </a:lnTo>
                    <a:lnTo>
                      <a:pt x="235" y="29"/>
                    </a:lnTo>
                    <a:lnTo>
                      <a:pt x="198" y="29"/>
                    </a:lnTo>
                    <a:lnTo>
                      <a:pt x="161" y="31"/>
                    </a:lnTo>
                    <a:lnTo>
                      <a:pt x="121" y="31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" name="Freeform 170">
                <a:extLst>
                  <a:ext uri="{FF2B5EF4-FFF2-40B4-BE49-F238E27FC236}">
                    <a16:creationId xmlns:a16="http://schemas.microsoft.com/office/drawing/2014/main" id="{BAE9DADD-62EC-41DF-A4AD-03EE55B8F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5" cy="16"/>
              </a:xfrm>
              <a:custGeom>
                <a:avLst/>
                <a:gdLst>
                  <a:gd name="T0" fmla="*/ 0 w 469"/>
                  <a:gd name="T1" fmla="*/ 33 h 33"/>
                  <a:gd name="T2" fmla="*/ 42 w 469"/>
                  <a:gd name="T3" fmla="*/ 33 h 33"/>
                  <a:gd name="T4" fmla="*/ 83 w 469"/>
                  <a:gd name="T5" fmla="*/ 33 h 33"/>
                  <a:gd name="T6" fmla="*/ 121 w 469"/>
                  <a:gd name="T7" fmla="*/ 31 h 33"/>
                  <a:gd name="T8" fmla="*/ 161 w 469"/>
                  <a:gd name="T9" fmla="*/ 31 h 33"/>
                  <a:gd name="T10" fmla="*/ 198 w 469"/>
                  <a:gd name="T11" fmla="*/ 29 h 33"/>
                  <a:gd name="T12" fmla="*/ 235 w 469"/>
                  <a:gd name="T13" fmla="*/ 29 h 33"/>
                  <a:gd name="T14" fmla="*/ 269 w 469"/>
                  <a:gd name="T15" fmla="*/ 27 h 33"/>
                  <a:gd name="T16" fmla="*/ 302 w 469"/>
                  <a:gd name="T17" fmla="*/ 25 h 33"/>
                  <a:gd name="T18" fmla="*/ 333 w 469"/>
                  <a:gd name="T19" fmla="*/ 23 h 33"/>
                  <a:gd name="T20" fmla="*/ 360 w 469"/>
                  <a:gd name="T21" fmla="*/ 21 h 33"/>
                  <a:gd name="T22" fmla="*/ 385 w 469"/>
                  <a:gd name="T23" fmla="*/ 19 h 33"/>
                  <a:gd name="T24" fmla="*/ 406 w 469"/>
                  <a:gd name="T25" fmla="*/ 17 h 33"/>
                  <a:gd name="T26" fmla="*/ 425 w 469"/>
                  <a:gd name="T27" fmla="*/ 13 h 33"/>
                  <a:gd name="T28" fmla="*/ 440 w 469"/>
                  <a:gd name="T29" fmla="*/ 12 h 33"/>
                  <a:gd name="T30" fmla="*/ 454 w 469"/>
                  <a:gd name="T31" fmla="*/ 10 h 33"/>
                  <a:gd name="T32" fmla="*/ 461 w 469"/>
                  <a:gd name="T33" fmla="*/ 6 h 33"/>
                  <a:gd name="T34" fmla="*/ 467 w 469"/>
                  <a:gd name="T35" fmla="*/ 4 h 33"/>
                  <a:gd name="T36" fmla="*/ 469 w 469"/>
                  <a:gd name="T37" fmla="*/ 0 h 33"/>
                  <a:gd name="T38" fmla="*/ 463 w 469"/>
                  <a:gd name="T39" fmla="*/ 0 h 33"/>
                  <a:gd name="T40" fmla="*/ 461 w 469"/>
                  <a:gd name="T41" fmla="*/ 4 h 33"/>
                  <a:gd name="T42" fmla="*/ 456 w 469"/>
                  <a:gd name="T43" fmla="*/ 6 h 33"/>
                  <a:gd name="T44" fmla="*/ 448 w 469"/>
                  <a:gd name="T45" fmla="*/ 8 h 33"/>
                  <a:gd name="T46" fmla="*/ 435 w 469"/>
                  <a:gd name="T47" fmla="*/ 12 h 33"/>
                  <a:gd name="T48" fmla="*/ 419 w 469"/>
                  <a:gd name="T49" fmla="*/ 13 h 33"/>
                  <a:gd name="T50" fmla="*/ 402 w 469"/>
                  <a:gd name="T51" fmla="*/ 15 h 33"/>
                  <a:gd name="T52" fmla="*/ 379 w 469"/>
                  <a:gd name="T53" fmla="*/ 19 h 33"/>
                  <a:gd name="T54" fmla="*/ 356 w 469"/>
                  <a:gd name="T55" fmla="*/ 21 h 33"/>
                  <a:gd name="T56" fmla="*/ 327 w 469"/>
                  <a:gd name="T57" fmla="*/ 23 h 33"/>
                  <a:gd name="T58" fmla="*/ 298 w 469"/>
                  <a:gd name="T59" fmla="*/ 25 h 33"/>
                  <a:gd name="T60" fmla="*/ 265 w 469"/>
                  <a:gd name="T61" fmla="*/ 27 h 33"/>
                  <a:gd name="T62" fmla="*/ 233 w 469"/>
                  <a:gd name="T63" fmla="*/ 27 h 33"/>
                  <a:gd name="T64" fmla="*/ 196 w 469"/>
                  <a:gd name="T65" fmla="*/ 29 h 33"/>
                  <a:gd name="T66" fmla="*/ 159 w 469"/>
                  <a:gd name="T67" fmla="*/ 31 h 33"/>
                  <a:gd name="T68" fmla="*/ 121 w 469"/>
                  <a:gd name="T69" fmla="*/ 31 h 33"/>
                  <a:gd name="T70" fmla="*/ 81 w 469"/>
                  <a:gd name="T71" fmla="*/ 31 h 33"/>
                  <a:gd name="T72" fmla="*/ 40 w 469"/>
                  <a:gd name="T73" fmla="*/ 33 h 33"/>
                  <a:gd name="T74" fmla="*/ 0 w 469"/>
                  <a:gd name="T75" fmla="*/ 33 h 33"/>
                  <a:gd name="T76" fmla="*/ 0 w 469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9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1" y="31"/>
                    </a:lnTo>
                    <a:lnTo>
                      <a:pt x="161" y="31"/>
                    </a:lnTo>
                    <a:lnTo>
                      <a:pt x="198" y="29"/>
                    </a:lnTo>
                    <a:lnTo>
                      <a:pt x="235" y="29"/>
                    </a:lnTo>
                    <a:lnTo>
                      <a:pt x="269" y="27"/>
                    </a:lnTo>
                    <a:lnTo>
                      <a:pt x="302" y="25"/>
                    </a:lnTo>
                    <a:lnTo>
                      <a:pt x="333" y="23"/>
                    </a:lnTo>
                    <a:lnTo>
                      <a:pt x="360" y="21"/>
                    </a:lnTo>
                    <a:lnTo>
                      <a:pt x="385" y="19"/>
                    </a:lnTo>
                    <a:lnTo>
                      <a:pt x="406" y="17"/>
                    </a:lnTo>
                    <a:lnTo>
                      <a:pt x="425" y="13"/>
                    </a:lnTo>
                    <a:lnTo>
                      <a:pt x="440" y="12"/>
                    </a:lnTo>
                    <a:lnTo>
                      <a:pt x="454" y="10"/>
                    </a:lnTo>
                    <a:lnTo>
                      <a:pt x="461" y="6"/>
                    </a:lnTo>
                    <a:lnTo>
                      <a:pt x="467" y="4"/>
                    </a:lnTo>
                    <a:lnTo>
                      <a:pt x="469" y="0"/>
                    </a:lnTo>
                    <a:lnTo>
                      <a:pt x="463" y="0"/>
                    </a:lnTo>
                    <a:lnTo>
                      <a:pt x="461" y="4"/>
                    </a:lnTo>
                    <a:lnTo>
                      <a:pt x="456" y="6"/>
                    </a:lnTo>
                    <a:lnTo>
                      <a:pt x="448" y="8"/>
                    </a:lnTo>
                    <a:lnTo>
                      <a:pt x="435" y="12"/>
                    </a:lnTo>
                    <a:lnTo>
                      <a:pt x="419" y="13"/>
                    </a:lnTo>
                    <a:lnTo>
                      <a:pt x="402" y="15"/>
                    </a:lnTo>
                    <a:lnTo>
                      <a:pt x="379" y="19"/>
                    </a:lnTo>
                    <a:lnTo>
                      <a:pt x="356" y="21"/>
                    </a:lnTo>
                    <a:lnTo>
                      <a:pt x="327" y="23"/>
                    </a:lnTo>
                    <a:lnTo>
                      <a:pt x="298" y="25"/>
                    </a:lnTo>
                    <a:lnTo>
                      <a:pt x="265" y="27"/>
                    </a:lnTo>
                    <a:lnTo>
                      <a:pt x="233" y="27"/>
                    </a:lnTo>
                    <a:lnTo>
                      <a:pt x="196" y="29"/>
                    </a:lnTo>
                    <a:lnTo>
                      <a:pt x="159" y="31"/>
                    </a:lnTo>
                    <a:lnTo>
                      <a:pt x="121" y="31"/>
                    </a:lnTo>
                    <a:lnTo>
                      <a:pt x="81" y="31"/>
                    </a:lnTo>
                    <a:lnTo>
                      <a:pt x="40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" name="Freeform 171">
                <a:extLst>
                  <a:ext uri="{FF2B5EF4-FFF2-40B4-BE49-F238E27FC236}">
                    <a16:creationId xmlns:a16="http://schemas.microsoft.com/office/drawing/2014/main" id="{68A5D97C-7BF5-458C-8B74-BC1C31907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2" cy="16"/>
              </a:xfrm>
              <a:custGeom>
                <a:avLst/>
                <a:gdLst>
                  <a:gd name="T0" fmla="*/ 0 w 463"/>
                  <a:gd name="T1" fmla="*/ 33 h 33"/>
                  <a:gd name="T2" fmla="*/ 40 w 463"/>
                  <a:gd name="T3" fmla="*/ 33 h 33"/>
                  <a:gd name="T4" fmla="*/ 81 w 463"/>
                  <a:gd name="T5" fmla="*/ 31 h 33"/>
                  <a:gd name="T6" fmla="*/ 121 w 463"/>
                  <a:gd name="T7" fmla="*/ 31 h 33"/>
                  <a:gd name="T8" fmla="*/ 159 w 463"/>
                  <a:gd name="T9" fmla="*/ 31 h 33"/>
                  <a:gd name="T10" fmla="*/ 196 w 463"/>
                  <a:gd name="T11" fmla="*/ 29 h 33"/>
                  <a:gd name="T12" fmla="*/ 233 w 463"/>
                  <a:gd name="T13" fmla="*/ 27 h 33"/>
                  <a:gd name="T14" fmla="*/ 265 w 463"/>
                  <a:gd name="T15" fmla="*/ 27 h 33"/>
                  <a:gd name="T16" fmla="*/ 298 w 463"/>
                  <a:gd name="T17" fmla="*/ 25 h 33"/>
                  <a:gd name="T18" fmla="*/ 327 w 463"/>
                  <a:gd name="T19" fmla="*/ 23 h 33"/>
                  <a:gd name="T20" fmla="*/ 356 w 463"/>
                  <a:gd name="T21" fmla="*/ 21 h 33"/>
                  <a:gd name="T22" fmla="*/ 379 w 463"/>
                  <a:gd name="T23" fmla="*/ 19 h 33"/>
                  <a:gd name="T24" fmla="*/ 402 w 463"/>
                  <a:gd name="T25" fmla="*/ 15 h 33"/>
                  <a:gd name="T26" fmla="*/ 419 w 463"/>
                  <a:gd name="T27" fmla="*/ 13 h 33"/>
                  <a:gd name="T28" fmla="*/ 435 w 463"/>
                  <a:gd name="T29" fmla="*/ 12 h 33"/>
                  <a:gd name="T30" fmla="*/ 448 w 463"/>
                  <a:gd name="T31" fmla="*/ 8 h 33"/>
                  <a:gd name="T32" fmla="*/ 456 w 463"/>
                  <a:gd name="T33" fmla="*/ 6 h 33"/>
                  <a:gd name="T34" fmla="*/ 461 w 463"/>
                  <a:gd name="T35" fmla="*/ 4 h 33"/>
                  <a:gd name="T36" fmla="*/ 463 w 463"/>
                  <a:gd name="T37" fmla="*/ 0 h 33"/>
                  <a:gd name="T38" fmla="*/ 458 w 463"/>
                  <a:gd name="T39" fmla="*/ 0 h 33"/>
                  <a:gd name="T40" fmla="*/ 456 w 463"/>
                  <a:gd name="T41" fmla="*/ 4 h 33"/>
                  <a:gd name="T42" fmla="*/ 450 w 463"/>
                  <a:gd name="T43" fmla="*/ 6 h 33"/>
                  <a:gd name="T44" fmla="*/ 442 w 463"/>
                  <a:gd name="T45" fmla="*/ 8 h 33"/>
                  <a:gd name="T46" fmla="*/ 431 w 463"/>
                  <a:gd name="T47" fmla="*/ 12 h 33"/>
                  <a:gd name="T48" fmla="*/ 415 w 463"/>
                  <a:gd name="T49" fmla="*/ 13 h 33"/>
                  <a:gd name="T50" fmla="*/ 396 w 463"/>
                  <a:gd name="T51" fmla="*/ 15 h 33"/>
                  <a:gd name="T52" fmla="*/ 375 w 463"/>
                  <a:gd name="T53" fmla="*/ 19 h 33"/>
                  <a:gd name="T54" fmla="*/ 350 w 463"/>
                  <a:gd name="T55" fmla="*/ 21 h 33"/>
                  <a:gd name="T56" fmla="*/ 323 w 463"/>
                  <a:gd name="T57" fmla="*/ 23 h 33"/>
                  <a:gd name="T58" fmla="*/ 294 w 463"/>
                  <a:gd name="T59" fmla="*/ 25 h 33"/>
                  <a:gd name="T60" fmla="*/ 263 w 463"/>
                  <a:gd name="T61" fmla="*/ 27 h 33"/>
                  <a:gd name="T62" fmla="*/ 229 w 463"/>
                  <a:gd name="T63" fmla="*/ 27 h 33"/>
                  <a:gd name="T64" fmla="*/ 194 w 463"/>
                  <a:gd name="T65" fmla="*/ 29 h 33"/>
                  <a:gd name="T66" fmla="*/ 158 w 463"/>
                  <a:gd name="T67" fmla="*/ 29 h 33"/>
                  <a:gd name="T68" fmla="*/ 119 w 463"/>
                  <a:gd name="T69" fmla="*/ 31 h 33"/>
                  <a:gd name="T70" fmla="*/ 81 w 463"/>
                  <a:gd name="T71" fmla="*/ 31 h 33"/>
                  <a:gd name="T72" fmla="*/ 40 w 463"/>
                  <a:gd name="T73" fmla="*/ 31 h 33"/>
                  <a:gd name="T74" fmla="*/ 0 w 463"/>
                  <a:gd name="T75" fmla="*/ 31 h 33"/>
                  <a:gd name="T76" fmla="*/ 0 w 463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3" h="33">
                    <a:moveTo>
                      <a:pt x="0" y="33"/>
                    </a:moveTo>
                    <a:lnTo>
                      <a:pt x="40" y="33"/>
                    </a:lnTo>
                    <a:lnTo>
                      <a:pt x="81" y="31"/>
                    </a:lnTo>
                    <a:lnTo>
                      <a:pt x="121" y="31"/>
                    </a:lnTo>
                    <a:lnTo>
                      <a:pt x="159" y="31"/>
                    </a:lnTo>
                    <a:lnTo>
                      <a:pt x="196" y="29"/>
                    </a:lnTo>
                    <a:lnTo>
                      <a:pt x="233" y="27"/>
                    </a:lnTo>
                    <a:lnTo>
                      <a:pt x="265" y="27"/>
                    </a:lnTo>
                    <a:lnTo>
                      <a:pt x="298" y="25"/>
                    </a:lnTo>
                    <a:lnTo>
                      <a:pt x="327" y="23"/>
                    </a:lnTo>
                    <a:lnTo>
                      <a:pt x="356" y="21"/>
                    </a:lnTo>
                    <a:lnTo>
                      <a:pt x="379" y="19"/>
                    </a:lnTo>
                    <a:lnTo>
                      <a:pt x="402" y="15"/>
                    </a:lnTo>
                    <a:lnTo>
                      <a:pt x="419" y="13"/>
                    </a:lnTo>
                    <a:lnTo>
                      <a:pt x="435" y="12"/>
                    </a:lnTo>
                    <a:lnTo>
                      <a:pt x="448" y="8"/>
                    </a:lnTo>
                    <a:lnTo>
                      <a:pt x="456" y="6"/>
                    </a:lnTo>
                    <a:lnTo>
                      <a:pt x="461" y="4"/>
                    </a:lnTo>
                    <a:lnTo>
                      <a:pt x="463" y="0"/>
                    </a:lnTo>
                    <a:lnTo>
                      <a:pt x="458" y="0"/>
                    </a:lnTo>
                    <a:lnTo>
                      <a:pt x="456" y="4"/>
                    </a:lnTo>
                    <a:lnTo>
                      <a:pt x="450" y="6"/>
                    </a:lnTo>
                    <a:lnTo>
                      <a:pt x="442" y="8"/>
                    </a:lnTo>
                    <a:lnTo>
                      <a:pt x="431" y="12"/>
                    </a:lnTo>
                    <a:lnTo>
                      <a:pt x="415" y="13"/>
                    </a:lnTo>
                    <a:lnTo>
                      <a:pt x="396" y="15"/>
                    </a:lnTo>
                    <a:lnTo>
                      <a:pt x="375" y="19"/>
                    </a:lnTo>
                    <a:lnTo>
                      <a:pt x="350" y="21"/>
                    </a:lnTo>
                    <a:lnTo>
                      <a:pt x="323" y="23"/>
                    </a:lnTo>
                    <a:lnTo>
                      <a:pt x="294" y="25"/>
                    </a:lnTo>
                    <a:lnTo>
                      <a:pt x="263" y="27"/>
                    </a:lnTo>
                    <a:lnTo>
                      <a:pt x="229" y="27"/>
                    </a:lnTo>
                    <a:lnTo>
                      <a:pt x="194" y="29"/>
                    </a:lnTo>
                    <a:lnTo>
                      <a:pt x="158" y="29"/>
                    </a:lnTo>
                    <a:lnTo>
                      <a:pt x="119" y="31"/>
                    </a:lnTo>
                    <a:lnTo>
                      <a:pt x="81" y="31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" name="Freeform 172">
                <a:extLst>
                  <a:ext uri="{FF2B5EF4-FFF2-40B4-BE49-F238E27FC236}">
                    <a16:creationId xmlns:a16="http://schemas.microsoft.com/office/drawing/2014/main" id="{45A82C5C-7A6A-416C-B3D1-28E8CC275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9" cy="15"/>
              </a:xfrm>
              <a:custGeom>
                <a:avLst/>
                <a:gdLst>
                  <a:gd name="T0" fmla="*/ 0 w 458"/>
                  <a:gd name="T1" fmla="*/ 31 h 31"/>
                  <a:gd name="T2" fmla="*/ 40 w 458"/>
                  <a:gd name="T3" fmla="*/ 31 h 31"/>
                  <a:gd name="T4" fmla="*/ 81 w 458"/>
                  <a:gd name="T5" fmla="*/ 31 h 31"/>
                  <a:gd name="T6" fmla="*/ 119 w 458"/>
                  <a:gd name="T7" fmla="*/ 31 h 31"/>
                  <a:gd name="T8" fmla="*/ 158 w 458"/>
                  <a:gd name="T9" fmla="*/ 29 h 31"/>
                  <a:gd name="T10" fmla="*/ 194 w 458"/>
                  <a:gd name="T11" fmla="*/ 29 h 31"/>
                  <a:gd name="T12" fmla="*/ 229 w 458"/>
                  <a:gd name="T13" fmla="*/ 27 h 31"/>
                  <a:gd name="T14" fmla="*/ 263 w 458"/>
                  <a:gd name="T15" fmla="*/ 27 h 31"/>
                  <a:gd name="T16" fmla="*/ 294 w 458"/>
                  <a:gd name="T17" fmla="*/ 25 h 31"/>
                  <a:gd name="T18" fmla="*/ 323 w 458"/>
                  <a:gd name="T19" fmla="*/ 23 h 31"/>
                  <a:gd name="T20" fmla="*/ 350 w 458"/>
                  <a:gd name="T21" fmla="*/ 21 h 31"/>
                  <a:gd name="T22" fmla="*/ 375 w 458"/>
                  <a:gd name="T23" fmla="*/ 19 h 31"/>
                  <a:gd name="T24" fmla="*/ 396 w 458"/>
                  <a:gd name="T25" fmla="*/ 15 h 31"/>
                  <a:gd name="T26" fmla="*/ 415 w 458"/>
                  <a:gd name="T27" fmla="*/ 13 h 31"/>
                  <a:gd name="T28" fmla="*/ 431 w 458"/>
                  <a:gd name="T29" fmla="*/ 12 h 31"/>
                  <a:gd name="T30" fmla="*/ 442 w 458"/>
                  <a:gd name="T31" fmla="*/ 8 h 31"/>
                  <a:gd name="T32" fmla="*/ 450 w 458"/>
                  <a:gd name="T33" fmla="*/ 6 h 31"/>
                  <a:gd name="T34" fmla="*/ 456 w 458"/>
                  <a:gd name="T35" fmla="*/ 4 h 31"/>
                  <a:gd name="T36" fmla="*/ 458 w 458"/>
                  <a:gd name="T37" fmla="*/ 0 h 31"/>
                  <a:gd name="T38" fmla="*/ 452 w 458"/>
                  <a:gd name="T39" fmla="*/ 0 h 31"/>
                  <a:gd name="T40" fmla="*/ 450 w 458"/>
                  <a:gd name="T41" fmla="*/ 4 h 31"/>
                  <a:gd name="T42" fmla="*/ 444 w 458"/>
                  <a:gd name="T43" fmla="*/ 6 h 31"/>
                  <a:gd name="T44" fmla="*/ 435 w 458"/>
                  <a:gd name="T45" fmla="*/ 10 h 31"/>
                  <a:gd name="T46" fmla="*/ 421 w 458"/>
                  <a:gd name="T47" fmla="*/ 12 h 31"/>
                  <a:gd name="T48" fmla="*/ 404 w 458"/>
                  <a:gd name="T49" fmla="*/ 13 h 31"/>
                  <a:gd name="T50" fmla="*/ 385 w 458"/>
                  <a:gd name="T51" fmla="*/ 17 h 31"/>
                  <a:gd name="T52" fmla="*/ 361 w 458"/>
                  <a:gd name="T53" fmla="*/ 19 h 31"/>
                  <a:gd name="T54" fmla="*/ 335 w 458"/>
                  <a:gd name="T55" fmla="*/ 21 h 31"/>
                  <a:gd name="T56" fmla="*/ 304 w 458"/>
                  <a:gd name="T57" fmla="*/ 23 h 31"/>
                  <a:gd name="T58" fmla="*/ 273 w 458"/>
                  <a:gd name="T59" fmla="*/ 25 h 31"/>
                  <a:gd name="T60" fmla="*/ 238 w 458"/>
                  <a:gd name="T61" fmla="*/ 27 h 31"/>
                  <a:gd name="T62" fmla="*/ 202 w 458"/>
                  <a:gd name="T63" fmla="*/ 29 h 31"/>
                  <a:gd name="T64" fmla="*/ 163 w 458"/>
                  <a:gd name="T65" fmla="*/ 29 h 31"/>
                  <a:gd name="T66" fmla="*/ 125 w 458"/>
                  <a:gd name="T67" fmla="*/ 31 h 31"/>
                  <a:gd name="T68" fmla="*/ 84 w 458"/>
                  <a:gd name="T69" fmla="*/ 31 h 31"/>
                  <a:gd name="T70" fmla="*/ 42 w 458"/>
                  <a:gd name="T71" fmla="*/ 31 h 31"/>
                  <a:gd name="T72" fmla="*/ 0 w 458"/>
                  <a:gd name="T73" fmla="*/ 31 h 31"/>
                  <a:gd name="T74" fmla="*/ 0 w 458"/>
                  <a:gd name="T75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8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31"/>
                    </a:lnTo>
                    <a:lnTo>
                      <a:pt x="119" y="31"/>
                    </a:lnTo>
                    <a:lnTo>
                      <a:pt x="158" y="29"/>
                    </a:lnTo>
                    <a:lnTo>
                      <a:pt x="194" y="29"/>
                    </a:lnTo>
                    <a:lnTo>
                      <a:pt x="229" y="27"/>
                    </a:lnTo>
                    <a:lnTo>
                      <a:pt x="263" y="27"/>
                    </a:lnTo>
                    <a:lnTo>
                      <a:pt x="294" y="25"/>
                    </a:lnTo>
                    <a:lnTo>
                      <a:pt x="323" y="23"/>
                    </a:lnTo>
                    <a:lnTo>
                      <a:pt x="350" y="21"/>
                    </a:lnTo>
                    <a:lnTo>
                      <a:pt x="375" y="19"/>
                    </a:lnTo>
                    <a:lnTo>
                      <a:pt x="396" y="15"/>
                    </a:lnTo>
                    <a:lnTo>
                      <a:pt x="415" y="13"/>
                    </a:lnTo>
                    <a:lnTo>
                      <a:pt x="431" y="12"/>
                    </a:lnTo>
                    <a:lnTo>
                      <a:pt x="442" y="8"/>
                    </a:lnTo>
                    <a:lnTo>
                      <a:pt x="450" y="6"/>
                    </a:lnTo>
                    <a:lnTo>
                      <a:pt x="456" y="4"/>
                    </a:lnTo>
                    <a:lnTo>
                      <a:pt x="458" y="0"/>
                    </a:lnTo>
                    <a:lnTo>
                      <a:pt x="452" y="0"/>
                    </a:lnTo>
                    <a:lnTo>
                      <a:pt x="450" y="4"/>
                    </a:lnTo>
                    <a:lnTo>
                      <a:pt x="444" y="6"/>
                    </a:lnTo>
                    <a:lnTo>
                      <a:pt x="435" y="10"/>
                    </a:lnTo>
                    <a:lnTo>
                      <a:pt x="421" y="12"/>
                    </a:lnTo>
                    <a:lnTo>
                      <a:pt x="404" y="13"/>
                    </a:lnTo>
                    <a:lnTo>
                      <a:pt x="385" y="17"/>
                    </a:lnTo>
                    <a:lnTo>
                      <a:pt x="361" y="19"/>
                    </a:lnTo>
                    <a:lnTo>
                      <a:pt x="335" y="21"/>
                    </a:lnTo>
                    <a:lnTo>
                      <a:pt x="304" y="23"/>
                    </a:lnTo>
                    <a:lnTo>
                      <a:pt x="273" y="25"/>
                    </a:lnTo>
                    <a:lnTo>
                      <a:pt x="238" y="27"/>
                    </a:lnTo>
                    <a:lnTo>
                      <a:pt x="202" y="29"/>
                    </a:lnTo>
                    <a:lnTo>
                      <a:pt x="163" y="29"/>
                    </a:lnTo>
                    <a:lnTo>
                      <a:pt x="125" y="31"/>
                    </a:lnTo>
                    <a:lnTo>
                      <a:pt x="84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" name="Freeform 173">
                <a:extLst>
                  <a:ext uri="{FF2B5EF4-FFF2-40B4-BE49-F238E27FC236}">
                    <a16:creationId xmlns:a16="http://schemas.microsoft.com/office/drawing/2014/main" id="{87E95FBB-E1CC-4DB1-AC85-0EEF0D2D45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6" cy="15"/>
              </a:xfrm>
              <a:custGeom>
                <a:avLst/>
                <a:gdLst>
                  <a:gd name="T0" fmla="*/ 0 w 452"/>
                  <a:gd name="T1" fmla="*/ 31 h 31"/>
                  <a:gd name="T2" fmla="*/ 42 w 452"/>
                  <a:gd name="T3" fmla="*/ 31 h 31"/>
                  <a:gd name="T4" fmla="*/ 84 w 452"/>
                  <a:gd name="T5" fmla="*/ 31 h 31"/>
                  <a:gd name="T6" fmla="*/ 125 w 452"/>
                  <a:gd name="T7" fmla="*/ 31 h 31"/>
                  <a:gd name="T8" fmla="*/ 163 w 452"/>
                  <a:gd name="T9" fmla="*/ 29 h 31"/>
                  <a:gd name="T10" fmla="*/ 202 w 452"/>
                  <a:gd name="T11" fmla="*/ 29 h 31"/>
                  <a:gd name="T12" fmla="*/ 238 w 452"/>
                  <a:gd name="T13" fmla="*/ 27 h 31"/>
                  <a:gd name="T14" fmla="*/ 273 w 452"/>
                  <a:gd name="T15" fmla="*/ 25 h 31"/>
                  <a:gd name="T16" fmla="*/ 304 w 452"/>
                  <a:gd name="T17" fmla="*/ 23 h 31"/>
                  <a:gd name="T18" fmla="*/ 335 w 452"/>
                  <a:gd name="T19" fmla="*/ 21 h 31"/>
                  <a:gd name="T20" fmla="*/ 361 w 452"/>
                  <a:gd name="T21" fmla="*/ 19 h 31"/>
                  <a:gd name="T22" fmla="*/ 385 w 452"/>
                  <a:gd name="T23" fmla="*/ 17 h 31"/>
                  <a:gd name="T24" fmla="*/ 404 w 452"/>
                  <a:gd name="T25" fmla="*/ 13 h 31"/>
                  <a:gd name="T26" fmla="*/ 421 w 452"/>
                  <a:gd name="T27" fmla="*/ 12 h 31"/>
                  <a:gd name="T28" fmla="*/ 435 w 452"/>
                  <a:gd name="T29" fmla="*/ 10 h 31"/>
                  <a:gd name="T30" fmla="*/ 444 w 452"/>
                  <a:gd name="T31" fmla="*/ 6 h 31"/>
                  <a:gd name="T32" fmla="*/ 450 w 452"/>
                  <a:gd name="T33" fmla="*/ 4 h 31"/>
                  <a:gd name="T34" fmla="*/ 452 w 452"/>
                  <a:gd name="T35" fmla="*/ 0 h 31"/>
                  <a:gd name="T36" fmla="*/ 446 w 452"/>
                  <a:gd name="T37" fmla="*/ 0 h 31"/>
                  <a:gd name="T38" fmla="*/ 444 w 452"/>
                  <a:gd name="T39" fmla="*/ 4 h 31"/>
                  <a:gd name="T40" fmla="*/ 438 w 452"/>
                  <a:gd name="T41" fmla="*/ 6 h 31"/>
                  <a:gd name="T42" fmla="*/ 429 w 452"/>
                  <a:gd name="T43" fmla="*/ 10 h 31"/>
                  <a:gd name="T44" fmla="*/ 415 w 452"/>
                  <a:gd name="T45" fmla="*/ 12 h 31"/>
                  <a:gd name="T46" fmla="*/ 400 w 452"/>
                  <a:gd name="T47" fmla="*/ 13 h 31"/>
                  <a:gd name="T48" fmla="*/ 379 w 452"/>
                  <a:gd name="T49" fmla="*/ 17 h 31"/>
                  <a:gd name="T50" fmla="*/ 356 w 452"/>
                  <a:gd name="T51" fmla="*/ 19 h 31"/>
                  <a:gd name="T52" fmla="*/ 329 w 452"/>
                  <a:gd name="T53" fmla="*/ 21 h 31"/>
                  <a:gd name="T54" fmla="*/ 300 w 452"/>
                  <a:gd name="T55" fmla="*/ 23 h 31"/>
                  <a:gd name="T56" fmla="*/ 269 w 452"/>
                  <a:gd name="T57" fmla="*/ 25 h 31"/>
                  <a:gd name="T58" fmla="*/ 235 w 452"/>
                  <a:gd name="T59" fmla="*/ 27 h 31"/>
                  <a:gd name="T60" fmla="*/ 200 w 452"/>
                  <a:gd name="T61" fmla="*/ 27 h 31"/>
                  <a:gd name="T62" fmla="*/ 161 w 452"/>
                  <a:gd name="T63" fmla="*/ 29 h 31"/>
                  <a:gd name="T64" fmla="*/ 123 w 452"/>
                  <a:gd name="T65" fmla="*/ 29 h 31"/>
                  <a:gd name="T66" fmla="*/ 83 w 452"/>
                  <a:gd name="T67" fmla="*/ 31 h 31"/>
                  <a:gd name="T68" fmla="*/ 42 w 452"/>
                  <a:gd name="T69" fmla="*/ 31 h 31"/>
                  <a:gd name="T70" fmla="*/ 0 w 452"/>
                  <a:gd name="T71" fmla="*/ 31 h 31"/>
                  <a:gd name="T72" fmla="*/ 0 w 452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52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4" y="31"/>
                    </a:lnTo>
                    <a:lnTo>
                      <a:pt x="125" y="31"/>
                    </a:lnTo>
                    <a:lnTo>
                      <a:pt x="163" y="29"/>
                    </a:lnTo>
                    <a:lnTo>
                      <a:pt x="202" y="29"/>
                    </a:lnTo>
                    <a:lnTo>
                      <a:pt x="238" y="27"/>
                    </a:lnTo>
                    <a:lnTo>
                      <a:pt x="273" y="25"/>
                    </a:lnTo>
                    <a:lnTo>
                      <a:pt x="304" y="23"/>
                    </a:lnTo>
                    <a:lnTo>
                      <a:pt x="335" y="21"/>
                    </a:lnTo>
                    <a:lnTo>
                      <a:pt x="361" y="19"/>
                    </a:lnTo>
                    <a:lnTo>
                      <a:pt x="385" y="17"/>
                    </a:lnTo>
                    <a:lnTo>
                      <a:pt x="404" y="13"/>
                    </a:lnTo>
                    <a:lnTo>
                      <a:pt x="421" y="12"/>
                    </a:lnTo>
                    <a:lnTo>
                      <a:pt x="435" y="10"/>
                    </a:lnTo>
                    <a:lnTo>
                      <a:pt x="444" y="6"/>
                    </a:lnTo>
                    <a:lnTo>
                      <a:pt x="450" y="4"/>
                    </a:lnTo>
                    <a:lnTo>
                      <a:pt x="452" y="0"/>
                    </a:lnTo>
                    <a:lnTo>
                      <a:pt x="446" y="0"/>
                    </a:lnTo>
                    <a:lnTo>
                      <a:pt x="444" y="4"/>
                    </a:lnTo>
                    <a:lnTo>
                      <a:pt x="438" y="6"/>
                    </a:lnTo>
                    <a:lnTo>
                      <a:pt x="429" y="10"/>
                    </a:lnTo>
                    <a:lnTo>
                      <a:pt x="415" y="12"/>
                    </a:lnTo>
                    <a:lnTo>
                      <a:pt x="400" y="13"/>
                    </a:lnTo>
                    <a:lnTo>
                      <a:pt x="379" y="17"/>
                    </a:lnTo>
                    <a:lnTo>
                      <a:pt x="356" y="19"/>
                    </a:lnTo>
                    <a:lnTo>
                      <a:pt x="329" y="21"/>
                    </a:lnTo>
                    <a:lnTo>
                      <a:pt x="300" y="23"/>
                    </a:lnTo>
                    <a:lnTo>
                      <a:pt x="269" y="25"/>
                    </a:lnTo>
                    <a:lnTo>
                      <a:pt x="235" y="27"/>
                    </a:lnTo>
                    <a:lnTo>
                      <a:pt x="200" y="27"/>
                    </a:lnTo>
                    <a:lnTo>
                      <a:pt x="161" y="29"/>
                    </a:lnTo>
                    <a:lnTo>
                      <a:pt x="123" y="29"/>
                    </a:lnTo>
                    <a:lnTo>
                      <a:pt x="83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" name="Freeform 174">
                <a:extLst>
                  <a:ext uri="{FF2B5EF4-FFF2-40B4-BE49-F238E27FC236}">
                    <a16:creationId xmlns:a16="http://schemas.microsoft.com/office/drawing/2014/main" id="{80611FDA-41BD-45C5-BC89-273EAF7EF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3" cy="15"/>
              </a:xfrm>
              <a:custGeom>
                <a:avLst/>
                <a:gdLst>
                  <a:gd name="T0" fmla="*/ 0 w 446"/>
                  <a:gd name="T1" fmla="*/ 31 h 31"/>
                  <a:gd name="T2" fmla="*/ 42 w 446"/>
                  <a:gd name="T3" fmla="*/ 31 h 31"/>
                  <a:gd name="T4" fmla="*/ 83 w 446"/>
                  <a:gd name="T5" fmla="*/ 31 h 31"/>
                  <a:gd name="T6" fmla="*/ 123 w 446"/>
                  <a:gd name="T7" fmla="*/ 29 h 31"/>
                  <a:gd name="T8" fmla="*/ 161 w 446"/>
                  <a:gd name="T9" fmla="*/ 29 h 31"/>
                  <a:gd name="T10" fmla="*/ 200 w 446"/>
                  <a:gd name="T11" fmla="*/ 27 h 31"/>
                  <a:gd name="T12" fmla="*/ 235 w 446"/>
                  <a:gd name="T13" fmla="*/ 27 h 31"/>
                  <a:gd name="T14" fmla="*/ 269 w 446"/>
                  <a:gd name="T15" fmla="*/ 25 h 31"/>
                  <a:gd name="T16" fmla="*/ 300 w 446"/>
                  <a:gd name="T17" fmla="*/ 23 h 31"/>
                  <a:gd name="T18" fmla="*/ 329 w 446"/>
                  <a:gd name="T19" fmla="*/ 21 h 31"/>
                  <a:gd name="T20" fmla="*/ 356 w 446"/>
                  <a:gd name="T21" fmla="*/ 19 h 31"/>
                  <a:gd name="T22" fmla="*/ 379 w 446"/>
                  <a:gd name="T23" fmla="*/ 17 h 31"/>
                  <a:gd name="T24" fmla="*/ 400 w 446"/>
                  <a:gd name="T25" fmla="*/ 13 h 31"/>
                  <a:gd name="T26" fmla="*/ 415 w 446"/>
                  <a:gd name="T27" fmla="*/ 12 h 31"/>
                  <a:gd name="T28" fmla="*/ 429 w 446"/>
                  <a:gd name="T29" fmla="*/ 10 h 31"/>
                  <a:gd name="T30" fmla="*/ 438 w 446"/>
                  <a:gd name="T31" fmla="*/ 6 h 31"/>
                  <a:gd name="T32" fmla="*/ 444 w 446"/>
                  <a:gd name="T33" fmla="*/ 4 h 31"/>
                  <a:gd name="T34" fmla="*/ 446 w 446"/>
                  <a:gd name="T35" fmla="*/ 0 h 31"/>
                  <a:gd name="T36" fmla="*/ 440 w 446"/>
                  <a:gd name="T37" fmla="*/ 0 h 31"/>
                  <a:gd name="T38" fmla="*/ 438 w 446"/>
                  <a:gd name="T39" fmla="*/ 4 h 31"/>
                  <a:gd name="T40" fmla="*/ 433 w 446"/>
                  <a:gd name="T41" fmla="*/ 6 h 31"/>
                  <a:gd name="T42" fmla="*/ 423 w 446"/>
                  <a:gd name="T43" fmla="*/ 8 h 31"/>
                  <a:gd name="T44" fmla="*/ 410 w 446"/>
                  <a:gd name="T45" fmla="*/ 12 h 31"/>
                  <a:gd name="T46" fmla="*/ 394 w 446"/>
                  <a:gd name="T47" fmla="*/ 13 h 31"/>
                  <a:gd name="T48" fmla="*/ 375 w 446"/>
                  <a:gd name="T49" fmla="*/ 15 h 31"/>
                  <a:gd name="T50" fmla="*/ 352 w 446"/>
                  <a:gd name="T51" fmla="*/ 19 h 31"/>
                  <a:gd name="T52" fmla="*/ 325 w 446"/>
                  <a:gd name="T53" fmla="*/ 21 h 31"/>
                  <a:gd name="T54" fmla="*/ 296 w 446"/>
                  <a:gd name="T55" fmla="*/ 23 h 31"/>
                  <a:gd name="T56" fmla="*/ 265 w 446"/>
                  <a:gd name="T57" fmla="*/ 25 h 31"/>
                  <a:gd name="T58" fmla="*/ 233 w 446"/>
                  <a:gd name="T59" fmla="*/ 27 h 31"/>
                  <a:gd name="T60" fmla="*/ 196 w 446"/>
                  <a:gd name="T61" fmla="*/ 27 h 31"/>
                  <a:gd name="T62" fmla="*/ 159 w 446"/>
                  <a:gd name="T63" fmla="*/ 29 h 31"/>
                  <a:gd name="T64" fmla="*/ 121 w 446"/>
                  <a:gd name="T65" fmla="*/ 29 h 31"/>
                  <a:gd name="T66" fmla="*/ 81 w 446"/>
                  <a:gd name="T67" fmla="*/ 31 h 31"/>
                  <a:gd name="T68" fmla="*/ 42 w 446"/>
                  <a:gd name="T69" fmla="*/ 31 h 31"/>
                  <a:gd name="T70" fmla="*/ 0 w 446"/>
                  <a:gd name="T71" fmla="*/ 31 h 31"/>
                  <a:gd name="T72" fmla="*/ 0 w 446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6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3" y="31"/>
                    </a:lnTo>
                    <a:lnTo>
                      <a:pt x="123" y="29"/>
                    </a:lnTo>
                    <a:lnTo>
                      <a:pt x="161" y="29"/>
                    </a:lnTo>
                    <a:lnTo>
                      <a:pt x="200" y="27"/>
                    </a:lnTo>
                    <a:lnTo>
                      <a:pt x="235" y="27"/>
                    </a:lnTo>
                    <a:lnTo>
                      <a:pt x="269" y="25"/>
                    </a:lnTo>
                    <a:lnTo>
                      <a:pt x="300" y="23"/>
                    </a:lnTo>
                    <a:lnTo>
                      <a:pt x="329" y="21"/>
                    </a:lnTo>
                    <a:lnTo>
                      <a:pt x="356" y="19"/>
                    </a:lnTo>
                    <a:lnTo>
                      <a:pt x="379" y="17"/>
                    </a:lnTo>
                    <a:lnTo>
                      <a:pt x="400" y="13"/>
                    </a:lnTo>
                    <a:lnTo>
                      <a:pt x="415" y="12"/>
                    </a:lnTo>
                    <a:lnTo>
                      <a:pt x="429" y="10"/>
                    </a:lnTo>
                    <a:lnTo>
                      <a:pt x="438" y="6"/>
                    </a:lnTo>
                    <a:lnTo>
                      <a:pt x="444" y="4"/>
                    </a:lnTo>
                    <a:lnTo>
                      <a:pt x="446" y="0"/>
                    </a:lnTo>
                    <a:lnTo>
                      <a:pt x="440" y="0"/>
                    </a:lnTo>
                    <a:lnTo>
                      <a:pt x="438" y="4"/>
                    </a:lnTo>
                    <a:lnTo>
                      <a:pt x="433" y="6"/>
                    </a:lnTo>
                    <a:lnTo>
                      <a:pt x="423" y="8"/>
                    </a:lnTo>
                    <a:lnTo>
                      <a:pt x="410" y="12"/>
                    </a:lnTo>
                    <a:lnTo>
                      <a:pt x="394" y="13"/>
                    </a:lnTo>
                    <a:lnTo>
                      <a:pt x="375" y="15"/>
                    </a:lnTo>
                    <a:lnTo>
                      <a:pt x="352" y="19"/>
                    </a:lnTo>
                    <a:lnTo>
                      <a:pt x="325" y="21"/>
                    </a:lnTo>
                    <a:lnTo>
                      <a:pt x="296" y="23"/>
                    </a:lnTo>
                    <a:lnTo>
                      <a:pt x="265" y="25"/>
                    </a:lnTo>
                    <a:lnTo>
                      <a:pt x="233" y="27"/>
                    </a:lnTo>
                    <a:lnTo>
                      <a:pt x="196" y="27"/>
                    </a:lnTo>
                    <a:lnTo>
                      <a:pt x="159" y="29"/>
                    </a:lnTo>
                    <a:lnTo>
                      <a:pt x="121" y="29"/>
                    </a:lnTo>
                    <a:lnTo>
                      <a:pt x="81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" name="Freeform 175">
                <a:extLst>
                  <a:ext uri="{FF2B5EF4-FFF2-40B4-BE49-F238E27FC236}">
                    <a16:creationId xmlns:a16="http://schemas.microsoft.com/office/drawing/2014/main" id="{7517AA6F-16EF-401B-BF3A-8595C55A98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0" cy="15"/>
              </a:xfrm>
              <a:custGeom>
                <a:avLst/>
                <a:gdLst>
                  <a:gd name="T0" fmla="*/ 0 w 440"/>
                  <a:gd name="T1" fmla="*/ 31 h 31"/>
                  <a:gd name="T2" fmla="*/ 42 w 440"/>
                  <a:gd name="T3" fmla="*/ 31 h 31"/>
                  <a:gd name="T4" fmla="*/ 81 w 440"/>
                  <a:gd name="T5" fmla="*/ 31 h 31"/>
                  <a:gd name="T6" fmla="*/ 121 w 440"/>
                  <a:gd name="T7" fmla="*/ 29 h 31"/>
                  <a:gd name="T8" fmla="*/ 159 w 440"/>
                  <a:gd name="T9" fmla="*/ 29 h 31"/>
                  <a:gd name="T10" fmla="*/ 196 w 440"/>
                  <a:gd name="T11" fmla="*/ 27 h 31"/>
                  <a:gd name="T12" fmla="*/ 233 w 440"/>
                  <a:gd name="T13" fmla="*/ 27 h 31"/>
                  <a:gd name="T14" fmla="*/ 265 w 440"/>
                  <a:gd name="T15" fmla="*/ 25 h 31"/>
                  <a:gd name="T16" fmla="*/ 296 w 440"/>
                  <a:gd name="T17" fmla="*/ 23 h 31"/>
                  <a:gd name="T18" fmla="*/ 325 w 440"/>
                  <a:gd name="T19" fmla="*/ 21 h 31"/>
                  <a:gd name="T20" fmla="*/ 352 w 440"/>
                  <a:gd name="T21" fmla="*/ 19 h 31"/>
                  <a:gd name="T22" fmla="*/ 375 w 440"/>
                  <a:gd name="T23" fmla="*/ 15 h 31"/>
                  <a:gd name="T24" fmla="*/ 394 w 440"/>
                  <a:gd name="T25" fmla="*/ 13 h 31"/>
                  <a:gd name="T26" fmla="*/ 410 w 440"/>
                  <a:gd name="T27" fmla="*/ 12 h 31"/>
                  <a:gd name="T28" fmla="*/ 423 w 440"/>
                  <a:gd name="T29" fmla="*/ 8 h 31"/>
                  <a:gd name="T30" fmla="*/ 433 w 440"/>
                  <a:gd name="T31" fmla="*/ 6 h 31"/>
                  <a:gd name="T32" fmla="*/ 438 w 440"/>
                  <a:gd name="T33" fmla="*/ 4 h 31"/>
                  <a:gd name="T34" fmla="*/ 440 w 440"/>
                  <a:gd name="T35" fmla="*/ 0 h 31"/>
                  <a:gd name="T36" fmla="*/ 435 w 440"/>
                  <a:gd name="T37" fmla="*/ 0 h 31"/>
                  <a:gd name="T38" fmla="*/ 433 w 440"/>
                  <a:gd name="T39" fmla="*/ 4 h 31"/>
                  <a:gd name="T40" fmla="*/ 427 w 440"/>
                  <a:gd name="T41" fmla="*/ 6 h 31"/>
                  <a:gd name="T42" fmla="*/ 417 w 440"/>
                  <a:gd name="T43" fmla="*/ 8 h 31"/>
                  <a:gd name="T44" fmla="*/ 406 w 440"/>
                  <a:gd name="T45" fmla="*/ 12 h 31"/>
                  <a:gd name="T46" fmla="*/ 388 w 440"/>
                  <a:gd name="T47" fmla="*/ 13 h 31"/>
                  <a:gd name="T48" fmla="*/ 369 w 440"/>
                  <a:gd name="T49" fmla="*/ 15 h 31"/>
                  <a:gd name="T50" fmla="*/ 346 w 440"/>
                  <a:gd name="T51" fmla="*/ 19 h 31"/>
                  <a:gd name="T52" fmla="*/ 321 w 440"/>
                  <a:gd name="T53" fmla="*/ 21 h 31"/>
                  <a:gd name="T54" fmla="*/ 292 w 440"/>
                  <a:gd name="T55" fmla="*/ 23 h 31"/>
                  <a:gd name="T56" fmla="*/ 261 w 440"/>
                  <a:gd name="T57" fmla="*/ 25 h 31"/>
                  <a:gd name="T58" fmla="*/ 229 w 440"/>
                  <a:gd name="T59" fmla="*/ 25 h 31"/>
                  <a:gd name="T60" fmla="*/ 194 w 440"/>
                  <a:gd name="T61" fmla="*/ 27 h 31"/>
                  <a:gd name="T62" fmla="*/ 158 w 440"/>
                  <a:gd name="T63" fmla="*/ 29 h 31"/>
                  <a:gd name="T64" fmla="*/ 119 w 440"/>
                  <a:gd name="T65" fmla="*/ 29 h 31"/>
                  <a:gd name="T66" fmla="*/ 81 w 440"/>
                  <a:gd name="T67" fmla="*/ 29 h 31"/>
                  <a:gd name="T68" fmla="*/ 40 w 440"/>
                  <a:gd name="T69" fmla="*/ 31 h 31"/>
                  <a:gd name="T70" fmla="*/ 0 w 440"/>
                  <a:gd name="T71" fmla="*/ 31 h 31"/>
                  <a:gd name="T72" fmla="*/ 0 w 440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0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1" y="31"/>
                    </a:lnTo>
                    <a:lnTo>
                      <a:pt x="121" y="29"/>
                    </a:lnTo>
                    <a:lnTo>
                      <a:pt x="159" y="29"/>
                    </a:lnTo>
                    <a:lnTo>
                      <a:pt x="196" y="27"/>
                    </a:lnTo>
                    <a:lnTo>
                      <a:pt x="233" y="27"/>
                    </a:lnTo>
                    <a:lnTo>
                      <a:pt x="265" y="25"/>
                    </a:lnTo>
                    <a:lnTo>
                      <a:pt x="296" y="23"/>
                    </a:lnTo>
                    <a:lnTo>
                      <a:pt x="325" y="21"/>
                    </a:lnTo>
                    <a:lnTo>
                      <a:pt x="352" y="19"/>
                    </a:lnTo>
                    <a:lnTo>
                      <a:pt x="375" y="15"/>
                    </a:lnTo>
                    <a:lnTo>
                      <a:pt x="394" y="13"/>
                    </a:lnTo>
                    <a:lnTo>
                      <a:pt x="410" y="12"/>
                    </a:lnTo>
                    <a:lnTo>
                      <a:pt x="423" y="8"/>
                    </a:lnTo>
                    <a:lnTo>
                      <a:pt x="433" y="6"/>
                    </a:lnTo>
                    <a:lnTo>
                      <a:pt x="438" y="4"/>
                    </a:lnTo>
                    <a:lnTo>
                      <a:pt x="440" y="0"/>
                    </a:lnTo>
                    <a:lnTo>
                      <a:pt x="435" y="0"/>
                    </a:lnTo>
                    <a:lnTo>
                      <a:pt x="433" y="4"/>
                    </a:lnTo>
                    <a:lnTo>
                      <a:pt x="427" y="6"/>
                    </a:lnTo>
                    <a:lnTo>
                      <a:pt x="417" y="8"/>
                    </a:lnTo>
                    <a:lnTo>
                      <a:pt x="406" y="12"/>
                    </a:lnTo>
                    <a:lnTo>
                      <a:pt x="388" y="13"/>
                    </a:lnTo>
                    <a:lnTo>
                      <a:pt x="369" y="15"/>
                    </a:lnTo>
                    <a:lnTo>
                      <a:pt x="346" y="19"/>
                    </a:lnTo>
                    <a:lnTo>
                      <a:pt x="321" y="21"/>
                    </a:lnTo>
                    <a:lnTo>
                      <a:pt x="292" y="23"/>
                    </a:lnTo>
                    <a:lnTo>
                      <a:pt x="261" y="25"/>
                    </a:lnTo>
                    <a:lnTo>
                      <a:pt x="229" y="25"/>
                    </a:lnTo>
                    <a:lnTo>
                      <a:pt x="194" y="27"/>
                    </a:lnTo>
                    <a:lnTo>
                      <a:pt x="158" y="29"/>
                    </a:lnTo>
                    <a:lnTo>
                      <a:pt x="119" y="29"/>
                    </a:lnTo>
                    <a:lnTo>
                      <a:pt x="81" y="29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8B8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" name="Freeform 176">
                <a:extLst>
                  <a:ext uri="{FF2B5EF4-FFF2-40B4-BE49-F238E27FC236}">
                    <a16:creationId xmlns:a16="http://schemas.microsoft.com/office/drawing/2014/main" id="{4F2489FF-A9D2-4A93-BB73-D4DB341A3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7" cy="15"/>
              </a:xfrm>
              <a:custGeom>
                <a:avLst/>
                <a:gdLst>
                  <a:gd name="T0" fmla="*/ 0 w 435"/>
                  <a:gd name="T1" fmla="*/ 31 h 31"/>
                  <a:gd name="T2" fmla="*/ 40 w 435"/>
                  <a:gd name="T3" fmla="*/ 31 h 31"/>
                  <a:gd name="T4" fmla="*/ 81 w 435"/>
                  <a:gd name="T5" fmla="*/ 29 h 31"/>
                  <a:gd name="T6" fmla="*/ 119 w 435"/>
                  <a:gd name="T7" fmla="*/ 29 h 31"/>
                  <a:gd name="T8" fmla="*/ 158 w 435"/>
                  <a:gd name="T9" fmla="*/ 29 h 31"/>
                  <a:gd name="T10" fmla="*/ 194 w 435"/>
                  <a:gd name="T11" fmla="*/ 27 h 31"/>
                  <a:gd name="T12" fmla="*/ 229 w 435"/>
                  <a:gd name="T13" fmla="*/ 25 h 31"/>
                  <a:gd name="T14" fmla="*/ 261 w 435"/>
                  <a:gd name="T15" fmla="*/ 25 h 31"/>
                  <a:gd name="T16" fmla="*/ 292 w 435"/>
                  <a:gd name="T17" fmla="*/ 23 h 31"/>
                  <a:gd name="T18" fmla="*/ 321 w 435"/>
                  <a:gd name="T19" fmla="*/ 21 h 31"/>
                  <a:gd name="T20" fmla="*/ 346 w 435"/>
                  <a:gd name="T21" fmla="*/ 19 h 31"/>
                  <a:gd name="T22" fmla="*/ 369 w 435"/>
                  <a:gd name="T23" fmla="*/ 15 h 31"/>
                  <a:gd name="T24" fmla="*/ 388 w 435"/>
                  <a:gd name="T25" fmla="*/ 13 h 31"/>
                  <a:gd name="T26" fmla="*/ 406 w 435"/>
                  <a:gd name="T27" fmla="*/ 12 h 31"/>
                  <a:gd name="T28" fmla="*/ 417 w 435"/>
                  <a:gd name="T29" fmla="*/ 8 h 31"/>
                  <a:gd name="T30" fmla="*/ 427 w 435"/>
                  <a:gd name="T31" fmla="*/ 6 h 31"/>
                  <a:gd name="T32" fmla="*/ 433 w 435"/>
                  <a:gd name="T33" fmla="*/ 4 h 31"/>
                  <a:gd name="T34" fmla="*/ 435 w 435"/>
                  <a:gd name="T35" fmla="*/ 0 h 31"/>
                  <a:gd name="T36" fmla="*/ 429 w 435"/>
                  <a:gd name="T37" fmla="*/ 0 h 31"/>
                  <a:gd name="T38" fmla="*/ 427 w 435"/>
                  <a:gd name="T39" fmla="*/ 4 h 31"/>
                  <a:gd name="T40" fmla="*/ 421 w 435"/>
                  <a:gd name="T41" fmla="*/ 6 h 31"/>
                  <a:gd name="T42" fmla="*/ 411 w 435"/>
                  <a:gd name="T43" fmla="*/ 8 h 31"/>
                  <a:gd name="T44" fmla="*/ 400 w 435"/>
                  <a:gd name="T45" fmla="*/ 12 h 31"/>
                  <a:gd name="T46" fmla="*/ 385 w 435"/>
                  <a:gd name="T47" fmla="*/ 13 h 31"/>
                  <a:gd name="T48" fmla="*/ 365 w 435"/>
                  <a:gd name="T49" fmla="*/ 15 h 31"/>
                  <a:gd name="T50" fmla="*/ 342 w 435"/>
                  <a:gd name="T51" fmla="*/ 17 h 31"/>
                  <a:gd name="T52" fmla="*/ 317 w 435"/>
                  <a:gd name="T53" fmla="*/ 19 h 31"/>
                  <a:gd name="T54" fmla="*/ 288 w 435"/>
                  <a:gd name="T55" fmla="*/ 21 h 31"/>
                  <a:gd name="T56" fmla="*/ 258 w 435"/>
                  <a:gd name="T57" fmla="*/ 23 h 31"/>
                  <a:gd name="T58" fmla="*/ 227 w 435"/>
                  <a:gd name="T59" fmla="*/ 25 h 31"/>
                  <a:gd name="T60" fmla="*/ 192 w 435"/>
                  <a:gd name="T61" fmla="*/ 27 h 31"/>
                  <a:gd name="T62" fmla="*/ 156 w 435"/>
                  <a:gd name="T63" fmla="*/ 27 h 31"/>
                  <a:gd name="T64" fmla="*/ 117 w 435"/>
                  <a:gd name="T65" fmla="*/ 29 h 31"/>
                  <a:gd name="T66" fmla="*/ 79 w 435"/>
                  <a:gd name="T67" fmla="*/ 29 h 31"/>
                  <a:gd name="T68" fmla="*/ 40 w 435"/>
                  <a:gd name="T69" fmla="*/ 29 h 31"/>
                  <a:gd name="T70" fmla="*/ 0 w 435"/>
                  <a:gd name="T71" fmla="*/ 29 h 31"/>
                  <a:gd name="T72" fmla="*/ 0 w 435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5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29"/>
                    </a:lnTo>
                    <a:lnTo>
                      <a:pt x="119" y="29"/>
                    </a:lnTo>
                    <a:lnTo>
                      <a:pt x="158" y="29"/>
                    </a:lnTo>
                    <a:lnTo>
                      <a:pt x="194" y="27"/>
                    </a:lnTo>
                    <a:lnTo>
                      <a:pt x="229" y="25"/>
                    </a:lnTo>
                    <a:lnTo>
                      <a:pt x="261" y="25"/>
                    </a:lnTo>
                    <a:lnTo>
                      <a:pt x="292" y="23"/>
                    </a:lnTo>
                    <a:lnTo>
                      <a:pt x="321" y="21"/>
                    </a:lnTo>
                    <a:lnTo>
                      <a:pt x="346" y="19"/>
                    </a:lnTo>
                    <a:lnTo>
                      <a:pt x="369" y="15"/>
                    </a:lnTo>
                    <a:lnTo>
                      <a:pt x="388" y="13"/>
                    </a:lnTo>
                    <a:lnTo>
                      <a:pt x="406" y="12"/>
                    </a:lnTo>
                    <a:lnTo>
                      <a:pt x="417" y="8"/>
                    </a:lnTo>
                    <a:lnTo>
                      <a:pt x="427" y="6"/>
                    </a:lnTo>
                    <a:lnTo>
                      <a:pt x="433" y="4"/>
                    </a:lnTo>
                    <a:lnTo>
                      <a:pt x="435" y="0"/>
                    </a:lnTo>
                    <a:lnTo>
                      <a:pt x="429" y="0"/>
                    </a:lnTo>
                    <a:lnTo>
                      <a:pt x="427" y="4"/>
                    </a:lnTo>
                    <a:lnTo>
                      <a:pt x="421" y="6"/>
                    </a:lnTo>
                    <a:lnTo>
                      <a:pt x="411" y="8"/>
                    </a:lnTo>
                    <a:lnTo>
                      <a:pt x="400" y="12"/>
                    </a:lnTo>
                    <a:lnTo>
                      <a:pt x="385" y="13"/>
                    </a:lnTo>
                    <a:lnTo>
                      <a:pt x="365" y="15"/>
                    </a:lnTo>
                    <a:lnTo>
                      <a:pt x="342" y="17"/>
                    </a:lnTo>
                    <a:lnTo>
                      <a:pt x="317" y="19"/>
                    </a:lnTo>
                    <a:lnTo>
                      <a:pt x="288" y="21"/>
                    </a:lnTo>
                    <a:lnTo>
                      <a:pt x="258" y="23"/>
                    </a:lnTo>
                    <a:lnTo>
                      <a:pt x="227" y="25"/>
                    </a:lnTo>
                    <a:lnTo>
                      <a:pt x="192" y="27"/>
                    </a:lnTo>
                    <a:lnTo>
                      <a:pt x="156" y="27"/>
                    </a:lnTo>
                    <a:lnTo>
                      <a:pt x="117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" name="Freeform 177">
                <a:extLst>
                  <a:ext uri="{FF2B5EF4-FFF2-40B4-BE49-F238E27FC236}">
                    <a16:creationId xmlns:a16="http://schemas.microsoft.com/office/drawing/2014/main" id="{6A4B653C-E33F-4D1F-8C36-F53D1ADB8B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4" cy="14"/>
              </a:xfrm>
              <a:custGeom>
                <a:avLst/>
                <a:gdLst>
                  <a:gd name="T0" fmla="*/ 0 w 429"/>
                  <a:gd name="T1" fmla="*/ 29 h 29"/>
                  <a:gd name="T2" fmla="*/ 40 w 429"/>
                  <a:gd name="T3" fmla="*/ 29 h 29"/>
                  <a:gd name="T4" fmla="*/ 79 w 429"/>
                  <a:gd name="T5" fmla="*/ 29 h 29"/>
                  <a:gd name="T6" fmla="*/ 117 w 429"/>
                  <a:gd name="T7" fmla="*/ 29 h 29"/>
                  <a:gd name="T8" fmla="*/ 156 w 429"/>
                  <a:gd name="T9" fmla="*/ 27 h 29"/>
                  <a:gd name="T10" fmla="*/ 192 w 429"/>
                  <a:gd name="T11" fmla="*/ 27 h 29"/>
                  <a:gd name="T12" fmla="*/ 227 w 429"/>
                  <a:gd name="T13" fmla="*/ 25 h 29"/>
                  <a:gd name="T14" fmla="*/ 258 w 429"/>
                  <a:gd name="T15" fmla="*/ 23 h 29"/>
                  <a:gd name="T16" fmla="*/ 288 w 429"/>
                  <a:gd name="T17" fmla="*/ 21 h 29"/>
                  <a:gd name="T18" fmla="*/ 317 w 429"/>
                  <a:gd name="T19" fmla="*/ 19 h 29"/>
                  <a:gd name="T20" fmla="*/ 342 w 429"/>
                  <a:gd name="T21" fmla="*/ 17 h 29"/>
                  <a:gd name="T22" fmla="*/ 365 w 429"/>
                  <a:gd name="T23" fmla="*/ 15 h 29"/>
                  <a:gd name="T24" fmla="*/ 385 w 429"/>
                  <a:gd name="T25" fmla="*/ 13 h 29"/>
                  <a:gd name="T26" fmla="*/ 400 w 429"/>
                  <a:gd name="T27" fmla="*/ 12 h 29"/>
                  <a:gd name="T28" fmla="*/ 411 w 429"/>
                  <a:gd name="T29" fmla="*/ 8 h 29"/>
                  <a:gd name="T30" fmla="*/ 421 w 429"/>
                  <a:gd name="T31" fmla="*/ 6 h 29"/>
                  <a:gd name="T32" fmla="*/ 427 w 429"/>
                  <a:gd name="T33" fmla="*/ 4 h 29"/>
                  <a:gd name="T34" fmla="*/ 429 w 429"/>
                  <a:gd name="T35" fmla="*/ 0 h 29"/>
                  <a:gd name="T36" fmla="*/ 423 w 429"/>
                  <a:gd name="T37" fmla="*/ 0 h 29"/>
                  <a:gd name="T38" fmla="*/ 421 w 429"/>
                  <a:gd name="T39" fmla="*/ 4 h 29"/>
                  <a:gd name="T40" fmla="*/ 415 w 429"/>
                  <a:gd name="T41" fmla="*/ 6 h 29"/>
                  <a:gd name="T42" fmla="*/ 406 w 429"/>
                  <a:gd name="T43" fmla="*/ 8 h 29"/>
                  <a:gd name="T44" fmla="*/ 394 w 429"/>
                  <a:gd name="T45" fmla="*/ 12 h 29"/>
                  <a:gd name="T46" fmla="*/ 379 w 429"/>
                  <a:gd name="T47" fmla="*/ 13 h 29"/>
                  <a:gd name="T48" fmla="*/ 360 w 429"/>
                  <a:gd name="T49" fmla="*/ 15 h 29"/>
                  <a:gd name="T50" fmla="*/ 338 w 429"/>
                  <a:gd name="T51" fmla="*/ 17 h 29"/>
                  <a:gd name="T52" fmla="*/ 313 w 429"/>
                  <a:gd name="T53" fmla="*/ 19 h 29"/>
                  <a:gd name="T54" fmla="*/ 285 w 429"/>
                  <a:gd name="T55" fmla="*/ 21 h 29"/>
                  <a:gd name="T56" fmla="*/ 256 w 429"/>
                  <a:gd name="T57" fmla="*/ 23 h 29"/>
                  <a:gd name="T58" fmla="*/ 223 w 429"/>
                  <a:gd name="T59" fmla="*/ 25 h 29"/>
                  <a:gd name="T60" fmla="*/ 188 w 429"/>
                  <a:gd name="T61" fmla="*/ 27 h 29"/>
                  <a:gd name="T62" fmla="*/ 154 w 429"/>
                  <a:gd name="T63" fmla="*/ 27 h 29"/>
                  <a:gd name="T64" fmla="*/ 115 w 429"/>
                  <a:gd name="T65" fmla="*/ 29 h 29"/>
                  <a:gd name="T66" fmla="*/ 79 w 429"/>
                  <a:gd name="T67" fmla="*/ 29 h 29"/>
                  <a:gd name="T68" fmla="*/ 40 w 429"/>
                  <a:gd name="T69" fmla="*/ 29 h 29"/>
                  <a:gd name="T70" fmla="*/ 0 w 429"/>
                  <a:gd name="T71" fmla="*/ 29 h 29"/>
                  <a:gd name="T72" fmla="*/ 0 w 429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9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7" y="29"/>
                    </a:lnTo>
                    <a:lnTo>
                      <a:pt x="156" y="27"/>
                    </a:lnTo>
                    <a:lnTo>
                      <a:pt x="192" y="27"/>
                    </a:lnTo>
                    <a:lnTo>
                      <a:pt x="227" y="25"/>
                    </a:lnTo>
                    <a:lnTo>
                      <a:pt x="258" y="23"/>
                    </a:lnTo>
                    <a:lnTo>
                      <a:pt x="288" y="21"/>
                    </a:lnTo>
                    <a:lnTo>
                      <a:pt x="317" y="19"/>
                    </a:lnTo>
                    <a:lnTo>
                      <a:pt x="342" y="17"/>
                    </a:lnTo>
                    <a:lnTo>
                      <a:pt x="365" y="15"/>
                    </a:lnTo>
                    <a:lnTo>
                      <a:pt x="385" y="13"/>
                    </a:lnTo>
                    <a:lnTo>
                      <a:pt x="400" y="12"/>
                    </a:lnTo>
                    <a:lnTo>
                      <a:pt x="411" y="8"/>
                    </a:lnTo>
                    <a:lnTo>
                      <a:pt x="421" y="6"/>
                    </a:lnTo>
                    <a:lnTo>
                      <a:pt x="427" y="4"/>
                    </a:lnTo>
                    <a:lnTo>
                      <a:pt x="429" y="0"/>
                    </a:lnTo>
                    <a:lnTo>
                      <a:pt x="423" y="0"/>
                    </a:lnTo>
                    <a:lnTo>
                      <a:pt x="421" y="4"/>
                    </a:lnTo>
                    <a:lnTo>
                      <a:pt x="415" y="6"/>
                    </a:lnTo>
                    <a:lnTo>
                      <a:pt x="406" y="8"/>
                    </a:lnTo>
                    <a:lnTo>
                      <a:pt x="394" y="12"/>
                    </a:lnTo>
                    <a:lnTo>
                      <a:pt x="379" y="13"/>
                    </a:lnTo>
                    <a:lnTo>
                      <a:pt x="360" y="15"/>
                    </a:lnTo>
                    <a:lnTo>
                      <a:pt x="338" y="17"/>
                    </a:lnTo>
                    <a:lnTo>
                      <a:pt x="313" y="19"/>
                    </a:lnTo>
                    <a:lnTo>
                      <a:pt x="285" y="21"/>
                    </a:lnTo>
                    <a:lnTo>
                      <a:pt x="256" y="23"/>
                    </a:lnTo>
                    <a:lnTo>
                      <a:pt x="223" y="25"/>
                    </a:lnTo>
                    <a:lnTo>
                      <a:pt x="188" y="27"/>
                    </a:lnTo>
                    <a:lnTo>
                      <a:pt x="154" y="27"/>
                    </a:lnTo>
                    <a:lnTo>
                      <a:pt x="115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" name="Freeform 178">
                <a:extLst>
                  <a:ext uri="{FF2B5EF4-FFF2-40B4-BE49-F238E27FC236}">
                    <a16:creationId xmlns:a16="http://schemas.microsoft.com/office/drawing/2014/main" id="{3D5D6292-BF8B-481E-BDB8-D4A68B9DF9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2" cy="14"/>
              </a:xfrm>
              <a:custGeom>
                <a:avLst/>
                <a:gdLst>
                  <a:gd name="T0" fmla="*/ 0 w 423"/>
                  <a:gd name="T1" fmla="*/ 29 h 29"/>
                  <a:gd name="T2" fmla="*/ 40 w 423"/>
                  <a:gd name="T3" fmla="*/ 29 h 29"/>
                  <a:gd name="T4" fmla="*/ 79 w 423"/>
                  <a:gd name="T5" fmla="*/ 29 h 29"/>
                  <a:gd name="T6" fmla="*/ 115 w 423"/>
                  <a:gd name="T7" fmla="*/ 29 h 29"/>
                  <a:gd name="T8" fmla="*/ 154 w 423"/>
                  <a:gd name="T9" fmla="*/ 27 h 29"/>
                  <a:gd name="T10" fmla="*/ 188 w 423"/>
                  <a:gd name="T11" fmla="*/ 27 h 29"/>
                  <a:gd name="T12" fmla="*/ 223 w 423"/>
                  <a:gd name="T13" fmla="*/ 25 h 29"/>
                  <a:gd name="T14" fmla="*/ 256 w 423"/>
                  <a:gd name="T15" fmla="*/ 23 h 29"/>
                  <a:gd name="T16" fmla="*/ 285 w 423"/>
                  <a:gd name="T17" fmla="*/ 21 h 29"/>
                  <a:gd name="T18" fmla="*/ 313 w 423"/>
                  <a:gd name="T19" fmla="*/ 19 h 29"/>
                  <a:gd name="T20" fmla="*/ 338 w 423"/>
                  <a:gd name="T21" fmla="*/ 17 h 29"/>
                  <a:gd name="T22" fmla="*/ 360 w 423"/>
                  <a:gd name="T23" fmla="*/ 15 h 29"/>
                  <a:gd name="T24" fmla="*/ 379 w 423"/>
                  <a:gd name="T25" fmla="*/ 13 h 29"/>
                  <a:gd name="T26" fmla="*/ 394 w 423"/>
                  <a:gd name="T27" fmla="*/ 12 h 29"/>
                  <a:gd name="T28" fmla="*/ 406 w 423"/>
                  <a:gd name="T29" fmla="*/ 8 h 29"/>
                  <a:gd name="T30" fmla="*/ 415 w 423"/>
                  <a:gd name="T31" fmla="*/ 6 h 29"/>
                  <a:gd name="T32" fmla="*/ 421 w 423"/>
                  <a:gd name="T33" fmla="*/ 4 h 29"/>
                  <a:gd name="T34" fmla="*/ 423 w 423"/>
                  <a:gd name="T35" fmla="*/ 0 h 29"/>
                  <a:gd name="T36" fmla="*/ 417 w 423"/>
                  <a:gd name="T37" fmla="*/ 0 h 29"/>
                  <a:gd name="T38" fmla="*/ 415 w 423"/>
                  <a:gd name="T39" fmla="*/ 4 h 29"/>
                  <a:gd name="T40" fmla="*/ 410 w 423"/>
                  <a:gd name="T41" fmla="*/ 6 h 29"/>
                  <a:gd name="T42" fmla="*/ 402 w 423"/>
                  <a:gd name="T43" fmla="*/ 8 h 29"/>
                  <a:gd name="T44" fmla="*/ 388 w 423"/>
                  <a:gd name="T45" fmla="*/ 12 h 29"/>
                  <a:gd name="T46" fmla="*/ 373 w 423"/>
                  <a:gd name="T47" fmla="*/ 13 h 29"/>
                  <a:gd name="T48" fmla="*/ 354 w 423"/>
                  <a:gd name="T49" fmla="*/ 15 h 29"/>
                  <a:gd name="T50" fmla="*/ 333 w 423"/>
                  <a:gd name="T51" fmla="*/ 17 h 29"/>
                  <a:gd name="T52" fmla="*/ 308 w 423"/>
                  <a:gd name="T53" fmla="*/ 19 h 29"/>
                  <a:gd name="T54" fmla="*/ 281 w 423"/>
                  <a:gd name="T55" fmla="*/ 21 h 29"/>
                  <a:gd name="T56" fmla="*/ 252 w 423"/>
                  <a:gd name="T57" fmla="*/ 23 h 29"/>
                  <a:gd name="T58" fmla="*/ 219 w 423"/>
                  <a:gd name="T59" fmla="*/ 25 h 29"/>
                  <a:gd name="T60" fmla="*/ 186 w 423"/>
                  <a:gd name="T61" fmla="*/ 25 h 29"/>
                  <a:gd name="T62" fmla="*/ 152 w 423"/>
                  <a:gd name="T63" fmla="*/ 27 h 29"/>
                  <a:gd name="T64" fmla="*/ 115 w 423"/>
                  <a:gd name="T65" fmla="*/ 27 h 29"/>
                  <a:gd name="T66" fmla="*/ 77 w 423"/>
                  <a:gd name="T67" fmla="*/ 29 h 29"/>
                  <a:gd name="T68" fmla="*/ 38 w 423"/>
                  <a:gd name="T69" fmla="*/ 29 h 29"/>
                  <a:gd name="T70" fmla="*/ 0 w 423"/>
                  <a:gd name="T71" fmla="*/ 29 h 29"/>
                  <a:gd name="T72" fmla="*/ 0 w 423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3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5" y="29"/>
                    </a:lnTo>
                    <a:lnTo>
                      <a:pt x="154" y="27"/>
                    </a:lnTo>
                    <a:lnTo>
                      <a:pt x="188" y="27"/>
                    </a:lnTo>
                    <a:lnTo>
                      <a:pt x="223" y="25"/>
                    </a:lnTo>
                    <a:lnTo>
                      <a:pt x="256" y="23"/>
                    </a:lnTo>
                    <a:lnTo>
                      <a:pt x="285" y="21"/>
                    </a:lnTo>
                    <a:lnTo>
                      <a:pt x="313" y="19"/>
                    </a:lnTo>
                    <a:lnTo>
                      <a:pt x="338" y="17"/>
                    </a:lnTo>
                    <a:lnTo>
                      <a:pt x="360" y="15"/>
                    </a:lnTo>
                    <a:lnTo>
                      <a:pt x="379" y="13"/>
                    </a:lnTo>
                    <a:lnTo>
                      <a:pt x="394" y="12"/>
                    </a:lnTo>
                    <a:lnTo>
                      <a:pt x="406" y="8"/>
                    </a:lnTo>
                    <a:lnTo>
                      <a:pt x="415" y="6"/>
                    </a:lnTo>
                    <a:lnTo>
                      <a:pt x="421" y="4"/>
                    </a:lnTo>
                    <a:lnTo>
                      <a:pt x="423" y="0"/>
                    </a:lnTo>
                    <a:lnTo>
                      <a:pt x="417" y="0"/>
                    </a:lnTo>
                    <a:lnTo>
                      <a:pt x="415" y="4"/>
                    </a:lnTo>
                    <a:lnTo>
                      <a:pt x="410" y="6"/>
                    </a:lnTo>
                    <a:lnTo>
                      <a:pt x="402" y="8"/>
                    </a:lnTo>
                    <a:lnTo>
                      <a:pt x="388" y="12"/>
                    </a:lnTo>
                    <a:lnTo>
                      <a:pt x="373" y="13"/>
                    </a:lnTo>
                    <a:lnTo>
                      <a:pt x="354" y="15"/>
                    </a:lnTo>
                    <a:lnTo>
                      <a:pt x="333" y="17"/>
                    </a:lnTo>
                    <a:lnTo>
                      <a:pt x="308" y="19"/>
                    </a:lnTo>
                    <a:lnTo>
                      <a:pt x="281" y="21"/>
                    </a:lnTo>
                    <a:lnTo>
                      <a:pt x="252" y="23"/>
                    </a:lnTo>
                    <a:lnTo>
                      <a:pt x="219" y="25"/>
                    </a:lnTo>
                    <a:lnTo>
                      <a:pt x="186" y="25"/>
                    </a:lnTo>
                    <a:lnTo>
                      <a:pt x="152" y="27"/>
                    </a:lnTo>
                    <a:lnTo>
                      <a:pt x="115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" name="Freeform 179">
                <a:extLst>
                  <a:ext uri="{FF2B5EF4-FFF2-40B4-BE49-F238E27FC236}">
                    <a16:creationId xmlns:a16="http://schemas.microsoft.com/office/drawing/2014/main" id="{CD20C610-EB7B-491B-B126-32D1836F8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9" cy="14"/>
              </a:xfrm>
              <a:custGeom>
                <a:avLst/>
                <a:gdLst>
                  <a:gd name="T0" fmla="*/ 0 w 417"/>
                  <a:gd name="T1" fmla="*/ 29 h 29"/>
                  <a:gd name="T2" fmla="*/ 38 w 417"/>
                  <a:gd name="T3" fmla="*/ 29 h 29"/>
                  <a:gd name="T4" fmla="*/ 77 w 417"/>
                  <a:gd name="T5" fmla="*/ 29 h 29"/>
                  <a:gd name="T6" fmla="*/ 115 w 417"/>
                  <a:gd name="T7" fmla="*/ 27 h 29"/>
                  <a:gd name="T8" fmla="*/ 152 w 417"/>
                  <a:gd name="T9" fmla="*/ 27 h 29"/>
                  <a:gd name="T10" fmla="*/ 186 w 417"/>
                  <a:gd name="T11" fmla="*/ 25 h 29"/>
                  <a:gd name="T12" fmla="*/ 219 w 417"/>
                  <a:gd name="T13" fmla="*/ 25 h 29"/>
                  <a:gd name="T14" fmla="*/ 252 w 417"/>
                  <a:gd name="T15" fmla="*/ 23 h 29"/>
                  <a:gd name="T16" fmla="*/ 281 w 417"/>
                  <a:gd name="T17" fmla="*/ 21 h 29"/>
                  <a:gd name="T18" fmla="*/ 308 w 417"/>
                  <a:gd name="T19" fmla="*/ 19 h 29"/>
                  <a:gd name="T20" fmla="*/ 333 w 417"/>
                  <a:gd name="T21" fmla="*/ 17 h 29"/>
                  <a:gd name="T22" fmla="*/ 354 w 417"/>
                  <a:gd name="T23" fmla="*/ 15 h 29"/>
                  <a:gd name="T24" fmla="*/ 373 w 417"/>
                  <a:gd name="T25" fmla="*/ 13 h 29"/>
                  <a:gd name="T26" fmla="*/ 388 w 417"/>
                  <a:gd name="T27" fmla="*/ 12 h 29"/>
                  <a:gd name="T28" fmla="*/ 402 w 417"/>
                  <a:gd name="T29" fmla="*/ 8 h 29"/>
                  <a:gd name="T30" fmla="*/ 410 w 417"/>
                  <a:gd name="T31" fmla="*/ 6 h 29"/>
                  <a:gd name="T32" fmla="*/ 415 w 417"/>
                  <a:gd name="T33" fmla="*/ 4 h 29"/>
                  <a:gd name="T34" fmla="*/ 417 w 417"/>
                  <a:gd name="T35" fmla="*/ 0 h 29"/>
                  <a:gd name="T36" fmla="*/ 411 w 417"/>
                  <a:gd name="T37" fmla="*/ 0 h 29"/>
                  <a:gd name="T38" fmla="*/ 410 w 417"/>
                  <a:gd name="T39" fmla="*/ 4 h 29"/>
                  <a:gd name="T40" fmla="*/ 404 w 417"/>
                  <a:gd name="T41" fmla="*/ 6 h 29"/>
                  <a:gd name="T42" fmla="*/ 396 w 417"/>
                  <a:gd name="T43" fmla="*/ 8 h 29"/>
                  <a:gd name="T44" fmla="*/ 383 w 417"/>
                  <a:gd name="T45" fmla="*/ 10 h 29"/>
                  <a:gd name="T46" fmla="*/ 367 w 417"/>
                  <a:gd name="T47" fmla="*/ 13 h 29"/>
                  <a:gd name="T48" fmla="*/ 350 w 417"/>
                  <a:gd name="T49" fmla="*/ 15 h 29"/>
                  <a:gd name="T50" fmla="*/ 329 w 417"/>
                  <a:gd name="T51" fmla="*/ 17 h 29"/>
                  <a:gd name="T52" fmla="*/ 304 w 417"/>
                  <a:gd name="T53" fmla="*/ 19 h 29"/>
                  <a:gd name="T54" fmla="*/ 277 w 417"/>
                  <a:gd name="T55" fmla="*/ 21 h 29"/>
                  <a:gd name="T56" fmla="*/ 248 w 417"/>
                  <a:gd name="T57" fmla="*/ 23 h 29"/>
                  <a:gd name="T58" fmla="*/ 217 w 417"/>
                  <a:gd name="T59" fmla="*/ 25 h 29"/>
                  <a:gd name="T60" fmla="*/ 184 w 417"/>
                  <a:gd name="T61" fmla="*/ 25 h 29"/>
                  <a:gd name="T62" fmla="*/ 150 w 417"/>
                  <a:gd name="T63" fmla="*/ 27 h 29"/>
                  <a:gd name="T64" fmla="*/ 113 w 417"/>
                  <a:gd name="T65" fmla="*/ 27 h 29"/>
                  <a:gd name="T66" fmla="*/ 77 w 417"/>
                  <a:gd name="T67" fmla="*/ 29 h 29"/>
                  <a:gd name="T68" fmla="*/ 38 w 417"/>
                  <a:gd name="T69" fmla="*/ 29 h 29"/>
                  <a:gd name="T70" fmla="*/ 0 w 417"/>
                  <a:gd name="T71" fmla="*/ 29 h 29"/>
                  <a:gd name="T72" fmla="*/ 0 w 417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7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5" y="27"/>
                    </a:lnTo>
                    <a:lnTo>
                      <a:pt x="152" y="27"/>
                    </a:lnTo>
                    <a:lnTo>
                      <a:pt x="186" y="25"/>
                    </a:lnTo>
                    <a:lnTo>
                      <a:pt x="219" y="25"/>
                    </a:lnTo>
                    <a:lnTo>
                      <a:pt x="252" y="23"/>
                    </a:lnTo>
                    <a:lnTo>
                      <a:pt x="281" y="21"/>
                    </a:lnTo>
                    <a:lnTo>
                      <a:pt x="308" y="19"/>
                    </a:lnTo>
                    <a:lnTo>
                      <a:pt x="333" y="17"/>
                    </a:lnTo>
                    <a:lnTo>
                      <a:pt x="354" y="15"/>
                    </a:lnTo>
                    <a:lnTo>
                      <a:pt x="373" y="13"/>
                    </a:lnTo>
                    <a:lnTo>
                      <a:pt x="388" y="12"/>
                    </a:lnTo>
                    <a:lnTo>
                      <a:pt x="402" y="8"/>
                    </a:lnTo>
                    <a:lnTo>
                      <a:pt x="410" y="6"/>
                    </a:lnTo>
                    <a:lnTo>
                      <a:pt x="415" y="4"/>
                    </a:lnTo>
                    <a:lnTo>
                      <a:pt x="417" y="0"/>
                    </a:lnTo>
                    <a:lnTo>
                      <a:pt x="411" y="0"/>
                    </a:lnTo>
                    <a:lnTo>
                      <a:pt x="410" y="4"/>
                    </a:lnTo>
                    <a:lnTo>
                      <a:pt x="404" y="6"/>
                    </a:lnTo>
                    <a:lnTo>
                      <a:pt x="396" y="8"/>
                    </a:lnTo>
                    <a:lnTo>
                      <a:pt x="383" y="10"/>
                    </a:lnTo>
                    <a:lnTo>
                      <a:pt x="367" y="13"/>
                    </a:lnTo>
                    <a:lnTo>
                      <a:pt x="350" y="15"/>
                    </a:lnTo>
                    <a:lnTo>
                      <a:pt x="329" y="17"/>
                    </a:lnTo>
                    <a:lnTo>
                      <a:pt x="304" y="19"/>
                    </a:lnTo>
                    <a:lnTo>
                      <a:pt x="277" y="21"/>
                    </a:lnTo>
                    <a:lnTo>
                      <a:pt x="248" y="23"/>
                    </a:lnTo>
                    <a:lnTo>
                      <a:pt x="217" y="25"/>
                    </a:lnTo>
                    <a:lnTo>
                      <a:pt x="184" y="25"/>
                    </a:lnTo>
                    <a:lnTo>
                      <a:pt x="150" y="27"/>
                    </a:lnTo>
                    <a:lnTo>
                      <a:pt x="113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" name="Freeform 180">
                <a:extLst>
                  <a:ext uri="{FF2B5EF4-FFF2-40B4-BE49-F238E27FC236}">
                    <a16:creationId xmlns:a16="http://schemas.microsoft.com/office/drawing/2014/main" id="{4B4261B5-0CBB-4877-B984-1B59BE7DE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6" cy="14"/>
              </a:xfrm>
              <a:custGeom>
                <a:avLst/>
                <a:gdLst>
                  <a:gd name="T0" fmla="*/ 0 w 411"/>
                  <a:gd name="T1" fmla="*/ 29 h 29"/>
                  <a:gd name="T2" fmla="*/ 38 w 411"/>
                  <a:gd name="T3" fmla="*/ 29 h 29"/>
                  <a:gd name="T4" fmla="*/ 77 w 411"/>
                  <a:gd name="T5" fmla="*/ 29 h 29"/>
                  <a:gd name="T6" fmla="*/ 113 w 411"/>
                  <a:gd name="T7" fmla="*/ 27 h 29"/>
                  <a:gd name="T8" fmla="*/ 150 w 411"/>
                  <a:gd name="T9" fmla="*/ 27 h 29"/>
                  <a:gd name="T10" fmla="*/ 184 w 411"/>
                  <a:gd name="T11" fmla="*/ 25 h 29"/>
                  <a:gd name="T12" fmla="*/ 217 w 411"/>
                  <a:gd name="T13" fmla="*/ 25 h 29"/>
                  <a:gd name="T14" fmla="*/ 248 w 411"/>
                  <a:gd name="T15" fmla="*/ 23 h 29"/>
                  <a:gd name="T16" fmla="*/ 277 w 411"/>
                  <a:gd name="T17" fmla="*/ 21 h 29"/>
                  <a:gd name="T18" fmla="*/ 304 w 411"/>
                  <a:gd name="T19" fmla="*/ 19 h 29"/>
                  <a:gd name="T20" fmla="*/ 329 w 411"/>
                  <a:gd name="T21" fmla="*/ 17 h 29"/>
                  <a:gd name="T22" fmla="*/ 350 w 411"/>
                  <a:gd name="T23" fmla="*/ 15 h 29"/>
                  <a:gd name="T24" fmla="*/ 367 w 411"/>
                  <a:gd name="T25" fmla="*/ 13 h 29"/>
                  <a:gd name="T26" fmla="*/ 383 w 411"/>
                  <a:gd name="T27" fmla="*/ 10 h 29"/>
                  <a:gd name="T28" fmla="*/ 396 w 411"/>
                  <a:gd name="T29" fmla="*/ 8 h 29"/>
                  <a:gd name="T30" fmla="*/ 404 w 411"/>
                  <a:gd name="T31" fmla="*/ 6 h 29"/>
                  <a:gd name="T32" fmla="*/ 410 w 411"/>
                  <a:gd name="T33" fmla="*/ 4 h 29"/>
                  <a:gd name="T34" fmla="*/ 411 w 411"/>
                  <a:gd name="T35" fmla="*/ 0 h 29"/>
                  <a:gd name="T36" fmla="*/ 406 w 411"/>
                  <a:gd name="T37" fmla="*/ 0 h 29"/>
                  <a:gd name="T38" fmla="*/ 404 w 411"/>
                  <a:gd name="T39" fmla="*/ 4 h 29"/>
                  <a:gd name="T40" fmla="*/ 398 w 411"/>
                  <a:gd name="T41" fmla="*/ 6 h 29"/>
                  <a:gd name="T42" fmla="*/ 390 w 411"/>
                  <a:gd name="T43" fmla="*/ 8 h 29"/>
                  <a:gd name="T44" fmla="*/ 379 w 411"/>
                  <a:gd name="T45" fmla="*/ 10 h 29"/>
                  <a:gd name="T46" fmla="*/ 363 w 411"/>
                  <a:gd name="T47" fmla="*/ 13 h 29"/>
                  <a:gd name="T48" fmla="*/ 344 w 411"/>
                  <a:gd name="T49" fmla="*/ 15 h 29"/>
                  <a:gd name="T50" fmla="*/ 323 w 411"/>
                  <a:gd name="T51" fmla="*/ 17 h 29"/>
                  <a:gd name="T52" fmla="*/ 300 w 411"/>
                  <a:gd name="T53" fmla="*/ 19 h 29"/>
                  <a:gd name="T54" fmla="*/ 273 w 411"/>
                  <a:gd name="T55" fmla="*/ 21 h 29"/>
                  <a:gd name="T56" fmla="*/ 244 w 411"/>
                  <a:gd name="T57" fmla="*/ 23 h 29"/>
                  <a:gd name="T58" fmla="*/ 213 w 411"/>
                  <a:gd name="T59" fmla="*/ 23 h 29"/>
                  <a:gd name="T60" fmla="*/ 181 w 411"/>
                  <a:gd name="T61" fmla="*/ 25 h 29"/>
                  <a:gd name="T62" fmla="*/ 146 w 411"/>
                  <a:gd name="T63" fmla="*/ 27 h 29"/>
                  <a:gd name="T64" fmla="*/ 111 w 411"/>
                  <a:gd name="T65" fmla="*/ 27 h 29"/>
                  <a:gd name="T66" fmla="*/ 75 w 411"/>
                  <a:gd name="T67" fmla="*/ 27 h 29"/>
                  <a:gd name="T68" fmla="*/ 38 w 411"/>
                  <a:gd name="T69" fmla="*/ 29 h 29"/>
                  <a:gd name="T70" fmla="*/ 0 w 411"/>
                  <a:gd name="T71" fmla="*/ 29 h 29"/>
                  <a:gd name="T72" fmla="*/ 0 w 411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1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3" y="27"/>
                    </a:lnTo>
                    <a:lnTo>
                      <a:pt x="150" y="27"/>
                    </a:lnTo>
                    <a:lnTo>
                      <a:pt x="184" y="25"/>
                    </a:lnTo>
                    <a:lnTo>
                      <a:pt x="217" y="25"/>
                    </a:lnTo>
                    <a:lnTo>
                      <a:pt x="248" y="23"/>
                    </a:lnTo>
                    <a:lnTo>
                      <a:pt x="277" y="21"/>
                    </a:lnTo>
                    <a:lnTo>
                      <a:pt x="304" y="19"/>
                    </a:lnTo>
                    <a:lnTo>
                      <a:pt x="329" y="17"/>
                    </a:lnTo>
                    <a:lnTo>
                      <a:pt x="350" y="15"/>
                    </a:lnTo>
                    <a:lnTo>
                      <a:pt x="367" y="13"/>
                    </a:lnTo>
                    <a:lnTo>
                      <a:pt x="383" y="10"/>
                    </a:lnTo>
                    <a:lnTo>
                      <a:pt x="396" y="8"/>
                    </a:lnTo>
                    <a:lnTo>
                      <a:pt x="404" y="6"/>
                    </a:lnTo>
                    <a:lnTo>
                      <a:pt x="410" y="4"/>
                    </a:lnTo>
                    <a:lnTo>
                      <a:pt x="411" y="0"/>
                    </a:lnTo>
                    <a:lnTo>
                      <a:pt x="406" y="0"/>
                    </a:lnTo>
                    <a:lnTo>
                      <a:pt x="404" y="4"/>
                    </a:lnTo>
                    <a:lnTo>
                      <a:pt x="398" y="6"/>
                    </a:lnTo>
                    <a:lnTo>
                      <a:pt x="390" y="8"/>
                    </a:lnTo>
                    <a:lnTo>
                      <a:pt x="379" y="10"/>
                    </a:lnTo>
                    <a:lnTo>
                      <a:pt x="363" y="13"/>
                    </a:lnTo>
                    <a:lnTo>
                      <a:pt x="344" y="15"/>
                    </a:lnTo>
                    <a:lnTo>
                      <a:pt x="323" y="17"/>
                    </a:lnTo>
                    <a:lnTo>
                      <a:pt x="300" y="19"/>
                    </a:lnTo>
                    <a:lnTo>
                      <a:pt x="273" y="21"/>
                    </a:lnTo>
                    <a:lnTo>
                      <a:pt x="244" y="23"/>
                    </a:lnTo>
                    <a:lnTo>
                      <a:pt x="213" y="23"/>
                    </a:lnTo>
                    <a:lnTo>
                      <a:pt x="181" y="25"/>
                    </a:lnTo>
                    <a:lnTo>
                      <a:pt x="146" y="27"/>
                    </a:lnTo>
                    <a:lnTo>
                      <a:pt x="111" y="27"/>
                    </a:lnTo>
                    <a:lnTo>
                      <a:pt x="75" y="27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" name="Freeform 181">
                <a:extLst>
                  <a:ext uri="{FF2B5EF4-FFF2-40B4-BE49-F238E27FC236}">
                    <a16:creationId xmlns:a16="http://schemas.microsoft.com/office/drawing/2014/main" id="{27AC1935-2AF0-4F7E-8B52-A47B2FB3A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3" cy="14"/>
              </a:xfrm>
              <a:custGeom>
                <a:avLst/>
                <a:gdLst>
                  <a:gd name="T0" fmla="*/ 0 w 406"/>
                  <a:gd name="T1" fmla="*/ 29 h 29"/>
                  <a:gd name="T2" fmla="*/ 38 w 406"/>
                  <a:gd name="T3" fmla="*/ 29 h 29"/>
                  <a:gd name="T4" fmla="*/ 75 w 406"/>
                  <a:gd name="T5" fmla="*/ 27 h 29"/>
                  <a:gd name="T6" fmla="*/ 111 w 406"/>
                  <a:gd name="T7" fmla="*/ 27 h 29"/>
                  <a:gd name="T8" fmla="*/ 146 w 406"/>
                  <a:gd name="T9" fmla="*/ 27 h 29"/>
                  <a:gd name="T10" fmla="*/ 181 w 406"/>
                  <a:gd name="T11" fmla="*/ 25 h 29"/>
                  <a:gd name="T12" fmla="*/ 213 w 406"/>
                  <a:gd name="T13" fmla="*/ 23 h 29"/>
                  <a:gd name="T14" fmla="*/ 244 w 406"/>
                  <a:gd name="T15" fmla="*/ 23 h 29"/>
                  <a:gd name="T16" fmla="*/ 273 w 406"/>
                  <a:gd name="T17" fmla="*/ 21 h 29"/>
                  <a:gd name="T18" fmla="*/ 300 w 406"/>
                  <a:gd name="T19" fmla="*/ 19 h 29"/>
                  <a:gd name="T20" fmla="*/ 323 w 406"/>
                  <a:gd name="T21" fmla="*/ 17 h 29"/>
                  <a:gd name="T22" fmla="*/ 344 w 406"/>
                  <a:gd name="T23" fmla="*/ 15 h 29"/>
                  <a:gd name="T24" fmla="*/ 363 w 406"/>
                  <a:gd name="T25" fmla="*/ 13 h 29"/>
                  <a:gd name="T26" fmla="*/ 379 w 406"/>
                  <a:gd name="T27" fmla="*/ 10 h 29"/>
                  <a:gd name="T28" fmla="*/ 390 w 406"/>
                  <a:gd name="T29" fmla="*/ 8 h 29"/>
                  <a:gd name="T30" fmla="*/ 398 w 406"/>
                  <a:gd name="T31" fmla="*/ 6 h 29"/>
                  <a:gd name="T32" fmla="*/ 404 w 406"/>
                  <a:gd name="T33" fmla="*/ 4 h 29"/>
                  <a:gd name="T34" fmla="*/ 406 w 406"/>
                  <a:gd name="T35" fmla="*/ 0 h 29"/>
                  <a:gd name="T36" fmla="*/ 400 w 406"/>
                  <a:gd name="T37" fmla="*/ 0 h 29"/>
                  <a:gd name="T38" fmla="*/ 398 w 406"/>
                  <a:gd name="T39" fmla="*/ 4 h 29"/>
                  <a:gd name="T40" fmla="*/ 392 w 406"/>
                  <a:gd name="T41" fmla="*/ 6 h 29"/>
                  <a:gd name="T42" fmla="*/ 383 w 406"/>
                  <a:gd name="T43" fmla="*/ 8 h 29"/>
                  <a:gd name="T44" fmla="*/ 369 w 406"/>
                  <a:gd name="T45" fmla="*/ 12 h 29"/>
                  <a:gd name="T46" fmla="*/ 352 w 406"/>
                  <a:gd name="T47" fmla="*/ 13 h 29"/>
                  <a:gd name="T48" fmla="*/ 333 w 406"/>
                  <a:gd name="T49" fmla="*/ 15 h 29"/>
                  <a:gd name="T50" fmla="*/ 310 w 406"/>
                  <a:gd name="T51" fmla="*/ 17 h 29"/>
                  <a:gd name="T52" fmla="*/ 283 w 406"/>
                  <a:gd name="T53" fmla="*/ 19 h 29"/>
                  <a:gd name="T54" fmla="*/ 254 w 406"/>
                  <a:gd name="T55" fmla="*/ 21 h 29"/>
                  <a:gd name="T56" fmla="*/ 223 w 406"/>
                  <a:gd name="T57" fmla="*/ 23 h 29"/>
                  <a:gd name="T58" fmla="*/ 188 w 406"/>
                  <a:gd name="T59" fmla="*/ 25 h 29"/>
                  <a:gd name="T60" fmla="*/ 154 w 406"/>
                  <a:gd name="T61" fmla="*/ 25 h 29"/>
                  <a:gd name="T62" fmla="*/ 117 w 406"/>
                  <a:gd name="T63" fmla="*/ 27 h 29"/>
                  <a:gd name="T64" fmla="*/ 79 w 406"/>
                  <a:gd name="T65" fmla="*/ 27 h 29"/>
                  <a:gd name="T66" fmla="*/ 40 w 406"/>
                  <a:gd name="T67" fmla="*/ 27 h 29"/>
                  <a:gd name="T68" fmla="*/ 0 w 406"/>
                  <a:gd name="T69" fmla="*/ 27 h 29"/>
                  <a:gd name="T70" fmla="*/ 0 w 406"/>
                  <a:gd name="T7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06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5" y="27"/>
                    </a:lnTo>
                    <a:lnTo>
                      <a:pt x="111" y="27"/>
                    </a:lnTo>
                    <a:lnTo>
                      <a:pt x="146" y="27"/>
                    </a:lnTo>
                    <a:lnTo>
                      <a:pt x="181" y="25"/>
                    </a:lnTo>
                    <a:lnTo>
                      <a:pt x="213" y="23"/>
                    </a:lnTo>
                    <a:lnTo>
                      <a:pt x="244" y="23"/>
                    </a:lnTo>
                    <a:lnTo>
                      <a:pt x="273" y="21"/>
                    </a:lnTo>
                    <a:lnTo>
                      <a:pt x="300" y="19"/>
                    </a:lnTo>
                    <a:lnTo>
                      <a:pt x="323" y="17"/>
                    </a:lnTo>
                    <a:lnTo>
                      <a:pt x="344" y="15"/>
                    </a:lnTo>
                    <a:lnTo>
                      <a:pt x="363" y="13"/>
                    </a:lnTo>
                    <a:lnTo>
                      <a:pt x="379" y="10"/>
                    </a:lnTo>
                    <a:lnTo>
                      <a:pt x="390" y="8"/>
                    </a:lnTo>
                    <a:lnTo>
                      <a:pt x="398" y="6"/>
                    </a:lnTo>
                    <a:lnTo>
                      <a:pt x="404" y="4"/>
                    </a:lnTo>
                    <a:lnTo>
                      <a:pt x="406" y="0"/>
                    </a:lnTo>
                    <a:lnTo>
                      <a:pt x="400" y="0"/>
                    </a:lnTo>
                    <a:lnTo>
                      <a:pt x="398" y="4"/>
                    </a:lnTo>
                    <a:lnTo>
                      <a:pt x="392" y="6"/>
                    </a:lnTo>
                    <a:lnTo>
                      <a:pt x="383" y="8"/>
                    </a:lnTo>
                    <a:lnTo>
                      <a:pt x="369" y="12"/>
                    </a:lnTo>
                    <a:lnTo>
                      <a:pt x="352" y="13"/>
                    </a:lnTo>
                    <a:lnTo>
                      <a:pt x="333" y="15"/>
                    </a:lnTo>
                    <a:lnTo>
                      <a:pt x="310" y="17"/>
                    </a:lnTo>
                    <a:lnTo>
                      <a:pt x="283" y="19"/>
                    </a:lnTo>
                    <a:lnTo>
                      <a:pt x="254" y="21"/>
                    </a:lnTo>
                    <a:lnTo>
                      <a:pt x="223" y="23"/>
                    </a:lnTo>
                    <a:lnTo>
                      <a:pt x="188" y="25"/>
                    </a:lnTo>
                    <a:lnTo>
                      <a:pt x="154" y="25"/>
                    </a:lnTo>
                    <a:lnTo>
                      <a:pt x="117" y="27"/>
                    </a:lnTo>
                    <a:lnTo>
                      <a:pt x="79" y="27"/>
                    </a:lnTo>
                    <a:lnTo>
                      <a:pt x="40" y="27"/>
                    </a:lnTo>
                    <a:lnTo>
                      <a:pt x="0" y="27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" name="Freeform 182">
                <a:extLst>
                  <a:ext uri="{FF2B5EF4-FFF2-40B4-BE49-F238E27FC236}">
                    <a16:creationId xmlns:a16="http://schemas.microsoft.com/office/drawing/2014/main" id="{2C268955-E744-4B5A-9BDB-8290D329F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0" cy="13"/>
              </a:xfrm>
              <a:custGeom>
                <a:avLst/>
                <a:gdLst>
                  <a:gd name="T0" fmla="*/ 0 w 400"/>
                  <a:gd name="T1" fmla="*/ 27 h 27"/>
                  <a:gd name="T2" fmla="*/ 40 w 400"/>
                  <a:gd name="T3" fmla="*/ 27 h 27"/>
                  <a:gd name="T4" fmla="*/ 79 w 400"/>
                  <a:gd name="T5" fmla="*/ 27 h 27"/>
                  <a:gd name="T6" fmla="*/ 117 w 400"/>
                  <a:gd name="T7" fmla="*/ 27 h 27"/>
                  <a:gd name="T8" fmla="*/ 154 w 400"/>
                  <a:gd name="T9" fmla="*/ 25 h 27"/>
                  <a:gd name="T10" fmla="*/ 188 w 400"/>
                  <a:gd name="T11" fmla="*/ 25 h 27"/>
                  <a:gd name="T12" fmla="*/ 223 w 400"/>
                  <a:gd name="T13" fmla="*/ 23 h 27"/>
                  <a:gd name="T14" fmla="*/ 254 w 400"/>
                  <a:gd name="T15" fmla="*/ 21 h 27"/>
                  <a:gd name="T16" fmla="*/ 283 w 400"/>
                  <a:gd name="T17" fmla="*/ 19 h 27"/>
                  <a:gd name="T18" fmla="*/ 310 w 400"/>
                  <a:gd name="T19" fmla="*/ 17 h 27"/>
                  <a:gd name="T20" fmla="*/ 333 w 400"/>
                  <a:gd name="T21" fmla="*/ 15 h 27"/>
                  <a:gd name="T22" fmla="*/ 352 w 400"/>
                  <a:gd name="T23" fmla="*/ 13 h 27"/>
                  <a:gd name="T24" fmla="*/ 369 w 400"/>
                  <a:gd name="T25" fmla="*/ 12 h 27"/>
                  <a:gd name="T26" fmla="*/ 383 w 400"/>
                  <a:gd name="T27" fmla="*/ 8 h 27"/>
                  <a:gd name="T28" fmla="*/ 392 w 400"/>
                  <a:gd name="T29" fmla="*/ 6 h 27"/>
                  <a:gd name="T30" fmla="*/ 398 w 400"/>
                  <a:gd name="T31" fmla="*/ 4 h 27"/>
                  <a:gd name="T32" fmla="*/ 400 w 400"/>
                  <a:gd name="T33" fmla="*/ 0 h 27"/>
                  <a:gd name="T34" fmla="*/ 394 w 400"/>
                  <a:gd name="T35" fmla="*/ 0 h 27"/>
                  <a:gd name="T36" fmla="*/ 392 w 400"/>
                  <a:gd name="T37" fmla="*/ 4 h 27"/>
                  <a:gd name="T38" fmla="*/ 386 w 400"/>
                  <a:gd name="T39" fmla="*/ 6 h 27"/>
                  <a:gd name="T40" fmla="*/ 377 w 400"/>
                  <a:gd name="T41" fmla="*/ 8 h 27"/>
                  <a:gd name="T42" fmla="*/ 363 w 400"/>
                  <a:gd name="T43" fmla="*/ 12 h 27"/>
                  <a:gd name="T44" fmla="*/ 348 w 400"/>
                  <a:gd name="T45" fmla="*/ 13 h 27"/>
                  <a:gd name="T46" fmla="*/ 327 w 400"/>
                  <a:gd name="T47" fmla="*/ 15 h 27"/>
                  <a:gd name="T48" fmla="*/ 304 w 400"/>
                  <a:gd name="T49" fmla="*/ 17 h 27"/>
                  <a:gd name="T50" fmla="*/ 279 w 400"/>
                  <a:gd name="T51" fmla="*/ 19 h 27"/>
                  <a:gd name="T52" fmla="*/ 250 w 400"/>
                  <a:gd name="T53" fmla="*/ 21 h 27"/>
                  <a:gd name="T54" fmla="*/ 219 w 400"/>
                  <a:gd name="T55" fmla="*/ 23 h 27"/>
                  <a:gd name="T56" fmla="*/ 186 w 400"/>
                  <a:gd name="T57" fmla="*/ 25 h 27"/>
                  <a:gd name="T58" fmla="*/ 152 w 400"/>
                  <a:gd name="T59" fmla="*/ 25 h 27"/>
                  <a:gd name="T60" fmla="*/ 115 w 400"/>
                  <a:gd name="T61" fmla="*/ 27 h 27"/>
                  <a:gd name="T62" fmla="*/ 77 w 400"/>
                  <a:gd name="T63" fmla="*/ 27 h 27"/>
                  <a:gd name="T64" fmla="*/ 38 w 400"/>
                  <a:gd name="T65" fmla="*/ 27 h 27"/>
                  <a:gd name="T66" fmla="*/ 0 w 400"/>
                  <a:gd name="T67" fmla="*/ 27 h 27"/>
                  <a:gd name="T68" fmla="*/ 0 w 400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00" h="27">
                    <a:moveTo>
                      <a:pt x="0" y="27"/>
                    </a:moveTo>
                    <a:lnTo>
                      <a:pt x="40" y="27"/>
                    </a:lnTo>
                    <a:lnTo>
                      <a:pt x="79" y="27"/>
                    </a:lnTo>
                    <a:lnTo>
                      <a:pt x="117" y="27"/>
                    </a:lnTo>
                    <a:lnTo>
                      <a:pt x="154" y="25"/>
                    </a:lnTo>
                    <a:lnTo>
                      <a:pt x="188" y="25"/>
                    </a:lnTo>
                    <a:lnTo>
                      <a:pt x="223" y="23"/>
                    </a:lnTo>
                    <a:lnTo>
                      <a:pt x="254" y="21"/>
                    </a:lnTo>
                    <a:lnTo>
                      <a:pt x="283" y="19"/>
                    </a:lnTo>
                    <a:lnTo>
                      <a:pt x="310" y="17"/>
                    </a:lnTo>
                    <a:lnTo>
                      <a:pt x="333" y="15"/>
                    </a:lnTo>
                    <a:lnTo>
                      <a:pt x="352" y="13"/>
                    </a:lnTo>
                    <a:lnTo>
                      <a:pt x="369" y="12"/>
                    </a:lnTo>
                    <a:lnTo>
                      <a:pt x="383" y="8"/>
                    </a:lnTo>
                    <a:lnTo>
                      <a:pt x="392" y="6"/>
                    </a:lnTo>
                    <a:lnTo>
                      <a:pt x="398" y="4"/>
                    </a:lnTo>
                    <a:lnTo>
                      <a:pt x="400" y="0"/>
                    </a:lnTo>
                    <a:lnTo>
                      <a:pt x="394" y="0"/>
                    </a:lnTo>
                    <a:lnTo>
                      <a:pt x="392" y="4"/>
                    </a:lnTo>
                    <a:lnTo>
                      <a:pt x="386" y="6"/>
                    </a:lnTo>
                    <a:lnTo>
                      <a:pt x="377" y="8"/>
                    </a:lnTo>
                    <a:lnTo>
                      <a:pt x="363" y="12"/>
                    </a:lnTo>
                    <a:lnTo>
                      <a:pt x="348" y="13"/>
                    </a:lnTo>
                    <a:lnTo>
                      <a:pt x="327" y="15"/>
                    </a:lnTo>
                    <a:lnTo>
                      <a:pt x="304" y="17"/>
                    </a:lnTo>
                    <a:lnTo>
                      <a:pt x="279" y="19"/>
                    </a:lnTo>
                    <a:lnTo>
                      <a:pt x="250" y="21"/>
                    </a:lnTo>
                    <a:lnTo>
                      <a:pt x="219" y="23"/>
                    </a:lnTo>
                    <a:lnTo>
                      <a:pt x="186" y="25"/>
                    </a:lnTo>
                    <a:lnTo>
                      <a:pt x="152" y="25"/>
                    </a:lnTo>
                    <a:lnTo>
                      <a:pt x="115" y="27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FAF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" name="Freeform 183">
                <a:extLst>
                  <a:ext uri="{FF2B5EF4-FFF2-40B4-BE49-F238E27FC236}">
                    <a16:creationId xmlns:a16="http://schemas.microsoft.com/office/drawing/2014/main" id="{365C9265-6E83-40DC-8BC8-6543F4B3D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7" cy="13"/>
              </a:xfrm>
              <a:custGeom>
                <a:avLst/>
                <a:gdLst>
                  <a:gd name="T0" fmla="*/ 0 w 394"/>
                  <a:gd name="T1" fmla="*/ 27 h 27"/>
                  <a:gd name="T2" fmla="*/ 38 w 394"/>
                  <a:gd name="T3" fmla="*/ 27 h 27"/>
                  <a:gd name="T4" fmla="*/ 77 w 394"/>
                  <a:gd name="T5" fmla="*/ 27 h 27"/>
                  <a:gd name="T6" fmla="*/ 115 w 394"/>
                  <a:gd name="T7" fmla="*/ 27 h 27"/>
                  <a:gd name="T8" fmla="*/ 152 w 394"/>
                  <a:gd name="T9" fmla="*/ 25 h 27"/>
                  <a:gd name="T10" fmla="*/ 186 w 394"/>
                  <a:gd name="T11" fmla="*/ 25 h 27"/>
                  <a:gd name="T12" fmla="*/ 219 w 394"/>
                  <a:gd name="T13" fmla="*/ 23 h 27"/>
                  <a:gd name="T14" fmla="*/ 250 w 394"/>
                  <a:gd name="T15" fmla="*/ 21 h 27"/>
                  <a:gd name="T16" fmla="*/ 279 w 394"/>
                  <a:gd name="T17" fmla="*/ 19 h 27"/>
                  <a:gd name="T18" fmla="*/ 304 w 394"/>
                  <a:gd name="T19" fmla="*/ 17 h 27"/>
                  <a:gd name="T20" fmla="*/ 327 w 394"/>
                  <a:gd name="T21" fmla="*/ 15 h 27"/>
                  <a:gd name="T22" fmla="*/ 348 w 394"/>
                  <a:gd name="T23" fmla="*/ 13 h 27"/>
                  <a:gd name="T24" fmla="*/ 363 w 394"/>
                  <a:gd name="T25" fmla="*/ 12 h 27"/>
                  <a:gd name="T26" fmla="*/ 377 w 394"/>
                  <a:gd name="T27" fmla="*/ 8 h 27"/>
                  <a:gd name="T28" fmla="*/ 386 w 394"/>
                  <a:gd name="T29" fmla="*/ 6 h 27"/>
                  <a:gd name="T30" fmla="*/ 392 w 394"/>
                  <a:gd name="T31" fmla="*/ 4 h 27"/>
                  <a:gd name="T32" fmla="*/ 394 w 394"/>
                  <a:gd name="T33" fmla="*/ 0 h 27"/>
                  <a:gd name="T34" fmla="*/ 388 w 394"/>
                  <a:gd name="T35" fmla="*/ 0 h 27"/>
                  <a:gd name="T36" fmla="*/ 386 w 394"/>
                  <a:gd name="T37" fmla="*/ 4 h 27"/>
                  <a:gd name="T38" fmla="*/ 381 w 394"/>
                  <a:gd name="T39" fmla="*/ 6 h 27"/>
                  <a:gd name="T40" fmla="*/ 371 w 394"/>
                  <a:gd name="T41" fmla="*/ 8 h 27"/>
                  <a:gd name="T42" fmla="*/ 358 w 394"/>
                  <a:gd name="T43" fmla="*/ 10 h 27"/>
                  <a:gd name="T44" fmla="*/ 342 w 394"/>
                  <a:gd name="T45" fmla="*/ 13 h 27"/>
                  <a:gd name="T46" fmla="*/ 323 w 394"/>
                  <a:gd name="T47" fmla="*/ 15 h 27"/>
                  <a:gd name="T48" fmla="*/ 300 w 394"/>
                  <a:gd name="T49" fmla="*/ 17 h 27"/>
                  <a:gd name="T50" fmla="*/ 275 w 394"/>
                  <a:gd name="T51" fmla="*/ 19 h 27"/>
                  <a:gd name="T52" fmla="*/ 246 w 394"/>
                  <a:gd name="T53" fmla="*/ 21 h 27"/>
                  <a:gd name="T54" fmla="*/ 215 w 394"/>
                  <a:gd name="T55" fmla="*/ 23 h 27"/>
                  <a:gd name="T56" fmla="*/ 183 w 394"/>
                  <a:gd name="T57" fmla="*/ 23 h 27"/>
                  <a:gd name="T58" fmla="*/ 150 w 394"/>
                  <a:gd name="T59" fmla="*/ 25 h 27"/>
                  <a:gd name="T60" fmla="*/ 113 w 394"/>
                  <a:gd name="T61" fmla="*/ 25 h 27"/>
                  <a:gd name="T62" fmla="*/ 77 w 394"/>
                  <a:gd name="T63" fmla="*/ 27 h 27"/>
                  <a:gd name="T64" fmla="*/ 38 w 394"/>
                  <a:gd name="T65" fmla="*/ 27 h 27"/>
                  <a:gd name="T66" fmla="*/ 0 w 394"/>
                  <a:gd name="T67" fmla="*/ 27 h 27"/>
                  <a:gd name="T68" fmla="*/ 0 w 394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4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5" y="27"/>
                    </a:lnTo>
                    <a:lnTo>
                      <a:pt x="152" y="25"/>
                    </a:lnTo>
                    <a:lnTo>
                      <a:pt x="186" y="25"/>
                    </a:lnTo>
                    <a:lnTo>
                      <a:pt x="219" y="23"/>
                    </a:lnTo>
                    <a:lnTo>
                      <a:pt x="250" y="21"/>
                    </a:lnTo>
                    <a:lnTo>
                      <a:pt x="279" y="19"/>
                    </a:lnTo>
                    <a:lnTo>
                      <a:pt x="304" y="17"/>
                    </a:lnTo>
                    <a:lnTo>
                      <a:pt x="327" y="15"/>
                    </a:lnTo>
                    <a:lnTo>
                      <a:pt x="348" y="13"/>
                    </a:lnTo>
                    <a:lnTo>
                      <a:pt x="363" y="12"/>
                    </a:lnTo>
                    <a:lnTo>
                      <a:pt x="377" y="8"/>
                    </a:lnTo>
                    <a:lnTo>
                      <a:pt x="386" y="6"/>
                    </a:lnTo>
                    <a:lnTo>
                      <a:pt x="392" y="4"/>
                    </a:lnTo>
                    <a:lnTo>
                      <a:pt x="394" y="0"/>
                    </a:lnTo>
                    <a:lnTo>
                      <a:pt x="388" y="0"/>
                    </a:lnTo>
                    <a:lnTo>
                      <a:pt x="386" y="4"/>
                    </a:lnTo>
                    <a:lnTo>
                      <a:pt x="381" y="6"/>
                    </a:lnTo>
                    <a:lnTo>
                      <a:pt x="371" y="8"/>
                    </a:lnTo>
                    <a:lnTo>
                      <a:pt x="358" y="10"/>
                    </a:lnTo>
                    <a:lnTo>
                      <a:pt x="342" y="13"/>
                    </a:lnTo>
                    <a:lnTo>
                      <a:pt x="323" y="15"/>
                    </a:lnTo>
                    <a:lnTo>
                      <a:pt x="300" y="17"/>
                    </a:lnTo>
                    <a:lnTo>
                      <a:pt x="275" y="19"/>
                    </a:lnTo>
                    <a:lnTo>
                      <a:pt x="246" y="21"/>
                    </a:lnTo>
                    <a:lnTo>
                      <a:pt x="215" y="23"/>
                    </a:lnTo>
                    <a:lnTo>
                      <a:pt x="183" y="23"/>
                    </a:lnTo>
                    <a:lnTo>
                      <a:pt x="150" y="25"/>
                    </a:lnTo>
                    <a:lnTo>
                      <a:pt x="113" y="25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" name="Freeform 184">
                <a:extLst>
                  <a:ext uri="{FF2B5EF4-FFF2-40B4-BE49-F238E27FC236}">
                    <a16:creationId xmlns:a16="http://schemas.microsoft.com/office/drawing/2014/main" id="{F8EF5D38-447A-412F-904B-367353725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4" cy="13"/>
              </a:xfrm>
              <a:custGeom>
                <a:avLst/>
                <a:gdLst>
                  <a:gd name="T0" fmla="*/ 0 w 388"/>
                  <a:gd name="T1" fmla="*/ 27 h 27"/>
                  <a:gd name="T2" fmla="*/ 38 w 388"/>
                  <a:gd name="T3" fmla="*/ 27 h 27"/>
                  <a:gd name="T4" fmla="*/ 77 w 388"/>
                  <a:gd name="T5" fmla="*/ 27 h 27"/>
                  <a:gd name="T6" fmla="*/ 113 w 388"/>
                  <a:gd name="T7" fmla="*/ 25 h 27"/>
                  <a:gd name="T8" fmla="*/ 150 w 388"/>
                  <a:gd name="T9" fmla="*/ 25 h 27"/>
                  <a:gd name="T10" fmla="*/ 183 w 388"/>
                  <a:gd name="T11" fmla="*/ 23 h 27"/>
                  <a:gd name="T12" fmla="*/ 215 w 388"/>
                  <a:gd name="T13" fmla="*/ 23 h 27"/>
                  <a:gd name="T14" fmla="*/ 246 w 388"/>
                  <a:gd name="T15" fmla="*/ 21 h 27"/>
                  <a:gd name="T16" fmla="*/ 275 w 388"/>
                  <a:gd name="T17" fmla="*/ 19 h 27"/>
                  <a:gd name="T18" fmla="*/ 300 w 388"/>
                  <a:gd name="T19" fmla="*/ 17 h 27"/>
                  <a:gd name="T20" fmla="*/ 323 w 388"/>
                  <a:gd name="T21" fmla="*/ 15 h 27"/>
                  <a:gd name="T22" fmla="*/ 342 w 388"/>
                  <a:gd name="T23" fmla="*/ 13 h 27"/>
                  <a:gd name="T24" fmla="*/ 358 w 388"/>
                  <a:gd name="T25" fmla="*/ 10 h 27"/>
                  <a:gd name="T26" fmla="*/ 371 w 388"/>
                  <a:gd name="T27" fmla="*/ 8 h 27"/>
                  <a:gd name="T28" fmla="*/ 381 w 388"/>
                  <a:gd name="T29" fmla="*/ 6 h 27"/>
                  <a:gd name="T30" fmla="*/ 386 w 388"/>
                  <a:gd name="T31" fmla="*/ 4 h 27"/>
                  <a:gd name="T32" fmla="*/ 388 w 388"/>
                  <a:gd name="T33" fmla="*/ 0 h 27"/>
                  <a:gd name="T34" fmla="*/ 383 w 388"/>
                  <a:gd name="T35" fmla="*/ 0 h 27"/>
                  <a:gd name="T36" fmla="*/ 381 w 388"/>
                  <a:gd name="T37" fmla="*/ 4 h 27"/>
                  <a:gd name="T38" fmla="*/ 375 w 388"/>
                  <a:gd name="T39" fmla="*/ 6 h 27"/>
                  <a:gd name="T40" fmla="*/ 365 w 388"/>
                  <a:gd name="T41" fmla="*/ 8 h 27"/>
                  <a:gd name="T42" fmla="*/ 354 w 388"/>
                  <a:gd name="T43" fmla="*/ 10 h 27"/>
                  <a:gd name="T44" fmla="*/ 336 w 388"/>
                  <a:gd name="T45" fmla="*/ 13 h 27"/>
                  <a:gd name="T46" fmla="*/ 317 w 388"/>
                  <a:gd name="T47" fmla="*/ 15 h 27"/>
                  <a:gd name="T48" fmla="*/ 296 w 388"/>
                  <a:gd name="T49" fmla="*/ 17 h 27"/>
                  <a:gd name="T50" fmla="*/ 271 w 388"/>
                  <a:gd name="T51" fmla="*/ 19 h 27"/>
                  <a:gd name="T52" fmla="*/ 242 w 388"/>
                  <a:gd name="T53" fmla="*/ 21 h 27"/>
                  <a:gd name="T54" fmla="*/ 213 w 388"/>
                  <a:gd name="T55" fmla="*/ 21 h 27"/>
                  <a:gd name="T56" fmla="*/ 181 w 388"/>
                  <a:gd name="T57" fmla="*/ 23 h 27"/>
                  <a:gd name="T58" fmla="*/ 146 w 388"/>
                  <a:gd name="T59" fmla="*/ 25 h 27"/>
                  <a:gd name="T60" fmla="*/ 111 w 388"/>
                  <a:gd name="T61" fmla="*/ 25 h 27"/>
                  <a:gd name="T62" fmla="*/ 75 w 388"/>
                  <a:gd name="T63" fmla="*/ 27 h 27"/>
                  <a:gd name="T64" fmla="*/ 38 w 388"/>
                  <a:gd name="T65" fmla="*/ 27 h 27"/>
                  <a:gd name="T66" fmla="*/ 0 w 388"/>
                  <a:gd name="T67" fmla="*/ 27 h 27"/>
                  <a:gd name="T68" fmla="*/ 0 w 388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8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3" y="25"/>
                    </a:lnTo>
                    <a:lnTo>
                      <a:pt x="150" y="25"/>
                    </a:lnTo>
                    <a:lnTo>
                      <a:pt x="183" y="23"/>
                    </a:lnTo>
                    <a:lnTo>
                      <a:pt x="215" y="23"/>
                    </a:lnTo>
                    <a:lnTo>
                      <a:pt x="246" y="21"/>
                    </a:lnTo>
                    <a:lnTo>
                      <a:pt x="275" y="19"/>
                    </a:lnTo>
                    <a:lnTo>
                      <a:pt x="300" y="17"/>
                    </a:lnTo>
                    <a:lnTo>
                      <a:pt x="323" y="15"/>
                    </a:lnTo>
                    <a:lnTo>
                      <a:pt x="342" y="13"/>
                    </a:lnTo>
                    <a:lnTo>
                      <a:pt x="358" y="10"/>
                    </a:lnTo>
                    <a:lnTo>
                      <a:pt x="371" y="8"/>
                    </a:lnTo>
                    <a:lnTo>
                      <a:pt x="381" y="6"/>
                    </a:lnTo>
                    <a:lnTo>
                      <a:pt x="386" y="4"/>
                    </a:lnTo>
                    <a:lnTo>
                      <a:pt x="388" y="0"/>
                    </a:lnTo>
                    <a:lnTo>
                      <a:pt x="383" y="0"/>
                    </a:lnTo>
                    <a:lnTo>
                      <a:pt x="381" y="4"/>
                    </a:lnTo>
                    <a:lnTo>
                      <a:pt x="375" y="6"/>
                    </a:lnTo>
                    <a:lnTo>
                      <a:pt x="365" y="8"/>
                    </a:lnTo>
                    <a:lnTo>
                      <a:pt x="354" y="10"/>
                    </a:lnTo>
                    <a:lnTo>
                      <a:pt x="336" y="13"/>
                    </a:lnTo>
                    <a:lnTo>
                      <a:pt x="317" y="15"/>
                    </a:lnTo>
                    <a:lnTo>
                      <a:pt x="296" y="17"/>
                    </a:lnTo>
                    <a:lnTo>
                      <a:pt x="271" y="19"/>
                    </a:lnTo>
                    <a:lnTo>
                      <a:pt x="242" y="21"/>
                    </a:lnTo>
                    <a:lnTo>
                      <a:pt x="213" y="21"/>
                    </a:lnTo>
                    <a:lnTo>
                      <a:pt x="181" y="23"/>
                    </a:lnTo>
                    <a:lnTo>
                      <a:pt x="146" y="25"/>
                    </a:lnTo>
                    <a:lnTo>
                      <a:pt x="111" y="25"/>
                    </a:lnTo>
                    <a:lnTo>
                      <a:pt x="75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" name="Freeform 185">
                <a:extLst>
                  <a:ext uri="{FF2B5EF4-FFF2-40B4-BE49-F238E27FC236}">
                    <a16:creationId xmlns:a16="http://schemas.microsoft.com/office/drawing/2014/main" id="{5977001D-6A86-483B-8482-98B409207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1" cy="13"/>
              </a:xfrm>
              <a:custGeom>
                <a:avLst/>
                <a:gdLst>
                  <a:gd name="T0" fmla="*/ 0 w 383"/>
                  <a:gd name="T1" fmla="*/ 27 h 27"/>
                  <a:gd name="T2" fmla="*/ 38 w 383"/>
                  <a:gd name="T3" fmla="*/ 27 h 27"/>
                  <a:gd name="T4" fmla="*/ 75 w 383"/>
                  <a:gd name="T5" fmla="*/ 27 h 27"/>
                  <a:gd name="T6" fmla="*/ 111 w 383"/>
                  <a:gd name="T7" fmla="*/ 25 h 27"/>
                  <a:gd name="T8" fmla="*/ 146 w 383"/>
                  <a:gd name="T9" fmla="*/ 25 h 27"/>
                  <a:gd name="T10" fmla="*/ 181 w 383"/>
                  <a:gd name="T11" fmla="*/ 23 h 27"/>
                  <a:gd name="T12" fmla="*/ 213 w 383"/>
                  <a:gd name="T13" fmla="*/ 21 h 27"/>
                  <a:gd name="T14" fmla="*/ 242 w 383"/>
                  <a:gd name="T15" fmla="*/ 21 h 27"/>
                  <a:gd name="T16" fmla="*/ 271 w 383"/>
                  <a:gd name="T17" fmla="*/ 19 h 27"/>
                  <a:gd name="T18" fmla="*/ 296 w 383"/>
                  <a:gd name="T19" fmla="*/ 17 h 27"/>
                  <a:gd name="T20" fmla="*/ 317 w 383"/>
                  <a:gd name="T21" fmla="*/ 15 h 27"/>
                  <a:gd name="T22" fmla="*/ 336 w 383"/>
                  <a:gd name="T23" fmla="*/ 13 h 27"/>
                  <a:gd name="T24" fmla="*/ 354 w 383"/>
                  <a:gd name="T25" fmla="*/ 10 h 27"/>
                  <a:gd name="T26" fmla="*/ 365 w 383"/>
                  <a:gd name="T27" fmla="*/ 8 h 27"/>
                  <a:gd name="T28" fmla="*/ 375 w 383"/>
                  <a:gd name="T29" fmla="*/ 6 h 27"/>
                  <a:gd name="T30" fmla="*/ 381 w 383"/>
                  <a:gd name="T31" fmla="*/ 4 h 27"/>
                  <a:gd name="T32" fmla="*/ 383 w 383"/>
                  <a:gd name="T33" fmla="*/ 0 h 27"/>
                  <a:gd name="T34" fmla="*/ 377 w 383"/>
                  <a:gd name="T35" fmla="*/ 0 h 27"/>
                  <a:gd name="T36" fmla="*/ 375 w 383"/>
                  <a:gd name="T37" fmla="*/ 4 h 27"/>
                  <a:gd name="T38" fmla="*/ 369 w 383"/>
                  <a:gd name="T39" fmla="*/ 6 h 27"/>
                  <a:gd name="T40" fmla="*/ 360 w 383"/>
                  <a:gd name="T41" fmla="*/ 8 h 27"/>
                  <a:gd name="T42" fmla="*/ 348 w 383"/>
                  <a:gd name="T43" fmla="*/ 10 h 27"/>
                  <a:gd name="T44" fmla="*/ 333 w 383"/>
                  <a:gd name="T45" fmla="*/ 13 h 27"/>
                  <a:gd name="T46" fmla="*/ 313 w 383"/>
                  <a:gd name="T47" fmla="*/ 15 h 27"/>
                  <a:gd name="T48" fmla="*/ 290 w 383"/>
                  <a:gd name="T49" fmla="*/ 17 h 27"/>
                  <a:gd name="T50" fmla="*/ 267 w 383"/>
                  <a:gd name="T51" fmla="*/ 19 h 27"/>
                  <a:gd name="T52" fmla="*/ 238 w 383"/>
                  <a:gd name="T53" fmla="*/ 21 h 27"/>
                  <a:gd name="T54" fmla="*/ 210 w 383"/>
                  <a:gd name="T55" fmla="*/ 21 h 27"/>
                  <a:gd name="T56" fmla="*/ 179 w 383"/>
                  <a:gd name="T57" fmla="*/ 23 h 27"/>
                  <a:gd name="T58" fmla="*/ 144 w 383"/>
                  <a:gd name="T59" fmla="*/ 25 h 27"/>
                  <a:gd name="T60" fmla="*/ 109 w 383"/>
                  <a:gd name="T61" fmla="*/ 25 h 27"/>
                  <a:gd name="T62" fmla="*/ 75 w 383"/>
                  <a:gd name="T63" fmla="*/ 25 h 27"/>
                  <a:gd name="T64" fmla="*/ 38 w 383"/>
                  <a:gd name="T65" fmla="*/ 27 h 27"/>
                  <a:gd name="T66" fmla="*/ 0 w 383"/>
                  <a:gd name="T67" fmla="*/ 27 h 27"/>
                  <a:gd name="T68" fmla="*/ 0 w 383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3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7"/>
                    </a:lnTo>
                    <a:lnTo>
                      <a:pt x="111" y="25"/>
                    </a:lnTo>
                    <a:lnTo>
                      <a:pt x="146" y="25"/>
                    </a:lnTo>
                    <a:lnTo>
                      <a:pt x="181" y="23"/>
                    </a:lnTo>
                    <a:lnTo>
                      <a:pt x="213" y="21"/>
                    </a:lnTo>
                    <a:lnTo>
                      <a:pt x="242" y="21"/>
                    </a:lnTo>
                    <a:lnTo>
                      <a:pt x="271" y="19"/>
                    </a:lnTo>
                    <a:lnTo>
                      <a:pt x="296" y="17"/>
                    </a:lnTo>
                    <a:lnTo>
                      <a:pt x="317" y="15"/>
                    </a:lnTo>
                    <a:lnTo>
                      <a:pt x="336" y="13"/>
                    </a:lnTo>
                    <a:lnTo>
                      <a:pt x="354" y="10"/>
                    </a:lnTo>
                    <a:lnTo>
                      <a:pt x="365" y="8"/>
                    </a:lnTo>
                    <a:lnTo>
                      <a:pt x="375" y="6"/>
                    </a:lnTo>
                    <a:lnTo>
                      <a:pt x="381" y="4"/>
                    </a:lnTo>
                    <a:lnTo>
                      <a:pt x="383" y="0"/>
                    </a:lnTo>
                    <a:lnTo>
                      <a:pt x="377" y="0"/>
                    </a:lnTo>
                    <a:lnTo>
                      <a:pt x="375" y="4"/>
                    </a:lnTo>
                    <a:lnTo>
                      <a:pt x="369" y="6"/>
                    </a:lnTo>
                    <a:lnTo>
                      <a:pt x="360" y="8"/>
                    </a:lnTo>
                    <a:lnTo>
                      <a:pt x="348" y="10"/>
                    </a:lnTo>
                    <a:lnTo>
                      <a:pt x="333" y="13"/>
                    </a:lnTo>
                    <a:lnTo>
                      <a:pt x="313" y="15"/>
                    </a:lnTo>
                    <a:lnTo>
                      <a:pt x="290" y="17"/>
                    </a:lnTo>
                    <a:lnTo>
                      <a:pt x="267" y="19"/>
                    </a:lnTo>
                    <a:lnTo>
                      <a:pt x="238" y="21"/>
                    </a:lnTo>
                    <a:lnTo>
                      <a:pt x="210" y="21"/>
                    </a:lnTo>
                    <a:lnTo>
                      <a:pt x="179" y="23"/>
                    </a:lnTo>
                    <a:lnTo>
                      <a:pt x="144" y="25"/>
                    </a:lnTo>
                    <a:lnTo>
                      <a:pt x="109" y="25"/>
                    </a:lnTo>
                    <a:lnTo>
                      <a:pt x="75" y="25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B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" name="Freeform 186">
                <a:extLst>
                  <a:ext uri="{FF2B5EF4-FFF2-40B4-BE49-F238E27FC236}">
                    <a16:creationId xmlns:a16="http://schemas.microsoft.com/office/drawing/2014/main" id="{C36EBAEE-3420-421F-AEDD-9B2930CB2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8" cy="13"/>
              </a:xfrm>
              <a:custGeom>
                <a:avLst/>
                <a:gdLst>
                  <a:gd name="T0" fmla="*/ 0 w 377"/>
                  <a:gd name="T1" fmla="*/ 27 h 27"/>
                  <a:gd name="T2" fmla="*/ 38 w 377"/>
                  <a:gd name="T3" fmla="*/ 27 h 27"/>
                  <a:gd name="T4" fmla="*/ 75 w 377"/>
                  <a:gd name="T5" fmla="*/ 25 h 27"/>
                  <a:gd name="T6" fmla="*/ 109 w 377"/>
                  <a:gd name="T7" fmla="*/ 25 h 27"/>
                  <a:gd name="T8" fmla="*/ 144 w 377"/>
                  <a:gd name="T9" fmla="*/ 25 h 27"/>
                  <a:gd name="T10" fmla="*/ 179 w 377"/>
                  <a:gd name="T11" fmla="*/ 23 h 27"/>
                  <a:gd name="T12" fmla="*/ 210 w 377"/>
                  <a:gd name="T13" fmla="*/ 21 h 27"/>
                  <a:gd name="T14" fmla="*/ 238 w 377"/>
                  <a:gd name="T15" fmla="*/ 21 h 27"/>
                  <a:gd name="T16" fmla="*/ 267 w 377"/>
                  <a:gd name="T17" fmla="*/ 19 h 27"/>
                  <a:gd name="T18" fmla="*/ 290 w 377"/>
                  <a:gd name="T19" fmla="*/ 17 h 27"/>
                  <a:gd name="T20" fmla="*/ 313 w 377"/>
                  <a:gd name="T21" fmla="*/ 15 h 27"/>
                  <a:gd name="T22" fmla="*/ 333 w 377"/>
                  <a:gd name="T23" fmla="*/ 13 h 27"/>
                  <a:gd name="T24" fmla="*/ 348 w 377"/>
                  <a:gd name="T25" fmla="*/ 10 h 27"/>
                  <a:gd name="T26" fmla="*/ 360 w 377"/>
                  <a:gd name="T27" fmla="*/ 8 h 27"/>
                  <a:gd name="T28" fmla="*/ 369 w 377"/>
                  <a:gd name="T29" fmla="*/ 6 h 27"/>
                  <a:gd name="T30" fmla="*/ 375 w 377"/>
                  <a:gd name="T31" fmla="*/ 4 h 27"/>
                  <a:gd name="T32" fmla="*/ 377 w 377"/>
                  <a:gd name="T33" fmla="*/ 0 h 27"/>
                  <a:gd name="T34" fmla="*/ 371 w 377"/>
                  <a:gd name="T35" fmla="*/ 0 h 27"/>
                  <a:gd name="T36" fmla="*/ 369 w 377"/>
                  <a:gd name="T37" fmla="*/ 2 h 27"/>
                  <a:gd name="T38" fmla="*/ 363 w 377"/>
                  <a:gd name="T39" fmla="*/ 6 h 27"/>
                  <a:gd name="T40" fmla="*/ 354 w 377"/>
                  <a:gd name="T41" fmla="*/ 8 h 27"/>
                  <a:gd name="T42" fmla="*/ 342 w 377"/>
                  <a:gd name="T43" fmla="*/ 10 h 27"/>
                  <a:gd name="T44" fmla="*/ 327 w 377"/>
                  <a:gd name="T45" fmla="*/ 12 h 27"/>
                  <a:gd name="T46" fmla="*/ 308 w 377"/>
                  <a:gd name="T47" fmla="*/ 15 h 27"/>
                  <a:gd name="T48" fmla="*/ 286 w 377"/>
                  <a:gd name="T49" fmla="*/ 17 h 27"/>
                  <a:gd name="T50" fmla="*/ 261 w 377"/>
                  <a:gd name="T51" fmla="*/ 19 h 27"/>
                  <a:gd name="T52" fmla="*/ 235 w 377"/>
                  <a:gd name="T53" fmla="*/ 19 h 27"/>
                  <a:gd name="T54" fmla="*/ 206 w 377"/>
                  <a:gd name="T55" fmla="*/ 21 h 27"/>
                  <a:gd name="T56" fmla="*/ 175 w 377"/>
                  <a:gd name="T57" fmla="*/ 23 h 27"/>
                  <a:gd name="T58" fmla="*/ 142 w 377"/>
                  <a:gd name="T59" fmla="*/ 23 h 27"/>
                  <a:gd name="T60" fmla="*/ 108 w 377"/>
                  <a:gd name="T61" fmla="*/ 25 h 27"/>
                  <a:gd name="T62" fmla="*/ 73 w 377"/>
                  <a:gd name="T63" fmla="*/ 25 h 27"/>
                  <a:gd name="T64" fmla="*/ 36 w 377"/>
                  <a:gd name="T65" fmla="*/ 25 h 27"/>
                  <a:gd name="T66" fmla="*/ 0 w 377"/>
                  <a:gd name="T67" fmla="*/ 25 h 27"/>
                  <a:gd name="T68" fmla="*/ 0 w 377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7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5"/>
                    </a:lnTo>
                    <a:lnTo>
                      <a:pt x="109" y="25"/>
                    </a:lnTo>
                    <a:lnTo>
                      <a:pt x="144" y="25"/>
                    </a:lnTo>
                    <a:lnTo>
                      <a:pt x="179" y="23"/>
                    </a:lnTo>
                    <a:lnTo>
                      <a:pt x="210" y="21"/>
                    </a:lnTo>
                    <a:lnTo>
                      <a:pt x="238" y="21"/>
                    </a:lnTo>
                    <a:lnTo>
                      <a:pt x="267" y="19"/>
                    </a:lnTo>
                    <a:lnTo>
                      <a:pt x="290" y="17"/>
                    </a:lnTo>
                    <a:lnTo>
                      <a:pt x="313" y="15"/>
                    </a:lnTo>
                    <a:lnTo>
                      <a:pt x="333" y="13"/>
                    </a:lnTo>
                    <a:lnTo>
                      <a:pt x="348" y="10"/>
                    </a:lnTo>
                    <a:lnTo>
                      <a:pt x="360" y="8"/>
                    </a:lnTo>
                    <a:lnTo>
                      <a:pt x="369" y="6"/>
                    </a:lnTo>
                    <a:lnTo>
                      <a:pt x="375" y="4"/>
                    </a:lnTo>
                    <a:lnTo>
                      <a:pt x="377" y="0"/>
                    </a:lnTo>
                    <a:lnTo>
                      <a:pt x="371" y="0"/>
                    </a:lnTo>
                    <a:lnTo>
                      <a:pt x="369" y="2"/>
                    </a:lnTo>
                    <a:lnTo>
                      <a:pt x="363" y="6"/>
                    </a:lnTo>
                    <a:lnTo>
                      <a:pt x="354" y="8"/>
                    </a:lnTo>
                    <a:lnTo>
                      <a:pt x="342" y="10"/>
                    </a:lnTo>
                    <a:lnTo>
                      <a:pt x="327" y="12"/>
                    </a:lnTo>
                    <a:lnTo>
                      <a:pt x="308" y="15"/>
                    </a:lnTo>
                    <a:lnTo>
                      <a:pt x="286" y="17"/>
                    </a:lnTo>
                    <a:lnTo>
                      <a:pt x="261" y="19"/>
                    </a:lnTo>
                    <a:lnTo>
                      <a:pt x="235" y="19"/>
                    </a:lnTo>
                    <a:lnTo>
                      <a:pt x="206" y="21"/>
                    </a:lnTo>
                    <a:lnTo>
                      <a:pt x="175" y="23"/>
                    </a:lnTo>
                    <a:lnTo>
                      <a:pt x="142" y="23"/>
                    </a:lnTo>
                    <a:lnTo>
                      <a:pt x="108" y="25"/>
                    </a:lnTo>
                    <a:lnTo>
                      <a:pt x="73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" name="Freeform 187">
                <a:extLst>
                  <a:ext uri="{FF2B5EF4-FFF2-40B4-BE49-F238E27FC236}">
                    <a16:creationId xmlns:a16="http://schemas.microsoft.com/office/drawing/2014/main" id="{A76BB865-5FDB-4647-9847-AAC1EE1A7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6" cy="12"/>
              </a:xfrm>
              <a:custGeom>
                <a:avLst/>
                <a:gdLst>
                  <a:gd name="T0" fmla="*/ 0 w 371"/>
                  <a:gd name="T1" fmla="*/ 25 h 25"/>
                  <a:gd name="T2" fmla="*/ 36 w 371"/>
                  <a:gd name="T3" fmla="*/ 25 h 25"/>
                  <a:gd name="T4" fmla="*/ 73 w 371"/>
                  <a:gd name="T5" fmla="*/ 25 h 25"/>
                  <a:gd name="T6" fmla="*/ 108 w 371"/>
                  <a:gd name="T7" fmla="*/ 25 h 25"/>
                  <a:gd name="T8" fmla="*/ 142 w 371"/>
                  <a:gd name="T9" fmla="*/ 23 h 25"/>
                  <a:gd name="T10" fmla="*/ 175 w 371"/>
                  <a:gd name="T11" fmla="*/ 23 h 25"/>
                  <a:gd name="T12" fmla="*/ 206 w 371"/>
                  <a:gd name="T13" fmla="*/ 21 h 25"/>
                  <a:gd name="T14" fmla="*/ 235 w 371"/>
                  <a:gd name="T15" fmla="*/ 19 h 25"/>
                  <a:gd name="T16" fmla="*/ 261 w 371"/>
                  <a:gd name="T17" fmla="*/ 19 h 25"/>
                  <a:gd name="T18" fmla="*/ 286 w 371"/>
                  <a:gd name="T19" fmla="*/ 17 h 25"/>
                  <a:gd name="T20" fmla="*/ 308 w 371"/>
                  <a:gd name="T21" fmla="*/ 15 h 25"/>
                  <a:gd name="T22" fmla="*/ 327 w 371"/>
                  <a:gd name="T23" fmla="*/ 12 h 25"/>
                  <a:gd name="T24" fmla="*/ 342 w 371"/>
                  <a:gd name="T25" fmla="*/ 10 h 25"/>
                  <a:gd name="T26" fmla="*/ 354 w 371"/>
                  <a:gd name="T27" fmla="*/ 8 h 25"/>
                  <a:gd name="T28" fmla="*/ 363 w 371"/>
                  <a:gd name="T29" fmla="*/ 6 h 25"/>
                  <a:gd name="T30" fmla="*/ 369 w 371"/>
                  <a:gd name="T31" fmla="*/ 2 h 25"/>
                  <a:gd name="T32" fmla="*/ 371 w 371"/>
                  <a:gd name="T33" fmla="*/ 0 h 25"/>
                  <a:gd name="T34" fmla="*/ 365 w 371"/>
                  <a:gd name="T35" fmla="*/ 0 h 25"/>
                  <a:gd name="T36" fmla="*/ 363 w 371"/>
                  <a:gd name="T37" fmla="*/ 2 h 25"/>
                  <a:gd name="T38" fmla="*/ 358 w 371"/>
                  <a:gd name="T39" fmla="*/ 6 h 25"/>
                  <a:gd name="T40" fmla="*/ 350 w 371"/>
                  <a:gd name="T41" fmla="*/ 8 h 25"/>
                  <a:gd name="T42" fmla="*/ 336 w 371"/>
                  <a:gd name="T43" fmla="*/ 10 h 25"/>
                  <a:gd name="T44" fmla="*/ 321 w 371"/>
                  <a:gd name="T45" fmla="*/ 12 h 25"/>
                  <a:gd name="T46" fmla="*/ 304 w 371"/>
                  <a:gd name="T47" fmla="*/ 13 h 25"/>
                  <a:gd name="T48" fmla="*/ 283 w 371"/>
                  <a:gd name="T49" fmla="*/ 15 h 25"/>
                  <a:gd name="T50" fmla="*/ 258 w 371"/>
                  <a:gd name="T51" fmla="*/ 17 h 25"/>
                  <a:gd name="T52" fmla="*/ 233 w 371"/>
                  <a:gd name="T53" fmla="*/ 19 h 25"/>
                  <a:gd name="T54" fmla="*/ 204 w 371"/>
                  <a:gd name="T55" fmla="*/ 21 h 25"/>
                  <a:gd name="T56" fmla="*/ 173 w 371"/>
                  <a:gd name="T57" fmla="*/ 23 h 25"/>
                  <a:gd name="T58" fmla="*/ 140 w 371"/>
                  <a:gd name="T59" fmla="*/ 23 h 25"/>
                  <a:gd name="T60" fmla="*/ 106 w 371"/>
                  <a:gd name="T61" fmla="*/ 25 h 25"/>
                  <a:gd name="T62" fmla="*/ 71 w 371"/>
                  <a:gd name="T63" fmla="*/ 25 h 25"/>
                  <a:gd name="T64" fmla="*/ 36 w 371"/>
                  <a:gd name="T65" fmla="*/ 25 h 25"/>
                  <a:gd name="T66" fmla="*/ 0 w 371"/>
                  <a:gd name="T67" fmla="*/ 25 h 25"/>
                  <a:gd name="T68" fmla="*/ 0 w 371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1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3" y="25"/>
                    </a:lnTo>
                    <a:lnTo>
                      <a:pt x="108" y="25"/>
                    </a:lnTo>
                    <a:lnTo>
                      <a:pt x="142" y="23"/>
                    </a:lnTo>
                    <a:lnTo>
                      <a:pt x="175" y="23"/>
                    </a:lnTo>
                    <a:lnTo>
                      <a:pt x="206" y="21"/>
                    </a:lnTo>
                    <a:lnTo>
                      <a:pt x="235" y="19"/>
                    </a:lnTo>
                    <a:lnTo>
                      <a:pt x="261" y="19"/>
                    </a:lnTo>
                    <a:lnTo>
                      <a:pt x="286" y="17"/>
                    </a:lnTo>
                    <a:lnTo>
                      <a:pt x="308" y="15"/>
                    </a:lnTo>
                    <a:lnTo>
                      <a:pt x="327" y="12"/>
                    </a:lnTo>
                    <a:lnTo>
                      <a:pt x="342" y="10"/>
                    </a:lnTo>
                    <a:lnTo>
                      <a:pt x="354" y="8"/>
                    </a:lnTo>
                    <a:lnTo>
                      <a:pt x="363" y="6"/>
                    </a:lnTo>
                    <a:lnTo>
                      <a:pt x="369" y="2"/>
                    </a:lnTo>
                    <a:lnTo>
                      <a:pt x="371" y="0"/>
                    </a:lnTo>
                    <a:lnTo>
                      <a:pt x="365" y="0"/>
                    </a:lnTo>
                    <a:lnTo>
                      <a:pt x="363" y="2"/>
                    </a:lnTo>
                    <a:lnTo>
                      <a:pt x="358" y="6"/>
                    </a:lnTo>
                    <a:lnTo>
                      <a:pt x="350" y="8"/>
                    </a:lnTo>
                    <a:lnTo>
                      <a:pt x="336" y="10"/>
                    </a:lnTo>
                    <a:lnTo>
                      <a:pt x="321" y="12"/>
                    </a:lnTo>
                    <a:lnTo>
                      <a:pt x="304" y="13"/>
                    </a:lnTo>
                    <a:lnTo>
                      <a:pt x="283" y="15"/>
                    </a:lnTo>
                    <a:lnTo>
                      <a:pt x="258" y="17"/>
                    </a:lnTo>
                    <a:lnTo>
                      <a:pt x="233" y="19"/>
                    </a:lnTo>
                    <a:lnTo>
                      <a:pt x="204" y="21"/>
                    </a:lnTo>
                    <a:lnTo>
                      <a:pt x="173" y="23"/>
                    </a:lnTo>
                    <a:lnTo>
                      <a:pt x="140" y="23"/>
                    </a:lnTo>
                    <a:lnTo>
                      <a:pt x="106" y="25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" name="Freeform 188">
                <a:extLst>
                  <a:ext uri="{FF2B5EF4-FFF2-40B4-BE49-F238E27FC236}">
                    <a16:creationId xmlns:a16="http://schemas.microsoft.com/office/drawing/2014/main" id="{F24F52BA-4553-4724-A3D7-2992AB8670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3" cy="12"/>
              </a:xfrm>
              <a:custGeom>
                <a:avLst/>
                <a:gdLst>
                  <a:gd name="T0" fmla="*/ 0 w 365"/>
                  <a:gd name="T1" fmla="*/ 25 h 25"/>
                  <a:gd name="T2" fmla="*/ 36 w 365"/>
                  <a:gd name="T3" fmla="*/ 25 h 25"/>
                  <a:gd name="T4" fmla="*/ 71 w 365"/>
                  <a:gd name="T5" fmla="*/ 25 h 25"/>
                  <a:gd name="T6" fmla="*/ 106 w 365"/>
                  <a:gd name="T7" fmla="*/ 25 h 25"/>
                  <a:gd name="T8" fmla="*/ 140 w 365"/>
                  <a:gd name="T9" fmla="*/ 23 h 25"/>
                  <a:gd name="T10" fmla="*/ 173 w 365"/>
                  <a:gd name="T11" fmla="*/ 23 h 25"/>
                  <a:gd name="T12" fmla="*/ 204 w 365"/>
                  <a:gd name="T13" fmla="*/ 21 h 25"/>
                  <a:gd name="T14" fmla="*/ 233 w 365"/>
                  <a:gd name="T15" fmla="*/ 19 h 25"/>
                  <a:gd name="T16" fmla="*/ 258 w 365"/>
                  <a:gd name="T17" fmla="*/ 17 h 25"/>
                  <a:gd name="T18" fmla="*/ 283 w 365"/>
                  <a:gd name="T19" fmla="*/ 15 h 25"/>
                  <a:gd name="T20" fmla="*/ 304 w 365"/>
                  <a:gd name="T21" fmla="*/ 13 h 25"/>
                  <a:gd name="T22" fmla="*/ 321 w 365"/>
                  <a:gd name="T23" fmla="*/ 12 h 25"/>
                  <a:gd name="T24" fmla="*/ 336 w 365"/>
                  <a:gd name="T25" fmla="*/ 10 h 25"/>
                  <a:gd name="T26" fmla="*/ 350 w 365"/>
                  <a:gd name="T27" fmla="*/ 8 h 25"/>
                  <a:gd name="T28" fmla="*/ 358 w 365"/>
                  <a:gd name="T29" fmla="*/ 6 h 25"/>
                  <a:gd name="T30" fmla="*/ 363 w 365"/>
                  <a:gd name="T31" fmla="*/ 2 h 25"/>
                  <a:gd name="T32" fmla="*/ 365 w 365"/>
                  <a:gd name="T33" fmla="*/ 0 h 25"/>
                  <a:gd name="T34" fmla="*/ 360 w 365"/>
                  <a:gd name="T35" fmla="*/ 0 h 25"/>
                  <a:gd name="T36" fmla="*/ 358 w 365"/>
                  <a:gd name="T37" fmla="*/ 2 h 25"/>
                  <a:gd name="T38" fmla="*/ 352 w 365"/>
                  <a:gd name="T39" fmla="*/ 6 h 25"/>
                  <a:gd name="T40" fmla="*/ 344 w 365"/>
                  <a:gd name="T41" fmla="*/ 8 h 25"/>
                  <a:gd name="T42" fmla="*/ 333 w 365"/>
                  <a:gd name="T43" fmla="*/ 10 h 25"/>
                  <a:gd name="T44" fmla="*/ 317 w 365"/>
                  <a:gd name="T45" fmla="*/ 12 h 25"/>
                  <a:gd name="T46" fmla="*/ 298 w 365"/>
                  <a:gd name="T47" fmla="*/ 13 h 25"/>
                  <a:gd name="T48" fmla="*/ 277 w 365"/>
                  <a:gd name="T49" fmla="*/ 15 h 25"/>
                  <a:gd name="T50" fmla="*/ 254 w 365"/>
                  <a:gd name="T51" fmla="*/ 17 h 25"/>
                  <a:gd name="T52" fmla="*/ 229 w 365"/>
                  <a:gd name="T53" fmla="*/ 19 h 25"/>
                  <a:gd name="T54" fmla="*/ 200 w 365"/>
                  <a:gd name="T55" fmla="*/ 21 h 25"/>
                  <a:gd name="T56" fmla="*/ 169 w 365"/>
                  <a:gd name="T57" fmla="*/ 21 h 25"/>
                  <a:gd name="T58" fmla="*/ 138 w 365"/>
                  <a:gd name="T59" fmla="*/ 23 h 25"/>
                  <a:gd name="T60" fmla="*/ 106 w 365"/>
                  <a:gd name="T61" fmla="*/ 23 h 25"/>
                  <a:gd name="T62" fmla="*/ 71 w 365"/>
                  <a:gd name="T63" fmla="*/ 25 h 25"/>
                  <a:gd name="T64" fmla="*/ 36 w 365"/>
                  <a:gd name="T65" fmla="*/ 25 h 25"/>
                  <a:gd name="T66" fmla="*/ 0 w 365"/>
                  <a:gd name="T67" fmla="*/ 25 h 25"/>
                  <a:gd name="T68" fmla="*/ 0 w 365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5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5"/>
                    </a:lnTo>
                    <a:lnTo>
                      <a:pt x="140" y="23"/>
                    </a:lnTo>
                    <a:lnTo>
                      <a:pt x="173" y="23"/>
                    </a:lnTo>
                    <a:lnTo>
                      <a:pt x="204" y="21"/>
                    </a:lnTo>
                    <a:lnTo>
                      <a:pt x="233" y="19"/>
                    </a:lnTo>
                    <a:lnTo>
                      <a:pt x="258" y="17"/>
                    </a:lnTo>
                    <a:lnTo>
                      <a:pt x="283" y="15"/>
                    </a:lnTo>
                    <a:lnTo>
                      <a:pt x="304" y="13"/>
                    </a:lnTo>
                    <a:lnTo>
                      <a:pt x="321" y="12"/>
                    </a:lnTo>
                    <a:lnTo>
                      <a:pt x="336" y="10"/>
                    </a:lnTo>
                    <a:lnTo>
                      <a:pt x="350" y="8"/>
                    </a:lnTo>
                    <a:lnTo>
                      <a:pt x="358" y="6"/>
                    </a:lnTo>
                    <a:lnTo>
                      <a:pt x="363" y="2"/>
                    </a:lnTo>
                    <a:lnTo>
                      <a:pt x="365" y="0"/>
                    </a:lnTo>
                    <a:lnTo>
                      <a:pt x="360" y="0"/>
                    </a:lnTo>
                    <a:lnTo>
                      <a:pt x="358" y="2"/>
                    </a:lnTo>
                    <a:lnTo>
                      <a:pt x="352" y="6"/>
                    </a:lnTo>
                    <a:lnTo>
                      <a:pt x="344" y="8"/>
                    </a:lnTo>
                    <a:lnTo>
                      <a:pt x="333" y="10"/>
                    </a:lnTo>
                    <a:lnTo>
                      <a:pt x="317" y="12"/>
                    </a:lnTo>
                    <a:lnTo>
                      <a:pt x="298" y="13"/>
                    </a:lnTo>
                    <a:lnTo>
                      <a:pt x="277" y="15"/>
                    </a:lnTo>
                    <a:lnTo>
                      <a:pt x="254" y="17"/>
                    </a:lnTo>
                    <a:lnTo>
                      <a:pt x="229" y="19"/>
                    </a:lnTo>
                    <a:lnTo>
                      <a:pt x="200" y="21"/>
                    </a:lnTo>
                    <a:lnTo>
                      <a:pt x="169" y="21"/>
                    </a:lnTo>
                    <a:lnTo>
                      <a:pt x="138" y="23"/>
                    </a:lnTo>
                    <a:lnTo>
                      <a:pt x="106" y="23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" name="Freeform 189">
                <a:extLst>
                  <a:ext uri="{FF2B5EF4-FFF2-40B4-BE49-F238E27FC236}">
                    <a16:creationId xmlns:a16="http://schemas.microsoft.com/office/drawing/2014/main" id="{403F1168-4A58-4988-8955-48DA38AA0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0" cy="12"/>
              </a:xfrm>
              <a:custGeom>
                <a:avLst/>
                <a:gdLst>
                  <a:gd name="T0" fmla="*/ 0 w 360"/>
                  <a:gd name="T1" fmla="*/ 25 h 25"/>
                  <a:gd name="T2" fmla="*/ 36 w 360"/>
                  <a:gd name="T3" fmla="*/ 25 h 25"/>
                  <a:gd name="T4" fmla="*/ 71 w 360"/>
                  <a:gd name="T5" fmla="*/ 25 h 25"/>
                  <a:gd name="T6" fmla="*/ 106 w 360"/>
                  <a:gd name="T7" fmla="*/ 23 h 25"/>
                  <a:gd name="T8" fmla="*/ 138 w 360"/>
                  <a:gd name="T9" fmla="*/ 23 h 25"/>
                  <a:gd name="T10" fmla="*/ 169 w 360"/>
                  <a:gd name="T11" fmla="*/ 21 h 25"/>
                  <a:gd name="T12" fmla="*/ 200 w 360"/>
                  <a:gd name="T13" fmla="*/ 21 h 25"/>
                  <a:gd name="T14" fmla="*/ 229 w 360"/>
                  <a:gd name="T15" fmla="*/ 19 h 25"/>
                  <a:gd name="T16" fmla="*/ 254 w 360"/>
                  <a:gd name="T17" fmla="*/ 17 h 25"/>
                  <a:gd name="T18" fmla="*/ 277 w 360"/>
                  <a:gd name="T19" fmla="*/ 15 h 25"/>
                  <a:gd name="T20" fmla="*/ 298 w 360"/>
                  <a:gd name="T21" fmla="*/ 13 h 25"/>
                  <a:gd name="T22" fmla="*/ 317 w 360"/>
                  <a:gd name="T23" fmla="*/ 12 h 25"/>
                  <a:gd name="T24" fmla="*/ 333 w 360"/>
                  <a:gd name="T25" fmla="*/ 10 h 25"/>
                  <a:gd name="T26" fmla="*/ 344 w 360"/>
                  <a:gd name="T27" fmla="*/ 8 h 25"/>
                  <a:gd name="T28" fmla="*/ 352 w 360"/>
                  <a:gd name="T29" fmla="*/ 6 h 25"/>
                  <a:gd name="T30" fmla="*/ 358 w 360"/>
                  <a:gd name="T31" fmla="*/ 2 h 25"/>
                  <a:gd name="T32" fmla="*/ 360 w 360"/>
                  <a:gd name="T33" fmla="*/ 0 h 25"/>
                  <a:gd name="T34" fmla="*/ 354 w 360"/>
                  <a:gd name="T35" fmla="*/ 0 h 25"/>
                  <a:gd name="T36" fmla="*/ 352 w 360"/>
                  <a:gd name="T37" fmla="*/ 2 h 25"/>
                  <a:gd name="T38" fmla="*/ 346 w 360"/>
                  <a:gd name="T39" fmla="*/ 6 h 25"/>
                  <a:gd name="T40" fmla="*/ 338 w 360"/>
                  <a:gd name="T41" fmla="*/ 8 h 25"/>
                  <a:gd name="T42" fmla="*/ 327 w 360"/>
                  <a:gd name="T43" fmla="*/ 10 h 25"/>
                  <a:gd name="T44" fmla="*/ 311 w 360"/>
                  <a:gd name="T45" fmla="*/ 12 h 25"/>
                  <a:gd name="T46" fmla="*/ 294 w 360"/>
                  <a:gd name="T47" fmla="*/ 13 h 25"/>
                  <a:gd name="T48" fmla="*/ 273 w 360"/>
                  <a:gd name="T49" fmla="*/ 15 h 25"/>
                  <a:gd name="T50" fmla="*/ 250 w 360"/>
                  <a:gd name="T51" fmla="*/ 17 h 25"/>
                  <a:gd name="T52" fmla="*/ 225 w 360"/>
                  <a:gd name="T53" fmla="*/ 19 h 25"/>
                  <a:gd name="T54" fmla="*/ 196 w 360"/>
                  <a:gd name="T55" fmla="*/ 21 h 25"/>
                  <a:gd name="T56" fmla="*/ 167 w 360"/>
                  <a:gd name="T57" fmla="*/ 21 h 25"/>
                  <a:gd name="T58" fmla="*/ 136 w 360"/>
                  <a:gd name="T59" fmla="*/ 23 h 25"/>
                  <a:gd name="T60" fmla="*/ 104 w 360"/>
                  <a:gd name="T61" fmla="*/ 23 h 25"/>
                  <a:gd name="T62" fmla="*/ 69 w 360"/>
                  <a:gd name="T63" fmla="*/ 25 h 25"/>
                  <a:gd name="T64" fmla="*/ 34 w 360"/>
                  <a:gd name="T65" fmla="*/ 25 h 25"/>
                  <a:gd name="T66" fmla="*/ 0 w 360"/>
                  <a:gd name="T67" fmla="*/ 25 h 25"/>
                  <a:gd name="T68" fmla="*/ 0 w 360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0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3"/>
                    </a:lnTo>
                    <a:lnTo>
                      <a:pt x="138" y="23"/>
                    </a:lnTo>
                    <a:lnTo>
                      <a:pt x="169" y="21"/>
                    </a:lnTo>
                    <a:lnTo>
                      <a:pt x="200" y="21"/>
                    </a:lnTo>
                    <a:lnTo>
                      <a:pt x="229" y="19"/>
                    </a:lnTo>
                    <a:lnTo>
                      <a:pt x="254" y="17"/>
                    </a:lnTo>
                    <a:lnTo>
                      <a:pt x="277" y="15"/>
                    </a:lnTo>
                    <a:lnTo>
                      <a:pt x="298" y="13"/>
                    </a:lnTo>
                    <a:lnTo>
                      <a:pt x="317" y="12"/>
                    </a:lnTo>
                    <a:lnTo>
                      <a:pt x="333" y="10"/>
                    </a:lnTo>
                    <a:lnTo>
                      <a:pt x="344" y="8"/>
                    </a:lnTo>
                    <a:lnTo>
                      <a:pt x="352" y="6"/>
                    </a:lnTo>
                    <a:lnTo>
                      <a:pt x="358" y="2"/>
                    </a:lnTo>
                    <a:lnTo>
                      <a:pt x="360" y="0"/>
                    </a:lnTo>
                    <a:lnTo>
                      <a:pt x="354" y="0"/>
                    </a:lnTo>
                    <a:lnTo>
                      <a:pt x="352" y="2"/>
                    </a:lnTo>
                    <a:lnTo>
                      <a:pt x="346" y="6"/>
                    </a:lnTo>
                    <a:lnTo>
                      <a:pt x="338" y="8"/>
                    </a:lnTo>
                    <a:lnTo>
                      <a:pt x="327" y="10"/>
                    </a:lnTo>
                    <a:lnTo>
                      <a:pt x="311" y="12"/>
                    </a:lnTo>
                    <a:lnTo>
                      <a:pt x="294" y="13"/>
                    </a:lnTo>
                    <a:lnTo>
                      <a:pt x="273" y="15"/>
                    </a:lnTo>
                    <a:lnTo>
                      <a:pt x="250" y="17"/>
                    </a:lnTo>
                    <a:lnTo>
                      <a:pt x="225" y="19"/>
                    </a:lnTo>
                    <a:lnTo>
                      <a:pt x="196" y="21"/>
                    </a:lnTo>
                    <a:lnTo>
                      <a:pt x="167" y="21"/>
                    </a:lnTo>
                    <a:lnTo>
                      <a:pt x="136" y="23"/>
                    </a:lnTo>
                    <a:lnTo>
                      <a:pt x="104" y="23"/>
                    </a:lnTo>
                    <a:lnTo>
                      <a:pt x="69" y="25"/>
                    </a:lnTo>
                    <a:lnTo>
                      <a:pt x="34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" name="Freeform 190">
                <a:extLst>
                  <a:ext uri="{FF2B5EF4-FFF2-40B4-BE49-F238E27FC236}">
                    <a16:creationId xmlns:a16="http://schemas.microsoft.com/office/drawing/2014/main" id="{542462F9-D2F9-4C93-B883-1FD352629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7" cy="12"/>
              </a:xfrm>
              <a:custGeom>
                <a:avLst/>
                <a:gdLst>
                  <a:gd name="T0" fmla="*/ 0 w 354"/>
                  <a:gd name="T1" fmla="*/ 25 h 25"/>
                  <a:gd name="T2" fmla="*/ 34 w 354"/>
                  <a:gd name="T3" fmla="*/ 25 h 25"/>
                  <a:gd name="T4" fmla="*/ 69 w 354"/>
                  <a:gd name="T5" fmla="*/ 25 h 25"/>
                  <a:gd name="T6" fmla="*/ 104 w 354"/>
                  <a:gd name="T7" fmla="*/ 23 h 25"/>
                  <a:gd name="T8" fmla="*/ 136 w 354"/>
                  <a:gd name="T9" fmla="*/ 23 h 25"/>
                  <a:gd name="T10" fmla="*/ 167 w 354"/>
                  <a:gd name="T11" fmla="*/ 21 h 25"/>
                  <a:gd name="T12" fmla="*/ 196 w 354"/>
                  <a:gd name="T13" fmla="*/ 21 h 25"/>
                  <a:gd name="T14" fmla="*/ 225 w 354"/>
                  <a:gd name="T15" fmla="*/ 19 h 25"/>
                  <a:gd name="T16" fmla="*/ 250 w 354"/>
                  <a:gd name="T17" fmla="*/ 17 h 25"/>
                  <a:gd name="T18" fmla="*/ 273 w 354"/>
                  <a:gd name="T19" fmla="*/ 15 h 25"/>
                  <a:gd name="T20" fmla="*/ 294 w 354"/>
                  <a:gd name="T21" fmla="*/ 13 h 25"/>
                  <a:gd name="T22" fmla="*/ 311 w 354"/>
                  <a:gd name="T23" fmla="*/ 12 h 25"/>
                  <a:gd name="T24" fmla="*/ 327 w 354"/>
                  <a:gd name="T25" fmla="*/ 10 h 25"/>
                  <a:gd name="T26" fmla="*/ 338 w 354"/>
                  <a:gd name="T27" fmla="*/ 8 h 25"/>
                  <a:gd name="T28" fmla="*/ 346 w 354"/>
                  <a:gd name="T29" fmla="*/ 6 h 25"/>
                  <a:gd name="T30" fmla="*/ 352 w 354"/>
                  <a:gd name="T31" fmla="*/ 2 h 25"/>
                  <a:gd name="T32" fmla="*/ 354 w 354"/>
                  <a:gd name="T33" fmla="*/ 0 h 25"/>
                  <a:gd name="T34" fmla="*/ 348 w 354"/>
                  <a:gd name="T35" fmla="*/ 0 h 25"/>
                  <a:gd name="T36" fmla="*/ 346 w 354"/>
                  <a:gd name="T37" fmla="*/ 2 h 25"/>
                  <a:gd name="T38" fmla="*/ 340 w 354"/>
                  <a:gd name="T39" fmla="*/ 6 h 25"/>
                  <a:gd name="T40" fmla="*/ 331 w 354"/>
                  <a:gd name="T41" fmla="*/ 8 h 25"/>
                  <a:gd name="T42" fmla="*/ 317 w 354"/>
                  <a:gd name="T43" fmla="*/ 10 h 25"/>
                  <a:gd name="T44" fmla="*/ 302 w 354"/>
                  <a:gd name="T45" fmla="*/ 12 h 25"/>
                  <a:gd name="T46" fmla="*/ 281 w 354"/>
                  <a:gd name="T47" fmla="*/ 13 h 25"/>
                  <a:gd name="T48" fmla="*/ 258 w 354"/>
                  <a:gd name="T49" fmla="*/ 15 h 25"/>
                  <a:gd name="T50" fmla="*/ 233 w 354"/>
                  <a:gd name="T51" fmla="*/ 17 h 25"/>
                  <a:gd name="T52" fmla="*/ 204 w 354"/>
                  <a:gd name="T53" fmla="*/ 19 h 25"/>
                  <a:gd name="T54" fmla="*/ 175 w 354"/>
                  <a:gd name="T55" fmla="*/ 21 h 25"/>
                  <a:gd name="T56" fmla="*/ 142 w 354"/>
                  <a:gd name="T57" fmla="*/ 21 h 25"/>
                  <a:gd name="T58" fmla="*/ 108 w 354"/>
                  <a:gd name="T59" fmla="*/ 23 h 25"/>
                  <a:gd name="T60" fmla="*/ 73 w 354"/>
                  <a:gd name="T61" fmla="*/ 23 h 25"/>
                  <a:gd name="T62" fmla="*/ 36 w 354"/>
                  <a:gd name="T63" fmla="*/ 23 h 25"/>
                  <a:gd name="T64" fmla="*/ 0 w 354"/>
                  <a:gd name="T65" fmla="*/ 25 h 25"/>
                  <a:gd name="T66" fmla="*/ 0 w 354"/>
                  <a:gd name="T6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4" h="25">
                    <a:moveTo>
                      <a:pt x="0" y="25"/>
                    </a:moveTo>
                    <a:lnTo>
                      <a:pt x="34" y="25"/>
                    </a:lnTo>
                    <a:lnTo>
                      <a:pt x="69" y="25"/>
                    </a:lnTo>
                    <a:lnTo>
                      <a:pt x="104" y="23"/>
                    </a:lnTo>
                    <a:lnTo>
                      <a:pt x="136" y="23"/>
                    </a:lnTo>
                    <a:lnTo>
                      <a:pt x="167" y="21"/>
                    </a:lnTo>
                    <a:lnTo>
                      <a:pt x="196" y="21"/>
                    </a:lnTo>
                    <a:lnTo>
                      <a:pt x="225" y="19"/>
                    </a:lnTo>
                    <a:lnTo>
                      <a:pt x="250" y="17"/>
                    </a:lnTo>
                    <a:lnTo>
                      <a:pt x="273" y="15"/>
                    </a:lnTo>
                    <a:lnTo>
                      <a:pt x="294" y="13"/>
                    </a:lnTo>
                    <a:lnTo>
                      <a:pt x="311" y="12"/>
                    </a:lnTo>
                    <a:lnTo>
                      <a:pt x="327" y="10"/>
                    </a:lnTo>
                    <a:lnTo>
                      <a:pt x="338" y="8"/>
                    </a:lnTo>
                    <a:lnTo>
                      <a:pt x="346" y="6"/>
                    </a:lnTo>
                    <a:lnTo>
                      <a:pt x="352" y="2"/>
                    </a:lnTo>
                    <a:lnTo>
                      <a:pt x="354" y="0"/>
                    </a:lnTo>
                    <a:lnTo>
                      <a:pt x="348" y="0"/>
                    </a:lnTo>
                    <a:lnTo>
                      <a:pt x="346" y="2"/>
                    </a:lnTo>
                    <a:lnTo>
                      <a:pt x="340" y="6"/>
                    </a:lnTo>
                    <a:lnTo>
                      <a:pt x="331" y="8"/>
                    </a:lnTo>
                    <a:lnTo>
                      <a:pt x="317" y="10"/>
                    </a:lnTo>
                    <a:lnTo>
                      <a:pt x="302" y="12"/>
                    </a:lnTo>
                    <a:lnTo>
                      <a:pt x="281" y="13"/>
                    </a:lnTo>
                    <a:lnTo>
                      <a:pt x="258" y="15"/>
                    </a:lnTo>
                    <a:lnTo>
                      <a:pt x="233" y="17"/>
                    </a:lnTo>
                    <a:lnTo>
                      <a:pt x="204" y="19"/>
                    </a:lnTo>
                    <a:lnTo>
                      <a:pt x="175" y="21"/>
                    </a:lnTo>
                    <a:lnTo>
                      <a:pt x="142" y="21"/>
                    </a:lnTo>
                    <a:lnTo>
                      <a:pt x="108" y="23"/>
                    </a:lnTo>
                    <a:lnTo>
                      <a:pt x="73" y="23"/>
                    </a:lnTo>
                    <a:lnTo>
                      <a:pt x="36" y="23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" name="Freeform 191">
                <a:extLst>
                  <a:ext uri="{FF2B5EF4-FFF2-40B4-BE49-F238E27FC236}">
                    <a16:creationId xmlns:a16="http://schemas.microsoft.com/office/drawing/2014/main" id="{1DF3D1AD-BD7C-4543-9B0E-22C48F630A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4" cy="12"/>
              </a:xfrm>
              <a:custGeom>
                <a:avLst/>
                <a:gdLst>
                  <a:gd name="T0" fmla="*/ 0 w 348"/>
                  <a:gd name="T1" fmla="*/ 25 h 25"/>
                  <a:gd name="T2" fmla="*/ 36 w 348"/>
                  <a:gd name="T3" fmla="*/ 23 h 25"/>
                  <a:gd name="T4" fmla="*/ 73 w 348"/>
                  <a:gd name="T5" fmla="*/ 23 h 25"/>
                  <a:gd name="T6" fmla="*/ 108 w 348"/>
                  <a:gd name="T7" fmla="*/ 23 h 25"/>
                  <a:gd name="T8" fmla="*/ 142 w 348"/>
                  <a:gd name="T9" fmla="*/ 21 h 25"/>
                  <a:gd name="T10" fmla="*/ 175 w 348"/>
                  <a:gd name="T11" fmla="*/ 21 h 25"/>
                  <a:gd name="T12" fmla="*/ 204 w 348"/>
                  <a:gd name="T13" fmla="*/ 19 h 25"/>
                  <a:gd name="T14" fmla="*/ 233 w 348"/>
                  <a:gd name="T15" fmla="*/ 17 h 25"/>
                  <a:gd name="T16" fmla="*/ 258 w 348"/>
                  <a:gd name="T17" fmla="*/ 15 h 25"/>
                  <a:gd name="T18" fmla="*/ 281 w 348"/>
                  <a:gd name="T19" fmla="*/ 13 h 25"/>
                  <a:gd name="T20" fmla="*/ 302 w 348"/>
                  <a:gd name="T21" fmla="*/ 12 h 25"/>
                  <a:gd name="T22" fmla="*/ 317 w 348"/>
                  <a:gd name="T23" fmla="*/ 10 h 25"/>
                  <a:gd name="T24" fmla="*/ 331 w 348"/>
                  <a:gd name="T25" fmla="*/ 8 h 25"/>
                  <a:gd name="T26" fmla="*/ 340 w 348"/>
                  <a:gd name="T27" fmla="*/ 6 h 25"/>
                  <a:gd name="T28" fmla="*/ 346 w 348"/>
                  <a:gd name="T29" fmla="*/ 2 h 25"/>
                  <a:gd name="T30" fmla="*/ 348 w 348"/>
                  <a:gd name="T31" fmla="*/ 0 h 25"/>
                  <a:gd name="T32" fmla="*/ 342 w 348"/>
                  <a:gd name="T33" fmla="*/ 0 h 25"/>
                  <a:gd name="T34" fmla="*/ 340 w 348"/>
                  <a:gd name="T35" fmla="*/ 2 h 25"/>
                  <a:gd name="T36" fmla="*/ 335 w 348"/>
                  <a:gd name="T37" fmla="*/ 6 h 25"/>
                  <a:gd name="T38" fmla="*/ 325 w 348"/>
                  <a:gd name="T39" fmla="*/ 8 h 25"/>
                  <a:gd name="T40" fmla="*/ 311 w 348"/>
                  <a:gd name="T41" fmla="*/ 10 h 25"/>
                  <a:gd name="T42" fmla="*/ 296 w 348"/>
                  <a:gd name="T43" fmla="*/ 12 h 25"/>
                  <a:gd name="T44" fmla="*/ 277 w 348"/>
                  <a:gd name="T45" fmla="*/ 13 h 25"/>
                  <a:gd name="T46" fmla="*/ 254 w 348"/>
                  <a:gd name="T47" fmla="*/ 15 h 25"/>
                  <a:gd name="T48" fmla="*/ 229 w 348"/>
                  <a:gd name="T49" fmla="*/ 17 h 25"/>
                  <a:gd name="T50" fmla="*/ 202 w 348"/>
                  <a:gd name="T51" fmla="*/ 19 h 25"/>
                  <a:gd name="T52" fmla="*/ 171 w 348"/>
                  <a:gd name="T53" fmla="*/ 21 h 25"/>
                  <a:gd name="T54" fmla="*/ 140 w 348"/>
                  <a:gd name="T55" fmla="*/ 21 h 25"/>
                  <a:gd name="T56" fmla="*/ 106 w 348"/>
                  <a:gd name="T57" fmla="*/ 23 h 25"/>
                  <a:gd name="T58" fmla="*/ 71 w 348"/>
                  <a:gd name="T59" fmla="*/ 23 h 25"/>
                  <a:gd name="T60" fmla="*/ 36 w 348"/>
                  <a:gd name="T61" fmla="*/ 23 h 25"/>
                  <a:gd name="T62" fmla="*/ 0 w 348"/>
                  <a:gd name="T63" fmla="*/ 23 h 25"/>
                  <a:gd name="T64" fmla="*/ 0 w 348"/>
                  <a:gd name="T6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8" h="25">
                    <a:moveTo>
                      <a:pt x="0" y="25"/>
                    </a:moveTo>
                    <a:lnTo>
                      <a:pt x="36" y="23"/>
                    </a:lnTo>
                    <a:lnTo>
                      <a:pt x="73" y="23"/>
                    </a:lnTo>
                    <a:lnTo>
                      <a:pt x="108" y="23"/>
                    </a:lnTo>
                    <a:lnTo>
                      <a:pt x="142" y="21"/>
                    </a:lnTo>
                    <a:lnTo>
                      <a:pt x="175" y="21"/>
                    </a:lnTo>
                    <a:lnTo>
                      <a:pt x="204" y="19"/>
                    </a:lnTo>
                    <a:lnTo>
                      <a:pt x="233" y="17"/>
                    </a:lnTo>
                    <a:lnTo>
                      <a:pt x="258" y="15"/>
                    </a:lnTo>
                    <a:lnTo>
                      <a:pt x="281" y="13"/>
                    </a:lnTo>
                    <a:lnTo>
                      <a:pt x="302" y="12"/>
                    </a:lnTo>
                    <a:lnTo>
                      <a:pt x="317" y="10"/>
                    </a:lnTo>
                    <a:lnTo>
                      <a:pt x="331" y="8"/>
                    </a:lnTo>
                    <a:lnTo>
                      <a:pt x="340" y="6"/>
                    </a:lnTo>
                    <a:lnTo>
                      <a:pt x="346" y="2"/>
                    </a:lnTo>
                    <a:lnTo>
                      <a:pt x="348" y="0"/>
                    </a:lnTo>
                    <a:lnTo>
                      <a:pt x="342" y="0"/>
                    </a:lnTo>
                    <a:lnTo>
                      <a:pt x="340" y="2"/>
                    </a:lnTo>
                    <a:lnTo>
                      <a:pt x="335" y="6"/>
                    </a:lnTo>
                    <a:lnTo>
                      <a:pt x="325" y="8"/>
                    </a:lnTo>
                    <a:lnTo>
                      <a:pt x="311" y="10"/>
                    </a:lnTo>
                    <a:lnTo>
                      <a:pt x="296" y="12"/>
                    </a:lnTo>
                    <a:lnTo>
                      <a:pt x="277" y="13"/>
                    </a:lnTo>
                    <a:lnTo>
                      <a:pt x="254" y="15"/>
                    </a:lnTo>
                    <a:lnTo>
                      <a:pt x="229" y="17"/>
                    </a:lnTo>
                    <a:lnTo>
                      <a:pt x="202" y="19"/>
                    </a:lnTo>
                    <a:lnTo>
                      <a:pt x="171" y="21"/>
                    </a:lnTo>
                    <a:lnTo>
                      <a:pt x="140" y="21"/>
                    </a:lnTo>
                    <a:lnTo>
                      <a:pt x="106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" name="Freeform 192">
                <a:extLst>
                  <a:ext uri="{FF2B5EF4-FFF2-40B4-BE49-F238E27FC236}">
                    <a16:creationId xmlns:a16="http://schemas.microsoft.com/office/drawing/2014/main" id="{09441942-8144-4E5A-B708-CB332481E9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1" cy="12"/>
              </a:xfrm>
              <a:custGeom>
                <a:avLst/>
                <a:gdLst>
                  <a:gd name="T0" fmla="*/ 0 w 342"/>
                  <a:gd name="T1" fmla="*/ 23 h 23"/>
                  <a:gd name="T2" fmla="*/ 36 w 342"/>
                  <a:gd name="T3" fmla="*/ 23 h 23"/>
                  <a:gd name="T4" fmla="*/ 71 w 342"/>
                  <a:gd name="T5" fmla="*/ 23 h 23"/>
                  <a:gd name="T6" fmla="*/ 106 w 342"/>
                  <a:gd name="T7" fmla="*/ 23 h 23"/>
                  <a:gd name="T8" fmla="*/ 140 w 342"/>
                  <a:gd name="T9" fmla="*/ 21 h 23"/>
                  <a:gd name="T10" fmla="*/ 171 w 342"/>
                  <a:gd name="T11" fmla="*/ 21 h 23"/>
                  <a:gd name="T12" fmla="*/ 202 w 342"/>
                  <a:gd name="T13" fmla="*/ 19 h 23"/>
                  <a:gd name="T14" fmla="*/ 229 w 342"/>
                  <a:gd name="T15" fmla="*/ 17 h 23"/>
                  <a:gd name="T16" fmla="*/ 254 w 342"/>
                  <a:gd name="T17" fmla="*/ 15 h 23"/>
                  <a:gd name="T18" fmla="*/ 277 w 342"/>
                  <a:gd name="T19" fmla="*/ 13 h 23"/>
                  <a:gd name="T20" fmla="*/ 296 w 342"/>
                  <a:gd name="T21" fmla="*/ 12 h 23"/>
                  <a:gd name="T22" fmla="*/ 311 w 342"/>
                  <a:gd name="T23" fmla="*/ 10 h 23"/>
                  <a:gd name="T24" fmla="*/ 325 w 342"/>
                  <a:gd name="T25" fmla="*/ 8 h 23"/>
                  <a:gd name="T26" fmla="*/ 335 w 342"/>
                  <a:gd name="T27" fmla="*/ 6 h 23"/>
                  <a:gd name="T28" fmla="*/ 340 w 342"/>
                  <a:gd name="T29" fmla="*/ 2 h 23"/>
                  <a:gd name="T30" fmla="*/ 342 w 342"/>
                  <a:gd name="T31" fmla="*/ 0 h 23"/>
                  <a:gd name="T32" fmla="*/ 336 w 342"/>
                  <a:gd name="T33" fmla="*/ 0 h 23"/>
                  <a:gd name="T34" fmla="*/ 335 w 342"/>
                  <a:gd name="T35" fmla="*/ 2 h 23"/>
                  <a:gd name="T36" fmla="*/ 329 w 342"/>
                  <a:gd name="T37" fmla="*/ 6 h 23"/>
                  <a:gd name="T38" fmla="*/ 319 w 342"/>
                  <a:gd name="T39" fmla="*/ 8 h 23"/>
                  <a:gd name="T40" fmla="*/ 308 w 342"/>
                  <a:gd name="T41" fmla="*/ 10 h 23"/>
                  <a:gd name="T42" fmla="*/ 290 w 342"/>
                  <a:gd name="T43" fmla="*/ 12 h 23"/>
                  <a:gd name="T44" fmla="*/ 271 w 342"/>
                  <a:gd name="T45" fmla="*/ 13 h 23"/>
                  <a:gd name="T46" fmla="*/ 250 w 342"/>
                  <a:gd name="T47" fmla="*/ 15 h 23"/>
                  <a:gd name="T48" fmla="*/ 225 w 342"/>
                  <a:gd name="T49" fmla="*/ 17 h 23"/>
                  <a:gd name="T50" fmla="*/ 198 w 342"/>
                  <a:gd name="T51" fmla="*/ 19 h 23"/>
                  <a:gd name="T52" fmla="*/ 169 w 342"/>
                  <a:gd name="T53" fmla="*/ 21 h 23"/>
                  <a:gd name="T54" fmla="*/ 136 w 342"/>
                  <a:gd name="T55" fmla="*/ 21 h 23"/>
                  <a:gd name="T56" fmla="*/ 104 w 342"/>
                  <a:gd name="T57" fmla="*/ 23 h 23"/>
                  <a:gd name="T58" fmla="*/ 71 w 342"/>
                  <a:gd name="T59" fmla="*/ 23 h 23"/>
                  <a:gd name="T60" fmla="*/ 36 w 342"/>
                  <a:gd name="T61" fmla="*/ 23 h 23"/>
                  <a:gd name="T62" fmla="*/ 0 w 342"/>
                  <a:gd name="T63" fmla="*/ 23 h 23"/>
                  <a:gd name="T64" fmla="*/ 0 w 342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2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6" y="23"/>
                    </a:lnTo>
                    <a:lnTo>
                      <a:pt x="140" y="21"/>
                    </a:lnTo>
                    <a:lnTo>
                      <a:pt x="171" y="21"/>
                    </a:lnTo>
                    <a:lnTo>
                      <a:pt x="202" y="19"/>
                    </a:lnTo>
                    <a:lnTo>
                      <a:pt x="229" y="17"/>
                    </a:lnTo>
                    <a:lnTo>
                      <a:pt x="254" y="15"/>
                    </a:lnTo>
                    <a:lnTo>
                      <a:pt x="277" y="13"/>
                    </a:lnTo>
                    <a:lnTo>
                      <a:pt x="296" y="12"/>
                    </a:lnTo>
                    <a:lnTo>
                      <a:pt x="311" y="10"/>
                    </a:lnTo>
                    <a:lnTo>
                      <a:pt x="325" y="8"/>
                    </a:lnTo>
                    <a:lnTo>
                      <a:pt x="335" y="6"/>
                    </a:lnTo>
                    <a:lnTo>
                      <a:pt x="340" y="2"/>
                    </a:lnTo>
                    <a:lnTo>
                      <a:pt x="342" y="0"/>
                    </a:lnTo>
                    <a:lnTo>
                      <a:pt x="336" y="0"/>
                    </a:lnTo>
                    <a:lnTo>
                      <a:pt x="335" y="2"/>
                    </a:lnTo>
                    <a:lnTo>
                      <a:pt x="329" y="6"/>
                    </a:lnTo>
                    <a:lnTo>
                      <a:pt x="319" y="8"/>
                    </a:lnTo>
                    <a:lnTo>
                      <a:pt x="308" y="10"/>
                    </a:lnTo>
                    <a:lnTo>
                      <a:pt x="290" y="12"/>
                    </a:lnTo>
                    <a:lnTo>
                      <a:pt x="271" y="13"/>
                    </a:lnTo>
                    <a:lnTo>
                      <a:pt x="250" y="15"/>
                    </a:lnTo>
                    <a:lnTo>
                      <a:pt x="225" y="17"/>
                    </a:lnTo>
                    <a:lnTo>
                      <a:pt x="198" y="19"/>
                    </a:lnTo>
                    <a:lnTo>
                      <a:pt x="169" y="21"/>
                    </a:lnTo>
                    <a:lnTo>
                      <a:pt x="136" y="21"/>
                    </a:lnTo>
                    <a:lnTo>
                      <a:pt x="104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0A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" name="Freeform 193">
                <a:extLst>
                  <a:ext uri="{FF2B5EF4-FFF2-40B4-BE49-F238E27FC236}">
                    <a16:creationId xmlns:a16="http://schemas.microsoft.com/office/drawing/2014/main" id="{A9314256-DC19-4246-B542-71D85D3D8C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8" cy="12"/>
              </a:xfrm>
              <a:custGeom>
                <a:avLst/>
                <a:gdLst>
                  <a:gd name="T0" fmla="*/ 0 w 336"/>
                  <a:gd name="T1" fmla="*/ 23 h 23"/>
                  <a:gd name="T2" fmla="*/ 36 w 336"/>
                  <a:gd name="T3" fmla="*/ 23 h 23"/>
                  <a:gd name="T4" fmla="*/ 71 w 336"/>
                  <a:gd name="T5" fmla="*/ 23 h 23"/>
                  <a:gd name="T6" fmla="*/ 104 w 336"/>
                  <a:gd name="T7" fmla="*/ 23 h 23"/>
                  <a:gd name="T8" fmla="*/ 136 w 336"/>
                  <a:gd name="T9" fmla="*/ 21 h 23"/>
                  <a:gd name="T10" fmla="*/ 169 w 336"/>
                  <a:gd name="T11" fmla="*/ 21 h 23"/>
                  <a:gd name="T12" fmla="*/ 198 w 336"/>
                  <a:gd name="T13" fmla="*/ 19 h 23"/>
                  <a:gd name="T14" fmla="*/ 225 w 336"/>
                  <a:gd name="T15" fmla="*/ 17 h 23"/>
                  <a:gd name="T16" fmla="*/ 250 w 336"/>
                  <a:gd name="T17" fmla="*/ 15 h 23"/>
                  <a:gd name="T18" fmla="*/ 271 w 336"/>
                  <a:gd name="T19" fmla="*/ 13 h 23"/>
                  <a:gd name="T20" fmla="*/ 290 w 336"/>
                  <a:gd name="T21" fmla="*/ 12 h 23"/>
                  <a:gd name="T22" fmla="*/ 308 w 336"/>
                  <a:gd name="T23" fmla="*/ 10 h 23"/>
                  <a:gd name="T24" fmla="*/ 319 w 336"/>
                  <a:gd name="T25" fmla="*/ 8 h 23"/>
                  <a:gd name="T26" fmla="*/ 329 w 336"/>
                  <a:gd name="T27" fmla="*/ 6 h 23"/>
                  <a:gd name="T28" fmla="*/ 335 w 336"/>
                  <a:gd name="T29" fmla="*/ 2 h 23"/>
                  <a:gd name="T30" fmla="*/ 336 w 336"/>
                  <a:gd name="T31" fmla="*/ 0 h 23"/>
                  <a:gd name="T32" fmla="*/ 331 w 336"/>
                  <a:gd name="T33" fmla="*/ 0 h 23"/>
                  <a:gd name="T34" fmla="*/ 329 w 336"/>
                  <a:gd name="T35" fmla="*/ 2 h 23"/>
                  <a:gd name="T36" fmla="*/ 323 w 336"/>
                  <a:gd name="T37" fmla="*/ 6 h 23"/>
                  <a:gd name="T38" fmla="*/ 313 w 336"/>
                  <a:gd name="T39" fmla="*/ 8 h 23"/>
                  <a:gd name="T40" fmla="*/ 302 w 336"/>
                  <a:gd name="T41" fmla="*/ 10 h 23"/>
                  <a:gd name="T42" fmla="*/ 286 w 336"/>
                  <a:gd name="T43" fmla="*/ 12 h 23"/>
                  <a:gd name="T44" fmla="*/ 267 w 336"/>
                  <a:gd name="T45" fmla="*/ 13 h 23"/>
                  <a:gd name="T46" fmla="*/ 246 w 336"/>
                  <a:gd name="T47" fmla="*/ 15 h 23"/>
                  <a:gd name="T48" fmla="*/ 221 w 336"/>
                  <a:gd name="T49" fmla="*/ 17 h 23"/>
                  <a:gd name="T50" fmla="*/ 194 w 336"/>
                  <a:gd name="T51" fmla="*/ 19 h 23"/>
                  <a:gd name="T52" fmla="*/ 165 w 336"/>
                  <a:gd name="T53" fmla="*/ 19 h 23"/>
                  <a:gd name="T54" fmla="*/ 134 w 336"/>
                  <a:gd name="T55" fmla="*/ 21 h 23"/>
                  <a:gd name="T56" fmla="*/ 102 w 336"/>
                  <a:gd name="T57" fmla="*/ 21 h 23"/>
                  <a:gd name="T58" fmla="*/ 69 w 336"/>
                  <a:gd name="T59" fmla="*/ 23 h 23"/>
                  <a:gd name="T60" fmla="*/ 34 w 336"/>
                  <a:gd name="T61" fmla="*/ 23 h 23"/>
                  <a:gd name="T62" fmla="*/ 0 w 336"/>
                  <a:gd name="T63" fmla="*/ 23 h 23"/>
                  <a:gd name="T64" fmla="*/ 0 w 336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6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4" y="23"/>
                    </a:lnTo>
                    <a:lnTo>
                      <a:pt x="136" y="21"/>
                    </a:lnTo>
                    <a:lnTo>
                      <a:pt x="169" y="21"/>
                    </a:lnTo>
                    <a:lnTo>
                      <a:pt x="198" y="19"/>
                    </a:lnTo>
                    <a:lnTo>
                      <a:pt x="225" y="17"/>
                    </a:lnTo>
                    <a:lnTo>
                      <a:pt x="250" y="15"/>
                    </a:lnTo>
                    <a:lnTo>
                      <a:pt x="271" y="13"/>
                    </a:lnTo>
                    <a:lnTo>
                      <a:pt x="290" y="12"/>
                    </a:lnTo>
                    <a:lnTo>
                      <a:pt x="308" y="10"/>
                    </a:lnTo>
                    <a:lnTo>
                      <a:pt x="319" y="8"/>
                    </a:lnTo>
                    <a:lnTo>
                      <a:pt x="329" y="6"/>
                    </a:lnTo>
                    <a:lnTo>
                      <a:pt x="335" y="2"/>
                    </a:lnTo>
                    <a:lnTo>
                      <a:pt x="336" y="0"/>
                    </a:lnTo>
                    <a:lnTo>
                      <a:pt x="331" y="0"/>
                    </a:lnTo>
                    <a:lnTo>
                      <a:pt x="329" y="2"/>
                    </a:lnTo>
                    <a:lnTo>
                      <a:pt x="323" y="6"/>
                    </a:lnTo>
                    <a:lnTo>
                      <a:pt x="313" y="8"/>
                    </a:lnTo>
                    <a:lnTo>
                      <a:pt x="302" y="10"/>
                    </a:lnTo>
                    <a:lnTo>
                      <a:pt x="286" y="12"/>
                    </a:lnTo>
                    <a:lnTo>
                      <a:pt x="267" y="13"/>
                    </a:lnTo>
                    <a:lnTo>
                      <a:pt x="246" y="15"/>
                    </a:lnTo>
                    <a:lnTo>
                      <a:pt x="221" y="17"/>
                    </a:lnTo>
                    <a:lnTo>
                      <a:pt x="194" y="19"/>
                    </a:lnTo>
                    <a:lnTo>
                      <a:pt x="165" y="19"/>
                    </a:lnTo>
                    <a:lnTo>
                      <a:pt x="134" y="21"/>
                    </a:lnTo>
                    <a:lnTo>
                      <a:pt x="102" y="21"/>
                    </a:lnTo>
                    <a:lnTo>
                      <a:pt x="69" y="23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" name="Freeform 194">
                <a:extLst>
                  <a:ext uri="{FF2B5EF4-FFF2-40B4-BE49-F238E27FC236}">
                    <a16:creationId xmlns:a16="http://schemas.microsoft.com/office/drawing/2014/main" id="{7F5626C9-1AF8-4BF9-81DC-D80B23FB1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5" cy="12"/>
              </a:xfrm>
              <a:custGeom>
                <a:avLst/>
                <a:gdLst>
                  <a:gd name="T0" fmla="*/ 0 w 331"/>
                  <a:gd name="T1" fmla="*/ 23 h 23"/>
                  <a:gd name="T2" fmla="*/ 34 w 331"/>
                  <a:gd name="T3" fmla="*/ 23 h 23"/>
                  <a:gd name="T4" fmla="*/ 69 w 331"/>
                  <a:gd name="T5" fmla="*/ 23 h 23"/>
                  <a:gd name="T6" fmla="*/ 102 w 331"/>
                  <a:gd name="T7" fmla="*/ 21 h 23"/>
                  <a:gd name="T8" fmla="*/ 134 w 331"/>
                  <a:gd name="T9" fmla="*/ 21 h 23"/>
                  <a:gd name="T10" fmla="*/ 165 w 331"/>
                  <a:gd name="T11" fmla="*/ 19 h 23"/>
                  <a:gd name="T12" fmla="*/ 194 w 331"/>
                  <a:gd name="T13" fmla="*/ 19 h 23"/>
                  <a:gd name="T14" fmla="*/ 221 w 331"/>
                  <a:gd name="T15" fmla="*/ 17 h 23"/>
                  <a:gd name="T16" fmla="*/ 246 w 331"/>
                  <a:gd name="T17" fmla="*/ 15 h 23"/>
                  <a:gd name="T18" fmla="*/ 267 w 331"/>
                  <a:gd name="T19" fmla="*/ 13 h 23"/>
                  <a:gd name="T20" fmla="*/ 286 w 331"/>
                  <a:gd name="T21" fmla="*/ 12 h 23"/>
                  <a:gd name="T22" fmla="*/ 302 w 331"/>
                  <a:gd name="T23" fmla="*/ 10 h 23"/>
                  <a:gd name="T24" fmla="*/ 313 w 331"/>
                  <a:gd name="T25" fmla="*/ 8 h 23"/>
                  <a:gd name="T26" fmla="*/ 323 w 331"/>
                  <a:gd name="T27" fmla="*/ 6 h 23"/>
                  <a:gd name="T28" fmla="*/ 329 w 331"/>
                  <a:gd name="T29" fmla="*/ 2 h 23"/>
                  <a:gd name="T30" fmla="*/ 331 w 331"/>
                  <a:gd name="T31" fmla="*/ 0 h 23"/>
                  <a:gd name="T32" fmla="*/ 325 w 331"/>
                  <a:gd name="T33" fmla="*/ 0 h 23"/>
                  <a:gd name="T34" fmla="*/ 323 w 331"/>
                  <a:gd name="T35" fmla="*/ 2 h 23"/>
                  <a:gd name="T36" fmla="*/ 317 w 331"/>
                  <a:gd name="T37" fmla="*/ 6 h 23"/>
                  <a:gd name="T38" fmla="*/ 310 w 331"/>
                  <a:gd name="T39" fmla="*/ 8 h 23"/>
                  <a:gd name="T40" fmla="*/ 296 w 331"/>
                  <a:gd name="T41" fmla="*/ 10 h 23"/>
                  <a:gd name="T42" fmla="*/ 281 w 331"/>
                  <a:gd name="T43" fmla="*/ 12 h 23"/>
                  <a:gd name="T44" fmla="*/ 263 w 331"/>
                  <a:gd name="T45" fmla="*/ 13 h 23"/>
                  <a:gd name="T46" fmla="*/ 242 w 331"/>
                  <a:gd name="T47" fmla="*/ 15 h 23"/>
                  <a:gd name="T48" fmla="*/ 217 w 331"/>
                  <a:gd name="T49" fmla="*/ 17 h 23"/>
                  <a:gd name="T50" fmla="*/ 190 w 331"/>
                  <a:gd name="T51" fmla="*/ 19 h 23"/>
                  <a:gd name="T52" fmla="*/ 163 w 331"/>
                  <a:gd name="T53" fmla="*/ 19 h 23"/>
                  <a:gd name="T54" fmla="*/ 133 w 331"/>
                  <a:gd name="T55" fmla="*/ 21 h 23"/>
                  <a:gd name="T56" fmla="*/ 100 w 331"/>
                  <a:gd name="T57" fmla="*/ 21 h 23"/>
                  <a:gd name="T58" fmla="*/ 67 w 331"/>
                  <a:gd name="T59" fmla="*/ 21 h 23"/>
                  <a:gd name="T60" fmla="*/ 34 w 331"/>
                  <a:gd name="T61" fmla="*/ 23 h 23"/>
                  <a:gd name="T62" fmla="*/ 0 w 331"/>
                  <a:gd name="T63" fmla="*/ 23 h 23"/>
                  <a:gd name="T64" fmla="*/ 0 w 331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1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9" y="23"/>
                    </a:lnTo>
                    <a:lnTo>
                      <a:pt x="102" y="21"/>
                    </a:lnTo>
                    <a:lnTo>
                      <a:pt x="134" y="21"/>
                    </a:lnTo>
                    <a:lnTo>
                      <a:pt x="165" y="19"/>
                    </a:lnTo>
                    <a:lnTo>
                      <a:pt x="194" y="19"/>
                    </a:lnTo>
                    <a:lnTo>
                      <a:pt x="221" y="17"/>
                    </a:lnTo>
                    <a:lnTo>
                      <a:pt x="246" y="15"/>
                    </a:lnTo>
                    <a:lnTo>
                      <a:pt x="267" y="13"/>
                    </a:lnTo>
                    <a:lnTo>
                      <a:pt x="286" y="12"/>
                    </a:lnTo>
                    <a:lnTo>
                      <a:pt x="302" y="10"/>
                    </a:lnTo>
                    <a:lnTo>
                      <a:pt x="313" y="8"/>
                    </a:lnTo>
                    <a:lnTo>
                      <a:pt x="323" y="6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25" y="0"/>
                    </a:lnTo>
                    <a:lnTo>
                      <a:pt x="323" y="2"/>
                    </a:lnTo>
                    <a:lnTo>
                      <a:pt x="317" y="6"/>
                    </a:lnTo>
                    <a:lnTo>
                      <a:pt x="310" y="8"/>
                    </a:lnTo>
                    <a:lnTo>
                      <a:pt x="296" y="10"/>
                    </a:lnTo>
                    <a:lnTo>
                      <a:pt x="281" y="12"/>
                    </a:lnTo>
                    <a:lnTo>
                      <a:pt x="263" y="13"/>
                    </a:lnTo>
                    <a:lnTo>
                      <a:pt x="242" y="15"/>
                    </a:lnTo>
                    <a:lnTo>
                      <a:pt x="217" y="17"/>
                    </a:lnTo>
                    <a:lnTo>
                      <a:pt x="190" y="19"/>
                    </a:lnTo>
                    <a:lnTo>
                      <a:pt x="163" y="19"/>
                    </a:lnTo>
                    <a:lnTo>
                      <a:pt x="133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D9D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" name="Freeform 195">
                <a:extLst>
                  <a:ext uri="{FF2B5EF4-FFF2-40B4-BE49-F238E27FC236}">
                    <a16:creationId xmlns:a16="http://schemas.microsoft.com/office/drawing/2014/main" id="{05122B7E-AD8D-423B-8850-5ECA1097C8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2" cy="12"/>
              </a:xfrm>
              <a:custGeom>
                <a:avLst/>
                <a:gdLst>
                  <a:gd name="T0" fmla="*/ 0 w 325"/>
                  <a:gd name="T1" fmla="*/ 23 h 23"/>
                  <a:gd name="T2" fmla="*/ 34 w 325"/>
                  <a:gd name="T3" fmla="*/ 23 h 23"/>
                  <a:gd name="T4" fmla="*/ 67 w 325"/>
                  <a:gd name="T5" fmla="*/ 21 h 23"/>
                  <a:gd name="T6" fmla="*/ 100 w 325"/>
                  <a:gd name="T7" fmla="*/ 21 h 23"/>
                  <a:gd name="T8" fmla="*/ 133 w 325"/>
                  <a:gd name="T9" fmla="*/ 21 h 23"/>
                  <a:gd name="T10" fmla="*/ 163 w 325"/>
                  <a:gd name="T11" fmla="*/ 19 h 23"/>
                  <a:gd name="T12" fmla="*/ 190 w 325"/>
                  <a:gd name="T13" fmla="*/ 19 h 23"/>
                  <a:gd name="T14" fmla="*/ 217 w 325"/>
                  <a:gd name="T15" fmla="*/ 17 h 23"/>
                  <a:gd name="T16" fmla="*/ 242 w 325"/>
                  <a:gd name="T17" fmla="*/ 15 h 23"/>
                  <a:gd name="T18" fmla="*/ 263 w 325"/>
                  <a:gd name="T19" fmla="*/ 13 h 23"/>
                  <a:gd name="T20" fmla="*/ 281 w 325"/>
                  <a:gd name="T21" fmla="*/ 12 h 23"/>
                  <a:gd name="T22" fmla="*/ 296 w 325"/>
                  <a:gd name="T23" fmla="*/ 10 h 23"/>
                  <a:gd name="T24" fmla="*/ 310 w 325"/>
                  <a:gd name="T25" fmla="*/ 8 h 23"/>
                  <a:gd name="T26" fmla="*/ 317 w 325"/>
                  <a:gd name="T27" fmla="*/ 6 h 23"/>
                  <a:gd name="T28" fmla="*/ 323 w 325"/>
                  <a:gd name="T29" fmla="*/ 2 h 23"/>
                  <a:gd name="T30" fmla="*/ 325 w 325"/>
                  <a:gd name="T31" fmla="*/ 0 h 23"/>
                  <a:gd name="T32" fmla="*/ 319 w 325"/>
                  <a:gd name="T33" fmla="*/ 0 h 23"/>
                  <a:gd name="T34" fmla="*/ 317 w 325"/>
                  <a:gd name="T35" fmla="*/ 2 h 23"/>
                  <a:gd name="T36" fmla="*/ 311 w 325"/>
                  <a:gd name="T37" fmla="*/ 6 h 23"/>
                  <a:gd name="T38" fmla="*/ 304 w 325"/>
                  <a:gd name="T39" fmla="*/ 8 h 23"/>
                  <a:gd name="T40" fmla="*/ 290 w 325"/>
                  <a:gd name="T41" fmla="*/ 10 h 23"/>
                  <a:gd name="T42" fmla="*/ 277 w 325"/>
                  <a:gd name="T43" fmla="*/ 12 h 23"/>
                  <a:gd name="T44" fmla="*/ 258 w 325"/>
                  <a:gd name="T45" fmla="*/ 13 h 23"/>
                  <a:gd name="T46" fmla="*/ 236 w 325"/>
                  <a:gd name="T47" fmla="*/ 15 h 23"/>
                  <a:gd name="T48" fmla="*/ 213 w 325"/>
                  <a:gd name="T49" fmla="*/ 17 h 23"/>
                  <a:gd name="T50" fmla="*/ 188 w 325"/>
                  <a:gd name="T51" fmla="*/ 17 h 23"/>
                  <a:gd name="T52" fmla="*/ 159 w 325"/>
                  <a:gd name="T53" fmla="*/ 19 h 23"/>
                  <a:gd name="T54" fmla="*/ 131 w 325"/>
                  <a:gd name="T55" fmla="*/ 21 h 23"/>
                  <a:gd name="T56" fmla="*/ 100 w 325"/>
                  <a:gd name="T57" fmla="*/ 21 h 23"/>
                  <a:gd name="T58" fmla="*/ 67 w 325"/>
                  <a:gd name="T59" fmla="*/ 21 h 23"/>
                  <a:gd name="T60" fmla="*/ 34 w 325"/>
                  <a:gd name="T61" fmla="*/ 21 h 23"/>
                  <a:gd name="T62" fmla="*/ 0 w 325"/>
                  <a:gd name="T63" fmla="*/ 23 h 23"/>
                  <a:gd name="T64" fmla="*/ 0 w 325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5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3" y="21"/>
                    </a:lnTo>
                    <a:lnTo>
                      <a:pt x="163" y="19"/>
                    </a:lnTo>
                    <a:lnTo>
                      <a:pt x="190" y="19"/>
                    </a:lnTo>
                    <a:lnTo>
                      <a:pt x="217" y="17"/>
                    </a:lnTo>
                    <a:lnTo>
                      <a:pt x="242" y="15"/>
                    </a:lnTo>
                    <a:lnTo>
                      <a:pt x="263" y="13"/>
                    </a:lnTo>
                    <a:lnTo>
                      <a:pt x="281" y="12"/>
                    </a:lnTo>
                    <a:lnTo>
                      <a:pt x="296" y="10"/>
                    </a:lnTo>
                    <a:lnTo>
                      <a:pt x="310" y="8"/>
                    </a:lnTo>
                    <a:lnTo>
                      <a:pt x="317" y="6"/>
                    </a:lnTo>
                    <a:lnTo>
                      <a:pt x="323" y="2"/>
                    </a:lnTo>
                    <a:lnTo>
                      <a:pt x="325" y="0"/>
                    </a:lnTo>
                    <a:lnTo>
                      <a:pt x="319" y="0"/>
                    </a:lnTo>
                    <a:lnTo>
                      <a:pt x="317" y="2"/>
                    </a:lnTo>
                    <a:lnTo>
                      <a:pt x="311" y="6"/>
                    </a:lnTo>
                    <a:lnTo>
                      <a:pt x="304" y="8"/>
                    </a:lnTo>
                    <a:lnTo>
                      <a:pt x="290" y="10"/>
                    </a:lnTo>
                    <a:lnTo>
                      <a:pt x="277" y="12"/>
                    </a:lnTo>
                    <a:lnTo>
                      <a:pt x="258" y="13"/>
                    </a:lnTo>
                    <a:lnTo>
                      <a:pt x="236" y="15"/>
                    </a:lnTo>
                    <a:lnTo>
                      <a:pt x="213" y="17"/>
                    </a:lnTo>
                    <a:lnTo>
                      <a:pt x="188" y="17"/>
                    </a:lnTo>
                    <a:lnTo>
                      <a:pt x="159" y="19"/>
                    </a:lnTo>
                    <a:lnTo>
                      <a:pt x="131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B9B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" name="Freeform 196">
                <a:extLst>
                  <a:ext uri="{FF2B5EF4-FFF2-40B4-BE49-F238E27FC236}">
                    <a16:creationId xmlns:a16="http://schemas.microsoft.com/office/drawing/2014/main" id="{561A2584-5A53-4911-A8A4-C18A219A61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0" cy="12"/>
              </a:xfrm>
              <a:custGeom>
                <a:avLst/>
                <a:gdLst>
                  <a:gd name="T0" fmla="*/ 0 w 319"/>
                  <a:gd name="T1" fmla="*/ 23 h 23"/>
                  <a:gd name="T2" fmla="*/ 34 w 319"/>
                  <a:gd name="T3" fmla="*/ 21 h 23"/>
                  <a:gd name="T4" fmla="*/ 67 w 319"/>
                  <a:gd name="T5" fmla="*/ 21 h 23"/>
                  <a:gd name="T6" fmla="*/ 100 w 319"/>
                  <a:gd name="T7" fmla="*/ 21 h 23"/>
                  <a:gd name="T8" fmla="*/ 131 w 319"/>
                  <a:gd name="T9" fmla="*/ 21 h 23"/>
                  <a:gd name="T10" fmla="*/ 159 w 319"/>
                  <a:gd name="T11" fmla="*/ 19 h 23"/>
                  <a:gd name="T12" fmla="*/ 188 w 319"/>
                  <a:gd name="T13" fmla="*/ 17 h 23"/>
                  <a:gd name="T14" fmla="*/ 213 w 319"/>
                  <a:gd name="T15" fmla="*/ 17 h 23"/>
                  <a:gd name="T16" fmla="*/ 236 w 319"/>
                  <a:gd name="T17" fmla="*/ 15 h 23"/>
                  <a:gd name="T18" fmla="*/ 258 w 319"/>
                  <a:gd name="T19" fmla="*/ 13 h 23"/>
                  <a:gd name="T20" fmla="*/ 277 w 319"/>
                  <a:gd name="T21" fmla="*/ 12 h 23"/>
                  <a:gd name="T22" fmla="*/ 290 w 319"/>
                  <a:gd name="T23" fmla="*/ 10 h 23"/>
                  <a:gd name="T24" fmla="*/ 304 w 319"/>
                  <a:gd name="T25" fmla="*/ 8 h 23"/>
                  <a:gd name="T26" fmla="*/ 311 w 319"/>
                  <a:gd name="T27" fmla="*/ 6 h 23"/>
                  <a:gd name="T28" fmla="*/ 317 w 319"/>
                  <a:gd name="T29" fmla="*/ 2 h 23"/>
                  <a:gd name="T30" fmla="*/ 319 w 319"/>
                  <a:gd name="T31" fmla="*/ 0 h 23"/>
                  <a:gd name="T32" fmla="*/ 313 w 319"/>
                  <a:gd name="T33" fmla="*/ 0 h 23"/>
                  <a:gd name="T34" fmla="*/ 311 w 319"/>
                  <a:gd name="T35" fmla="*/ 2 h 23"/>
                  <a:gd name="T36" fmla="*/ 306 w 319"/>
                  <a:gd name="T37" fmla="*/ 6 h 23"/>
                  <a:gd name="T38" fmla="*/ 298 w 319"/>
                  <a:gd name="T39" fmla="*/ 8 h 23"/>
                  <a:gd name="T40" fmla="*/ 286 w 319"/>
                  <a:gd name="T41" fmla="*/ 10 h 23"/>
                  <a:gd name="T42" fmla="*/ 271 w 319"/>
                  <a:gd name="T43" fmla="*/ 12 h 23"/>
                  <a:gd name="T44" fmla="*/ 254 w 319"/>
                  <a:gd name="T45" fmla="*/ 13 h 23"/>
                  <a:gd name="T46" fmla="*/ 233 w 319"/>
                  <a:gd name="T47" fmla="*/ 15 h 23"/>
                  <a:gd name="T48" fmla="*/ 210 w 319"/>
                  <a:gd name="T49" fmla="*/ 15 h 23"/>
                  <a:gd name="T50" fmla="*/ 184 w 319"/>
                  <a:gd name="T51" fmla="*/ 17 h 23"/>
                  <a:gd name="T52" fmla="*/ 158 w 319"/>
                  <a:gd name="T53" fmla="*/ 19 h 23"/>
                  <a:gd name="T54" fmla="*/ 127 w 319"/>
                  <a:gd name="T55" fmla="*/ 19 h 23"/>
                  <a:gd name="T56" fmla="*/ 98 w 319"/>
                  <a:gd name="T57" fmla="*/ 21 h 23"/>
                  <a:gd name="T58" fmla="*/ 65 w 319"/>
                  <a:gd name="T59" fmla="*/ 21 h 23"/>
                  <a:gd name="T60" fmla="*/ 33 w 319"/>
                  <a:gd name="T61" fmla="*/ 21 h 23"/>
                  <a:gd name="T62" fmla="*/ 0 w 319"/>
                  <a:gd name="T63" fmla="*/ 21 h 23"/>
                  <a:gd name="T64" fmla="*/ 0 w 319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9" h="23">
                    <a:moveTo>
                      <a:pt x="0" y="23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1" y="21"/>
                    </a:lnTo>
                    <a:lnTo>
                      <a:pt x="159" y="19"/>
                    </a:lnTo>
                    <a:lnTo>
                      <a:pt x="188" y="17"/>
                    </a:lnTo>
                    <a:lnTo>
                      <a:pt x="213" y="17"/>
                    </a:lnTo>
                    <a:lnTo>
                      <a:pt x="236" y="15"/>
                    </a:lnTo>
                    <a:lnTo>
                      <a:pt x="258" y="13"/>
                    </a:lnTo>
                    <a:lnTo>
                      <a:pt x="277" y="12"/>
                    </a:lnTo>
                    <a:lnTo>
                      <a:pt x="290" y="10"/>
                    </a:lnTo>
                    <a:lnTo>
                      <a:pt x="304" y="8"/>
                    </a:lnTo>
                    <a:lnTo>
                      <a:pt x="311" y="6"/>
                    </a:lnTo>
                    <a:lnTo>
                      <a:pt x="317" y="2"/>
                    </a:lnTo>
                    <a:lnTo>
                      <a:pt x="319" y="0"/>
                    </a:lnTo>
                    <a:lnTo>
                      <a:pt x="313" y="0"/>
                    </a:lnTo>
                    <a:lnTo>
                      <a:pt x="311" y="2"/>
                    </a:lnTo>
                    <a:lnTo>
                      <a:pt x="306" y="6"/>
                    </a:lnTo>
                    <a:lnTo>
                      <a:pt x="298" y="8"/>
                    </a:lnTo>
                    <a:lnTo>
                      <a:pt x="286" y="10"/>
                    </a:lnTo>
                    <a:lnTo>
                      <a:pt x="271" y="12"/>
                    </a:lnTo>
                    <a:lnTo>
                      <a:pt x="254" y="13"/>
                    </a:lnTo>
                    <a:lnTo>
                      <a:pt x="233" y="15"/>
                    </a:lnTo>
                    <a:lnTo>
                      <a:pt x="210" y="15"/>
                    </a:lnTo>
                    <a:lnTo>
                      <a:pt x="184" y="17"/>
                    </a:lnTo>
                    <a:lnTo>
                      <a:pt x="158" y="19"/>
                    </a:lnTo>
                    <a:lnTo>
                      <a:pt x="127" y="19"/>
                    </a:lnTo>
                    <a:lnTo>
                      <a:pt x="98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" name="Freeform 197">
                <a:extLst>
                  <a:ext uri="{FF2B5EF4-FFF2-40B4-BE49-F238E27FC236}">
                    <a16:creationId xmlns:a16="http://schemas.microsoft.com/office/drawing/2014/main" id="{288317F9-2CDE-411F-B4D9-477617F066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7" cy="11"/>
              </a:xfrm>
              <a:custGeom>
                <a:avLst/>
                <a:gdLst>
                  <a:gd name="T0" fmla="*/ 0 w 313"/>
                  <a:gd name="T1" fmla="*/ 21 h 21"/>
                  <a:gd name="T2" fmla="*/ 33 w 313"/>
                  <a:gd name="T3" fmla="*/ 21 h 21"/>
                  <a:gd name="T4" fmla="*/ 65 w 313"/>
                  <a:gd name="T5" fmla="*/ 21 h 21"/>
                  <a:gd name="T6" fmla="*/ 98 w 313"/>
                  <a:gd name="T7" fmla="*/ 21 h 21"/>
                  <a:gd name="T8" fmla="*/ 127 w 313"/>
                  <a:gd name="T9" fmla="*/ 19 h 21"/>
                  <a:gd name="T10" fmla="*/ 158 w 313"/>
                  <a:gd name="T11" fmla="*/ 19 h 21"/>
                  <a:gd name="T12" fmla="*/ 184 w 313"/>
                  <a:gd name="T13" fmla="*/ 17 h 21"/>
                  <a:gd name="T14" fmla="*/ 210 w 313"/>
                  <a:gd name="T15" fmla="*/ 15 h 21"/>
                  <a:gd name="T16" fmla="*/ 233 w 313"/>
                  <a:gd name="T17" fmla="*/ 15 h 21"/>
                  <a:gd name="T18" fmla="*/ 254 w 313"/>
                  <a:gd name="T19" fmla="*/ 13 h 21"/>
                  <a:gd name="T20" fmla="*/ 271 w 313"/>
                  <a:gd name="T21" fmla="*/ 12 h 21"/>
                  <a:gd name="T22" fmla="*/ 286 w 313"/>
                  <a:gd name="T23" fmla="*/ 10 h 21"/>
                  <a:gd name="T24" fmla="*/ 298 w 313"/>
                  <a:gd name="T25" fmla="*/ 8 h 21"/>
                  <a:gd name="T26" fmla="*/ 306 w 313"/>
                  <a:gd name="T27" fmla="*/ 6 h 21"/>
                  <a:gd name="T28" fmla="*/ 311 w 313"/>
                  <a:gd name="T29" fmla="*/ 2 h 21"/>
                  <a:gd name="T30" fmla="*/ 313 w 313"/>
                  <a:gd name="T31" fmla="*/ 0 h 21"/>
                  <a:gd name="T32" fmla="*/ 308 w 313"/>
                  <a:gd name="T33" fmla="*/ 0 h 21"/>
                  <a:gd name="T34" fmla="*/ 306 w 313"/>
                  <a:gd name="T35" fmla="*/ 2 h 21"/>
                  <a:gd name="T36" fmla="*/ 300 w 313"/>
                  <a:gd name="T37" fmla="*/ 4 h 21"/>
                  <a:gd name="T38" fmla="*/ 292 w 313"/>
                  <a:gd name="T39" fmla="*/ 8 h 21"/>
                  <a:gd name="T40" fmla="*/ 281 w 313"/>
                  <a:gd name="T41" fmla="*/ 10 h 21"/>
                  <a:gd name="T42" fmla="*/ 265 w 313"/>
                  <a:gd name="T43" fmla="*/ 12 h 21"/>
                  <a:gd name="T44" fmla="*/ 248 w 313"/>
                  <a:gd name="T45" fmla="*/ 13 h 21"/>
                  <a:gd name="T46" fmla="*/ 229 w 313"/>
                  <a:gd name="T47" fmla="*/ 15 h 21"/>
                  <a:gd name="T48" fmla="*/ 206 w 313"/>
                  <a:gd name="T49" fmla="*/ 15 h 21"/>
                  <a:gd name="T50" fmla="*/ 181 w 313"/>
                  <a:gd name="T51" fmla="*/ 17 h 21"/>
                  <a:gd name="T52" fmla="*/ 154 w 313"/>
                  <a:gd name="T53" fmla="*/ 19 h 21"/>
                  <a:gd name="T54" fmla="*/ 125 w 313"/>
                  <a:gd name="T55" fmla="*/ 19 h 21"/>
                  <a:gd name="T56" fmla="*/ 96 w 313"/>
                  <a:gd name="T57" fmla="*/ 21 h 21"/>
                  <a:gd name="T58" fmla="*/ 65 w 313"/>
                  <a:gd name="T59" fmla="*/ 21 h 21"/>
                  <a:gd name="T60" fmla="*/ 33 w 313"/>
                  <a:gd name="T61" fmla="*/ 21 h 21"/>
                  <a:gd name="T62" fmla="*/ 0 w 313"/>
                  <a:gd name="T63" fmla="*/ 21 h 21"/>
                  <a:gd name="T64" fmla="*/ 0 w 313"/>
                  <a:gd name="T6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3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8" y="21"/>
                    </a:lnTo>
                    <a:lnTo>
                      <a:pt x="127" y="19"/>
                    </a:lnTo>
                    <a:lnTo>
                      <a:pt x="158" y="19"/>
                    </a:lnTo>
                    <a:lnTo>
                      <a:pt x="184" y="17"/>
                    </a:lnTo>
                    <a:lnTo>
                      <a:pt x="210" y="15"/>
                    </a:lnTo>
                    <a:lnTo>
                      <a:pt x="233" y="15"/>
                    </a:lnTo>
                    <a:lnTo>
                      <a:pt x="254" y="13"/>
                    </a:lnTo>
                    <a:lnTo>
                      <a:pt x="271" y="12"/>
                    </a:lnTo>
                    <a:lnTo>
                      <a:pt x="286" y="10"/>
                    </a:lnTo>
                    <a:lnTo>
                      <a:pt x="298" y="8"/>
                    </a:lnTo>
                    <a:lnTo>
                      <a:pt x="306" y="6"/>
                    </a:lnTo>
                    <a:lnTo>
                      <a:pt x="311" y="2"/>
                    </a:lnTo>
                    <a:lnTo>
                      <a:pt x="313" y="0"/>
                    </a:lnTo>
                    <a:lnTo>
                      <a:pt x="308" y="0"/>
                    </a:lnTo>
                    <a:lnTo>
                      <a:pt x="306" y="2"/>
                    </a:lnTo>
                    <a:lnTo>
                      <a:pt x="300" y="4"/>
                    </a:lnTo>
                    <a:lnTo>
                      <a:pt x="292" y="8"/>
                    </a:lnTo>
                    <a:lnTo>
                      <a:pt x="281" y="10"/>
                    </a:lnTo>
                    <a:lnTo>
                      <a:pt x="265" y="12"/>
                    </a:lnTo>
                    <a:lnTo>
                      <a:pt x="248" y="13"/>
                    </a:lnTo>
                    <a:lnTo>
                      <a:pt x="229" y="15"/>
                    </a:lnTo>
                    <a:lnTo>
                      <a:pt x="206" y="15"/>
                    </a:lnTo>
                    <a:lnTo>
                      <a:pt x="181" y="17"/>
                    </a:lnTo>
                    <a:lnTo>
                      <a:pt x="154" y="19"/>
                    </a:lnTo>
                    <a:lnTo>
                      <a:pt x="125" y="19"/>
                    </a:lnTo>
                    <a:lnTo>
                      <a:pt x="96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" name="Freeform 198">
                <a:extLst>
                  <a:ext uri="{FF2B5EF4-FFF2-40B4-BE49-F238E27FC236}">
                    <a16:creationId xmlns:a16="http://schemas.microsoft.com/office/drawing/2014/main" id="{EA0B7F5A-F871-4E4B-A305-28FAE4B44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4" cy="11"/>
              </a:xfrm>
              <a:custGeom>
                <a:avLst/>
                <a:gdLst>
                  <a:gd name="T0" fmla="*/ 0 w 308"/>
                  <a:gd name="T1" fmla="*/ 21 h 21"/>
                  <a:gd name="T2" fmla="*/ 33 w 308"/>
                  <a:gd name="T3" fmla="*/ 21 h 21"/>
                  <a:gd name="T4" fmla="*/ 65 w 308"/>
                  <a:gd name="T5" fmla="*/ 21 h 21"/>
                  <a:gd name="T6" fmla="*/ 96 w 308"/>
                  <a:gd name="T7" fmla="*/ 21 h 21"/>
                  <a:gd name="T8" fmla="*/ 125 w 308"/>
                  <a:gd name="T9" fmla="*/ 19 h 21"/>
                  <a:gd name="T10" fmla="*/ 154 w 308"/>
                  <a:gd name="T11" fmla="*/ 19 h 21"/>
                  <a:gd name="T12" fmla="*/ 181 w 308"/>
                  <a:gd name="T13" fmla="*/ 17 h 21"/>
                  <a:gd name="T14" fmla="*/ 206 w 308"/>
                  <a:gd name="T15" fmla="*/ 15 h 21"/>
                  <a:gd name="T16" fmla="*/ 229 w 308"/>
                  <a:gd name="T17" fmla="*/ 15 h 21"/>
                  <a:gd name="T18" fmla="*/ 248 w 308"/>
                  <a:gd name="T19" fmla="*/ 13 h 21"/>
                  <a:gd name="T20" fmla="*/ 265 w 308"/>
                  <a:gd name="T21" fmla="*/ 12 h 21"/>
                  <a:gd name="T22" fmla="*/ 281 w 308"/>
                  <a:gd name="T23" fmla="*/ 10 h 21"/>
                  <a:gd name="T24" fmla="*/ 292 w 308"/>
                  <a:gd name="T25" fmla="*/ 8 h 21"/>
                  <a:gd name="T26" fmla="*/ 300 w 308"/>
                  <a:gd name="T27" fmla="*/ 4 h 21"/>
                  <a:gd name="T28" fmla="*/ 306 w 308"/>
                  <a:gd name="T29" fmla="*/ 2 h 21"/>
                  <a:gd name="T30" fmla="*/ 308 w 308"/>
                  <a:gd name="T31" fmla="*/ 0 h 21"/>
                  <a:gd name="T32" fmla="*/ 302 w 308"/>
                  <a:gd name="T33" fmla="*/ 0 h 21"/>
                  <a:gd name="T34" fmla="*/ 300 w 308"/>
                  <a:gd name="T35" fmla="*/ 2 h 21"/>
                  <a:gd name="T36" fmla="*/ 294 w 308"/>
                  <a:gd name="T37" fmla="*/ 6 h 21"/>
                  <a:gd name="T38" fmla="*/ 285 w 308"/>
                  <a:gd name="T39" fmla="*/ 8 h 21"/>
                  <a:gd name="T40" fmla="*/ 271 w 308"/>
                  <a:gd name="T41" fmla="*/ 10 h 21"/>
                  <a:gd name="T42" fmla="*/ 256 w 308"/>
                  <a:gd name="T43" fmla="*/ 12 h 21"/>
                  <a:gd name="T44" fmla="*/ 236 w 308"/>
                  <a:gd name="T45" fmla="*/ 13 h 21"/>
                  <a:gd name="T46" fmla="*/ 213 w 308"/>
                  <a:gd name="T47" fmla="*/ 15 h 21"/>
                  <a:gd name="T48" fmla="*/ 188 w 308"/>
                  <a:gd name="T49" fmla="*/ 17 h 21"/>
                  <a:gd name="T50" fmla="*/ 161 w 308"/>
                  <a:gd name="T51" fmla="*/ 17 h 21"/>
                  <a:gd name="T52" fmla="*/ 131 w 308"/>
                  <a:gd name="T53" fmla="*/ 19 h 21"/>
                  <a:gd name="T54" fmla="*/ 100 w 308"/>
                  <a:gd name="T55" fmla="*/ 19 h 21"/>
                  <a:gd name="T56" fmla="*/ 67 w 308"/>
                  <a:gd name="T57" fmla="*/ 21 h 21"/>
                  <a:gd name="T58" fmla="*/ 34 w 308"/>
                  <a:gd name="T59" fmla="*/ 21 h 21"/>
                  <a:gd name="T60" fmla="*/ 0 w 308"/>
                  <a:gd name="T61" fmla="*/ 21 h 21"/>
                  <a:gd name="T62" fmla="*/ 0 w 308"/>
                  <a:gd name="T6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8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6" y="21"/>
                    </a:lnTo>
                    <a:lnTo>
                      <a:pt x="125" y="19"/>
                    </a:lnTo>
                    <a:lnTo>
                      <a:pt x="154" y="19"/>
                    </a:lnTo>
                    <a:lnTo>
                      <a:pt x="181" y="17"/>
                    </a:lnTo>
                    <a:lnTo>
                      <a:pt x="206" y="15"/>
                    </a:lnTo>
                    <a:lnTo>
                      <a:pt x="229" y="15"/>
                    </a:lnTo>
                    <a:lnTo>
                      <a:pt x="248" y="13"/>
                    </a:lnTo>
                    <a:lnTo>
                      <a:pt x="265" y="12"/>
                    </a:lnTo>
                    <a:lnTo>
                      <a:pt x="281" y="10"/>
                    </a:lnTo>
                    <a:lnTo>
                      <a:pt x="292" y="8"/>
                    </a:lnTo>
                    <a:lnTo>
                      <a:pt x="300" y="4"/>
                    </a:lnTo>
                    <a:lnTo>
                      <a:pt x="306" y="2"/>
                    </a:lnTo>
                    <a:lnTo>
                      <a:pt x="308" y="0"/>
                    </a:lnTo>
                    <a:lnTo>
                      <a:pt x="302" y="0"/>
                    </a:lnTo>
                    <a:lnTo>
                      <a:pt x="300" y="2"/>
                    </a:lnTo>
                    <a:lnTo>
                      <a:pt x="294" y="6"/>
                    </a:lnTo>
                    <a:lnTo>
                      <a:pt x="285" y="8"/>
                    </a:lnTo>
                    <a:lnTo>
                      <a:pt x="271" y="10"/>
                    </a:lnTo>
                    <a:lnTo>
                      <a:pt x="256" y="12"/>
                    </a:lnTo>
                    <a:lnTo>
                      <a:pt x="236" y="13"/>
                    </a:lnTo>
                    <a:lnTo>
                      <a:pt x="213" y="15"/>
                    </a:lnTo>
                    <a:lnTo>
                      <a:pt x="188" y="17"/>
                    </a:lnTo>
                    <a:lnTo>
                      <a:pt x="161" y="17"/>
                    </a:lnTo>
                    <a:lnTo>
                      <a:pt x="131" y="19"/>
                    </a:lnTo>
                    <a:lnTo>
                      <a:pt x="100" y="19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" name="Freeform 199">
                <a:extLst>
                  <a:ext uri="{FF2B5EF4-FFF2-40B4-BE49-F238E27FC236}">
                    <a16:creationId xmlns:a16="http://schemas.microsoft.com/office/drawing/2014/main" id="{772F4825-991F-40CB-AD20-CE162ED921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1" cy="11"/>
              </a:xfrm>
              <a:custGeom>
                <a:avLst/>
                <a:gdLst>
                  <a:gd name="T0" fmla="*/ 0 w 302"/>
                  <a:gd name="T1" fmla="*/ 21 h 21"/>
                  <a:gd name="T2" fmla="*/ 34 w 302"/>
                  <a:gd name="T3" fmla="*/ 21 h 21"/>
                  <a:gd name="T4" fmla="*/ 67 w 302"/>
                  <a:gd name="T5" fmla="*/ 21 h 21"/>
                  <a:gd name="T6" fmla="*/ 100 w 302"/>
                  <a:gd name="T7" fmla="*/ 19 h 21"/>
                  <a:gd name="T8" fmla="*/ 131 w 302"/>
                  <a:gd name="T9" fmla="*/ 19 h 21"/>
                  <a:gd name="T10" fmla="*/ 161 w 302"/>
                  <a:gd name="T11" fmla="*/ 17 h 21"/>
                  <a:gd name="T12" fmla="*/ 188 w 302"/>
                  <a:gd name="T13" fmla="*/ 17 h 21"/>
                  <a:gd name="T14" fmla="*/ 213 w 302"/>
                  <a:gd name="T15" fmla="*/ 15 h 21"/>
                  <a:gd name="T16" fmla="*/ 236 w 302"/>
                  <a:gd name="T17" fmla="*/ 13 h 21"/>
                  <a:gd name="T18" fmla="*/ 256 w 302"/>
                  <a:gd name="T19" fmla="*/ 12 h 21"/>
                  <a:gd name="T20" fmla="*/ 271 w 302"/>
                  <a:gd name="T21" fmla="*/ 10 h 21"/>
                  <a:gd name="T22" fmla="*/ 285 w 302"/>
                  <a:gd name="T23" fmla="*/ 8 h 21"/>
                  <a:gd name="T24" fmla="*/ 294 w 302"/>
                  <a:gd name="T25" fmla="*/ 6 h 21"/>
                  <a:gd name="T26" fmla="*/ 300 w 302"/>
                  <a:gd name="T27" fmla="*/ 2 h 21"/>
                  <a:gd name="T28" fmla="*/ 302 w 302"/>
                  <a:gd name="T29" fmla="*/ 0 h 21"/>
                  <a:gd name="T30" fmla="*/ 296 w 302"/>
                  <a:gd name="T31" fmla="*/ 0 h 21"/>
                  <a:gd name="T32" fmla="*/ 294 w 302"/>
                  <a:gd name="T33" fmla="*/ 2 h 21"/>
                  <a:gd name="T34" fmla="*/ 288 w 302"/>
                  <a:gd name="T35" fmla="*/ 6 h 21"/>
                  <a:gd name="T36" fmla="*/ 279 w 302"/>
                  <a:gd name="T37" fmla="*/ 8 h 21"/>
                  <a:gd name="T38" fmla="*/ 267 w 302"/>
                  <a:gd name="T39" fmla="*/ 10 h 21"/>
                  <a:gd name="T40" fmla="*/ 250 w 302"/>
                  <a:gd name="T41" fmla="*/ 12 h 21"/>
                  <a:gd name="T42" fmla="*/ 231 w 302"/>
                  <a:gd name="T43" fmla="*/ 13 h 21"/>
                  <a:gd name="T44" fmla="*/ 210 w 302"/>
                  <a:gd name="T45" fmla="*/ 15 h 21"/>
                  <a:gd name="T46" fmla="*/ 184 w 302"/>
                  <a:gd name="T47" fmla="*/ 15 h 21"/>
                  <a:gd name="T48" fmla="*/ 158 w 302"/>
                  <a:gd name="T49" fmla="*/ 17 h 21"/>
                  <a:gd name="T50" fmla="*/ 129 w 302"/>
                  <a:gd name="T51" fmla="*/ 19 h 21"/>
                  <a:gd name="T52" fmla="*/ 98 w 302"/>
                  <a:gd name="T53" fmla="*/ 19 h 21"/>
                  <a:gd name="T54" fmla="*/ 67 w 302"/>
                  <a:gd name="T55" fmla="*/ 19 h 21"/>
                  <a:gd name="T56" fmla="*/ 34 w 302"/>
                  <a:gd name="T57" fmla="*/ 21 h 21"/>
                  <a:gd name="T58" fmla="*/ 0 w 302"/>
                  <a:gd name="T59" fmla="*/ 21 h 21"/>
                  <a:gd name="T60" fmla="*/ 0 w 302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02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19"/>
                    </a:lnTo>
                    <a:lnTo>
                      <a:pt x="131" y="19"/>
                    </a:lnTo>
                    <a:lnTo>
                      <a:pt x="161" y="17"/>
                    </a:lnTo>
                    <a:lnTo>
                      <a:pt x="188" y="17"/>
                    </a:lnTo>
                    <a:lnTo>
                      <a:pt x="213" y="15"/>
                    </a:lnTo>
                    <a:lnTo>
                      <a:pt x="236" y="13"/>
                    </a:lnTo>
                    <a:lnTo>
                      <a:pt x="256" y="12"/>
                    </a:lnTo>
                    <a:lnTo>
                      <a:pt x="271" y="10"/>
                    </a:lnTo>
                    <a:lnTo>
                      <a:pt x="285" y="8"/>
                    </a:lnTo>
                    <a:lnTo>
                      <a:pt x="294" y="6"/>
                    </a:lnTo>
                    <a:lnTo>
                      <a:pt x="300" y="2"/>
                    </a:lnTo>
                    <a:lnTo>
                      <a:pt x="302" y="0"/>
                    </a:lnTo>
                    <a:lnTo>
                      <a:pt x="296" y="0"/>
                    </a:lnTo>
                    <a:lnTo>
                      <a:pt x="294" y="2"/>
                    </a:lnTo>
                    <a:lnTo>
                      <a:pt x="288" y="6"/>
                    </a:lnTo>
                    <a:lnTo>
                      <a:pt x="279" y="8"/>
                    </a:lnTo>
                    <a:lnTo>
                      <a:pt x="267" y="10"/>
                    </a:lnTo>
                    <a:lnTo>
                      <a:pt x="250" y="12"/>
                    </a:lnTo>
                    <a:lnTo>
                      <a:pt x="231" y="13"/>
                    </a:lnTo>
                    <a:lnTo>
                      <a:pt x="210" y="15"/>
                    </a:lnTo>
                    <a:lnTo>
                      <a:pt x="184" y="15"/>
                    </a:lnTo>
                    <a:lnTo>
                      <a:pt x="158" y="17"/>
                    </a:lnTo>
                    <a:lnTo>
                      <a:pt x="129" y="19"/>
                    </a:lnTo>
                    <a:lnTo>
                      <a:pt x="98" y="19"/>
                    </a:lnTo>
                    <a:lnTo>
                      <a:pt x="67" y="19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4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" name="Freeform 200">
                <a:extLst>
                  <a:ext uri="{FF2B5EF4-FFF2-40B4-BE49-F238E27FC236}">
                    <a16:creationId xmlns:a16="http://schemas.microsoft.com/office/drawing/2014/main" id="{E29A88A2-29B6-4328-904D-9919B449C2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8" cy="11"/>
              </a:xfrm>
              <a:custGeom>
                <a:avLst/>
                <a:gdLst>
                  <a:gd name="T0" fmla="*/ 0 w 296"/>
                  <a:gd name="T1" fmla="*/ 21 h 21"/>
                  <a:gd name="T2" fmla="*/ 34 w 296"/>
                  <a:gd name="T3" fmla="*/ 21 h 21"/>
                  <a:gd name="T4" fmla="*/ 67 w 296"/>
                  <a:gd name="T5" fmla="*/ 19 h 21"/>
                  <a:gd name="T6" fmla="*/ 98 w 296"/>
                  <a:gd name="T7" fmla="*/ 19 h 21"/>
                  <a:gd name="T8" fmla="*/ 129 w 296"/>
                  <a:gd name="T9" fmla="*/ 19 h 21"/>
                  <a:gd name="T10" fmla="*/ 158 w 296"/>
                  <a:gd name="T11" fmla="*/ 17 h 21"/>
                  <a:gd name="T12" fmla="*/ 184 w 296"/>
                  <a:gd name="T13" fmla="*/ 15 h 21"/>
                  <a:gd name="T14" fmla="*/ 210 w 296"/>
                  <a:gd name="T15" fmla="*/ 15 h 21"/>
                  <a:gd name="T16" fmla="*/ 231 w 296"/>
                  <a:gd name="T17" fmla="*/ 13 h 21"/>
                  <a:gd name="T18" fmla="*/ 250 w 296"/>
                  <a:gd name="T19" fmla="*/ 12 h 21"/>
                  <a:gd name="T20" fmla="*/ 267 w 296"/>
                  <a:gd name="T21" fmla="*/ 10 h 21"/>
                  <a:gd name="T22" fmla="*/ 279 w 296"/>
                  <a:gd name="T23" fmla="*/ 8 h 21"/>
                  <a:gd name="T24" fmla="*/ 288 w 296"/>
                  <a:gd name="T25" fmla="*/ 6 h 21"/>
                  <a:gd name="T26" fmla="*/ 294 w 296"/>
                  <a:gd name="T27" fmla="*/ 2 h 21"/>
                  <a:gd name="T28" fmla="*/ 296 w 296"/>
                  <a:gd name="T29" fmla="*/ 0 h 21"/>
                  <a:gd name="T30" fmla="*/ 290 w 296"/>
                  <a:gd name="T31" fmla="*/ 0 h 21"/>
                  <a:gd name="T32" fmla="*/ 288 w 296"/>
                  <a:gd name="T33" fmla="*/ 2 h 21"/>
                  <a:gd name="T34" fmla="*/ 283 w 296"/>
                  <a:gd name="T35" fmla="*/ 4 h 21"/>
                  <a:gd name="T36" fmla="*/ 273 w 296"/>
                  <a:gd name="T37" fmla="*/ 8 h 21"/>
                  <a:gd name="T38" fmla="*/ 261 w 296"/>
                  <a:gd name="T39" fmla="*/ 10 h 21"/>
                  <a:gd name="T40" fmla="*/ 246 w 296"/>
                  <a:gd name="T41" fmla="*/ 12 h 21"/>
                  <a:gd name="T42" fmla="*/ 227 w 296"/>
                  <a:gd name="T43" fmla="*/ 13 h 21"/>
                  <a:gd name="T44" fmla="*/ 206 w 296"/>
                  <a:gd name="T45" fmla="*/ 13 h 21"/>
                  <a:gd name="T46" fmla="*/ 181 w 296"/>
                  <a:gd name="T47" fmla="*/ 15 h 21"/>
                  <a:gd name="T48" fmla="*/ 154 w 296"/>
                  <a:gd name="T49" fmla="*/ 17 h 21"/>
                  <a:gd name="T50" fmla="*/ 127 w 296"/>
                  <a:gd name="T51" fmla="*/ 17 h 21"/>
                  <a:gd name="T52" fmla="*/ 96 w 296"/>
                  <a:gd name="T53" fmla="*/ 19 h 21"/>
                  <a:gd name="T54" fmla="*/ 65 w 296"/>
                  <a:gd name="T55" fmla="*/ 19 h 21"/>
                  <a:gd name="T56" fmla="*/ 33 w 296"/>
                  <a:gd name="T57" fmla="*/ 19 h 21"/>
                  <a:gd name="T58" fmla="*/ 0 w 296"/>
                  <a:gd name="T59" fmla="*/ 19 h 21"/>
                  <a:gd name="T60" fmla="*/ 0 w 296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6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19"/>
                    </a:lnTo>
                    <a:lnTo>
                      <a:pt x="98" y="19"/>
                    </a:lnTo>
                    <a:lnTo>
                      <a:pt x="129" y="19"/>
                    </a:lnTo>
                    <a:lnTo>
                      <a:pt x="158" y="17"/>
                    </a:lnTo>
                    <a:lnTo>
                      <a:pt x="184" y="15"/>
                    </a:lnTo>
                    <a:lnTo>
                      <a:pt x="210" y="15"/>
                    </a:lnTo>
                    <a:lnTo>
                      <a:pt x="231" y="13"/>
                    </a:lnTo>
                    <a:lnTo>
                      <a:pt x="250" y="12"/>
                    </a:lnTo>
                    <a:lnTo>
                      <a:pt x="267" y="10"/>
                    </a:lnTo>
                    <a:lnTo>
                      <a:pt x="279" y="8"/>
                    </a:lnTo>
                    <a:lnTo>
                      <a:pt x="288" y="6"/>
                    </a:lnTo>
                    <a:lnTo>
                      <a:pt x="294" y="2"/>
                    </a:lnTo>
                    <a:lnTo>
                      <a:pt x="296" y="0"/>
                    </a:lnTo>
                    <a:lnTo>
                      <a:pt x="290" y="0"/>
                    </a:lnTo>
                    <a:lnTo>
                      <a:pt x="288" y="2"/>
                    </a:lnTo>
                    <a:lnTo>
                      <a:pt x="283" y="4"/>
                    </a:lnTo>
                    <a:lnTo>
                      <a:pt x="273" y="8"/>
                    </a:lnTo>
                    <a:lnTo>
                      <a:pt x="261" y="10"/>
                    </a:lnTo>
                    <a:lnTo>
                      <a:pt x="246" y="12"/>
                    </a:lnTo>
                    <a:lnTo>
                      <a:pt x="227" y="13"/>
                    </a:lnTo>
                    <a:lnTo>
                      <a:pt x="206" y="13"/>
                    </a:lnTo>
                    <a:lnTo>
                      <a:pt x="181" y="15"/>
                    </a:lnTo>
                    <a:lnTo>
                      <a:pt x="154" y="17"/>
                    </a:lnTo>
                    <a:lnTo>
                      <a:pt x="127" y="17"/>
                    </a:lnTo>
                    <a:lnTo>
                      <a:pt x="96" y="19"/>
                    </a:lnTo>
                    <a:lnTo>
                      <a:pt x="65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" name="Freeform 201">
                <a:extLst>
                  <a:ext uri="{FF2B5EF4-FFF2-40B4-BE49-F238E27FC236}">
                    <a16:creationId xmlns:a16="http://schemas.microsoft.com/office/drawing/2014/main" id="{3E036331-3997-4ABB-8940-6BE7EE89A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5" cy="10"/>
              </a:xfrm>
              <a:custGeom>
                <a:avLst/>
                <a:gdLst>
                  <a:gd name="T0" fmla="*/ 0 w 290"/>
                  <a:gd name="T1" fmla="*/ 19 h 19"/>
                  <a:gd name="T2" fmla="*/ 33 w 290"/>
                  <a:gd name="T3" fmla="*/ 19 h 19"/>
                  <a:gd name="T4" fmla="*/ 65 w 290"/>
                  <a:gd name="T5" fmla="*/ 19 h 19"/>
                  <a:gd name="T6" fmla="*/ 96 w 290"/>
                  <a:gd name="T7" fmla="*/ 19 h 19"/>
                  <a:gd name="T8" fmla="*/ 127 w 290"/>
                  <a:gd name="T9" fmla="*/ 17 h 19"/>
                  <a:gd name="T10" fmla="*/ 154 w 290"/>
                  <a:gd name="T11" fmla="*/ 17 h 19"/>
                  <a:gd name="T12" fmla="*/ 181 w 290"/>
                  <a:gd name="T13" fmla="*/ 15 h 19"/>
                  <a:gd name="T14" fmla="*/ 206 w 290"/>
                  <a:gd name="T15" fmla="*/ 13 h 19"/>
                  <a:gd name="T16" fmla="*/ 227 w 290"/>
                  <a:gd name="T17" fmla="*/ 13 h 19"/>
                  <a:gd name="T18" fmla="*/ 246 w 290"/>
                  <a:gd name="T19" fmla="*/ 12 h 19"/>
                  <a:gd name="T20" fmla="*/ 261 w 290"/>
                  <a:gd name="T21" fmla="*/ 10 h 19"/>
                  <a:gd name="T22" fmla="*/ 273 w 290"/>
                  <a:gd name="T23" fmla="*/ 8 h 19"/>
                  <a:gd name="T24" fmla="*/ 283 w 290"/>
                  <a:gd name="T25" fmla="*/ 4 h 19"/>
                  <a:gd name="T26" fmla="*/ 288 w 290"/>
                  <a:gd name="T27" fmla="*/ 2 h 19"/>
                  <a:gd name="T28" fmla="*/ 290 w 290"/>
                  <a:gd name="T29" fmla="*/ 0 h 19"/>
                  <a:gd name="T30" fmla="*/ 285 w 290"/>
                  <a:gd name="T31" fmla="*/ 0 h 19"/>
                  <a:gd name="T32" fmla="*/ 283 w 290"/>
                  <a:gd name="T33" fmla="*/ 2 h 19"/>
                  <a:gd name="T34" fmla="*/ 277 w 290"/>
                  <a:gd name="T35" fmla="*/ 4 h 19"/>
                  <a:gd name="T36" fmla="*/ 267 w 290"/>
                  <a:gd name="T37" fmla="*/ 8 h 19"/>
                  <a:gd name="T38" fmla="*/ 256 w 290"/>
                  <a:gd name="T39" fmla="*/ 10 h 19"/>
                  <a:gd name="T40" fmla="*/ 240 w 290"/>
                  <a:gd name="T41" fmla="*/ 12 h 19"/>
                  <a:gd name="T42" fmla="*/ 223 w 290"/>
                  <a:gd name="T43" fmla="*/ 12 h 19"/>
                  <a:gd name="T44" fmla="*/ 202 w 290"/>
                  <a:gd name="T45" fmla="*/ 13 h 19"/>
                  <a:gd name="T46" fmla="*/ 177 w 290"/>
                  <a:gd name="T47" fmla="*/ 15 h 19"/>
                  <a:gd name="T48" fmla="*/ 152 w 290"/>
                  <a:gd name="T49" fmla="*/ 17 h 19"/>
                  <a:gd name="T50" fmla="*/ 123 w 290"/>
                  <a:gd name="T51" fmla="*/ 17 h 19"/>
                  <a:gd name="T52" fmla="*/ 94 w 290"/>
                  <a:gd name="T53" fmla="*/ 19 h 19"/>
                  <a:gd name="T54" fmla="*/ 63 w 290"/>
                  <a:gd name="T55" fmla="*/ 19 h 19"/>
                  <a:gd name="T56" fmla="*/ 33 w 290"/>
                  <a:gd name="T57" fmla="*/ 19 h 19"/>
                  <a:gd name="T58" fmla="*/ 0 w 290"/>
                  <a:gd name="T59" fmla="*/ 19 h 19"/>
                  <a:gd name="T60" fmla="*/ 0 w 290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0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5" y="19"/>
                    </a:lnTo>
                    <a:lnTo>
                      <a:pt x="96" y="19"/>
                    </a:lnTo>
                    <a:lnTo>
                      <a:pt x="127" y="17"/>
                    </a:lnTo>
                    <a:lnTo>
                      <a:pt x="154" y="17"/>
                    </a:lnTo>
                    <a:lnTo>
                      <a:pt x="181" y="15"/>
                    </a:lnTo>
                    <a:lnTo>
                      <a:pt x="206" y="13"/>
                    </a:lnTo>
                    <a:lnTo>
                      <a:pt x="227" y="13"/>
                    </a:lnTo>
                    <a:lnTo>
                      <a:pt x="246" y="12"/>
                    </a:lnTo>
                    <a:lnTo>
                      <a:pt x="261" y="10"/>
                    </a:lnTo>
                    <a:lnTo>
                      <a:pt x="273" y="8"/>
                    </a:lnTo>
                    <a:lnTo>
                      <a:pt x="283" y="4"/>
                    </a:lnTo>
                    <a:lnTo>
                      <a:pt x="288" y="2"/>
                    </a:lnTo>
                    <a:lnTo>
                      <a:pt x="290" y="0"/>
                    </a:lnTo>
                    <a:lnTo>
                      <a:pt x="285" y="0"/>
                    </a:lnTo>
                    <a:lnTo>
                      <a:pt x="283" y="2"/>
                    </a:lnTo>
                    <a:lnTo>
                      <a:pt x="277" y="4"/>
                    </a:lnTo>
                    <a:lnTo>
                      <a:pt x="267" y="8"/>
                    </a:lnTo>
                    <a:lnTo>
                      <a:pt x="256" y="10"/>
                    </a:lnTo>
                    <a:lnTo>
                      <a:pt x="240" y="12"/>
                    </a:lnTo>
                    <a:lnTo>
                      <a:pt x="223" y="12"/>
                    </a:lnTo>
                    <a:lnTo>
                      <a:pt x="202" y="13"/>
                    </a:lnTo>
                    <a:lnTo>
                      <a:pt x="177" y="15"/>
                    </a:lnTo>
                    <a:lnTo>
                      <a:pt x="152" y="17"/>
                    </a:lnTo>
                    <a:lnTo>
                      <a:pt x="123" y="17"/>
                    </a:lnTo>
                    <a:lnTo>
                      <a:pt x="94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090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" name="Freeform 202">
                <a:extLst>
                  <a:ext uri="{FF2B5EF4-FFF2-40B4-BE49-F238E27FC236}">
                    <a16:creationId xmlns:a16="http://schemas.microsoft.com/office/drawing/2014/main" id="{6CD4A20F-2593-40E7-B680-631B8B971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2" cy="10"/>
              </a:xfrm>
              <a:custGeom>
                <a:avLst/>
                <a:gdLst>
                  <a:gd name="T0" fmla="*/ 0 w 285"/>
                  <a:gd name="T1" fmla="*/ 19 h 19"/>
                  <a:gd name="T2" fmla="*/ 33 w 285"/>
                  <a:gd name="T3" fmla="*/ 19 h 19"/>
                  <a:gd name="T4" fmla="*/ 63 w 285"/>
                  <a:gd name="T5" fmla="*/ 19 h 19"/>
                  <a:gd name="T6" fmla="*/ 94 w 285"/>
                  <a:gd name="T7" fmla="*/ 19 h 19"/>
                  <a:gd name="T8" fmla="*/ 123 w 285"/>
                  <a:gd name="T9" fmla="*/ 17 h 19"/>
                  <a:gd name="T10" fmla="*/ 152 w 285"/>
                  <a:gd name="T11" fmla="*/ 17 h 19"/>
                  <a:gd name="T12" fmla="*/ 177 w 285"/>
                  <a:gd name="T13" fmla="*/ 15 h 19"/>
                  <a:gd name="T14" fmla="*/ 202 w 285"/>
                  <a:gd name="T15" fmla="*/ 13 h 19"/>
                  <a:gd name="T16" fmla="*/ 223 w 285"/>
                  <a:gd name="T17" fmla="*/ 12 h 19"/>
                  <a:gd name="T18" fmla="*/ 240 w 285"/>
                  <a:gd name="T19" fmla="*/ 12 h 19"/>
                  <a:gd name="T20" fmla="*/ 256 w 285"/>
                  <a:gd name="T21" fmla="*/ 10 h 19"/>
                  <a:gd name="T22" fmla="*/ 267 w 285"/>
                  <a:gd name="T23" fmla="*/ 8 h 19"/>
                  <a:gd name="T24" fmla="*/ 277 w 285"/>
                  <a:gd name="T25" fmla="*/ 4 h 19"/>
                  <a:gd name="T26" fmla="*/ 283 w 285"/>
                  <a:gd name="T27" fmla="*/ 2 h 19"/>
                  <a:gd name="T28" fmla="*/ 285 w 285"/>
                  <a:gd name="T29" fmla="*/ 0 h 19"/>
                  <a:gd name="T30" fmla="*/ 279 w 285"/>
                  <a:gd name="T31" fmla="*/ 0 h 19"/>
                  <a:gd name="T32" fmla="*/ 277 w 285"/>
                  <a:gd name="T33" fmla="*/ 2 h 19"/>
                  <a:gd name="T34" fmla="*/ 271 w 285"/>
                  <a:gd name="T35" fmla="*/ 4 h 19"/>
                  <a:gd name="T36" fmla="*/ 263 w 285"/>
                  <a:gd name="T37" fmla="*/ 6 h 19"/>
                  <a:gd name="T38" fmla="*/ 250 w 285"/>
                  <a:gd name="T39" fmla="*/ 8 h 19"/>
                  <a:gd name="T40" fmla="*/ 236 w 285"/>
                  <a:gd name="T41" fmla="*/ 10 h 19"/>
                  <a:gd name="T42" fmla="*/ 217 w 285"/>
                  <a:gd name="T43" fmla="*/ 12 h 19"/>
                  <a:gd name="T44" fmla="*/ 196 w 285"/>
                  <a:gd name="T45" fmla="*/ 13 h 19"/>
                  <a:gd name="T46" fmla="*/ 173 w 285"/>
                  <a:gd name="T47" fmla="*/ 15 h 19"/>
                  <a:gd name="T48" fmla="*/ 148 w 285"/>
                  <a:gd name="T49" fmla="*/ 17 h 19"/>
                  <a:gd name="T50" fmla="*/ 121 w 285"/>
                  <a:gd name="T51" fmla="*/ 17 h 19"/>
                  <a:gd name="T52" fmla="*/ 92 w 285"/>
                  <a:gd name="T53" fmla="*/ 19 h 19"/>
                  <a:gd name="T54" fmla="*/ 63 w 285"/>
                  <a:gd name="T55" fmla="*/ 19 h 19"/>
                  <a:gd name="T56" fmla="*/ 33 w 285"/>
                  <a:gd name="T57" fmla="*/ 19 h 19"/>
                  <a:gd name="T58" fmla="*/ 0 w 285"/>
                  <a:gd name="T59" fmla="*/ 19 h 19"/>
                  <a:gd name="T60" fmla="*/ 0 w 285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5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4" y="19"/>
                    </a:lnTo>
                    <a:lnTo>
                      <a:pt x="123" y="17"/>
                    </a:lnTo>
                    <a:lnTo>
                      <a:pt x="152" y="17"/>
                    </a:lnTo>
                    <a:lnTo>
                      <a:pt x="177" y="15"/>
                    </a:lnTo>
                    <a:lnTo>
                      <a:pt x="202" y="13"/>
                    </a:lnTo>
                    <a:lnTo>
                      <a:pt x="223" y="12"/>
                    </a:lnTo>
                    <a:lnTo>
                      <a:pt x="240" y="12"/>
                    </a:lnTo>
                    <a:lnTo>
                      <a:pt x="256" y="10"/>
                    </a:lnTo>
                    <a:lnTo>
                      <a:pt x="267" y="8"/>
                    </a:lnTo>
                    <a:lnTo>
                      <a:pt x="277" y="4"/>
                    </a:lnTo>
                    <a:lnTo>
                      <a:pt x="283" y="2"/>
                    </a:lnTo>
                    <a:lnTo>
                      <a:pt x="285" y="0"/>
                    </a:lnTo>
                    <a:lnTo>
                      <a:pt x="279" y="0"/>
                    </a:lnTo>
                    <a:lnTo>
                      <a:pt x="277" y="2"/>
                    </a:lnTo>
                    <a:lnTo>
                      <a:pt x="271" y="4"/>
                    </a:lnTo>
                    <a:lnTo>
                      <a:pt x="263" y="6"/>
                    </a:lnTo>
                    <a:lnTo>
                      <a:pt x="250" y="8"/>
                    </a:lnTo>
                    <a:lnTo>
                      <a:pt x="236" y="10"/>
                    </a:lnTo>
                    <a:lnTo>
                      <a:pt x="217" y="12"/>
                    </a:lnTo>
                    <a:lnTo>
                      <a:pt x="196" y="13"/>
                    </a:lnTo>
                    <a:lnTo>
                      <a:pt x="173" y="15"/>
                    </a:lnTo>
                    <a:lnTo>
                      <a:pt x="148" y="17"/>
                    </a:lnTo>
                    <a:lnTo>
                      <a:pt x="121" y="17"/>
                    </a:lnTo>
                    <a:lnTo>
                      <a:pt x="92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" name="Freeform 203">
                <a:extLst>
                  <a:ext uri="{FF2B5EF4-FFF2-40B4-BE49-F238E27FC236}">
                    <a16:creationId xmlns:a16="http://schemas.microsoft.com/office/drawing/2014/main" id="{8FC7DE05-8BAE-42B4-93FD-79858E3825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9" cy="10"/>
              </a:xfrm>
              <a:custGeom>
                <a:avLst/>
                <a:gdLst>
                  <a:gd name="T0" fmla="*/ 0 w 279"/>
                  <a:gd name="T1" fmla="*/ 19 h 19"/>
                  <a:gd name="T2" fmla="*/ 33 w 279"/>
                  <a:gd name="T3" fmla="*/ 19 h 19"/>
                  <a:gd name="T4" fmla="*/ 63 w 279"/>
                  <a:gd name="T5" fmla="*/ 19 h 19"/>
                  <a:gd name="T6" fmla="*/ 92 w 279"/>
                  <a:gd name="T7" fmla="*/ 19 h 19"/>
                  <a:gd name="T8" fmla="*/ 121 w 279"/>
                  <a:gd name="T9" fmla="*/ 17 h 19"/>
                  <a:gd name="T10" fmla="*/ 148 w 279"/>
                  <a:gd name="T11" fmla="*/ 17 h 19"/>
                  <a:gd name="T12" fmla="*/ 173 w 279"/>
                  <a:gd name="T13" fmla="*/ 15 h 19"/>
                  <a:gd name="T14" fmla="*/ 196 w 279"/>
                  <a:gd name="T15" fmla="*/ 13 h 19"/>
                  <a:gd name="T16" fmla="*/ 217 w 279"/>
                  <a:gd name="T17" fmla="*/ 12 h 19"/>
                  <a:gd name="T18" fmla="*/ 236 w 279"/>
                  <a:gd name="T19" fmla="*/ 10 h 19"/>
                  <a:gd name="T20" fmla="*/ 250 w 279"/>
                  <a:gd name="T21" fmla="*/ 8 h 19"/>
                  <a:gd name="T22" fmla="*/ 263 w 279"/>
                  <a:gd name="T23" fmla="*/ 6 h 19"/>
                  <a:gd name="T24" fmla="*/ 271 w 279"/>
                  <a:gd name="T25" fmla="*/ 4 h 19"/>
                  <a:gd name="T26" fmla="*/ 277 w 279"/>
                  <a:gd name="T27" fmla="*/ 2 h 19"/>
                  <a:gd name="T28" fmla="*/ 279 w 279"/>
                  <a:gd name="T29" fmla="*/ 0 h 19"/>
                  <a:gd name="T30" fmla="*/ 273 w 279"/>
                  <a:gd name="T31" fmla="*/ 0 h 19"/>
                  <a:gd name="T32" fmla="*/ 271 w 279"/>
                  <a:gd name="T33" fmla="*/ 2 h 19"/>
                  <a:gd name="T34" fmla="*/ 265 w 279"/>
                  <a:gd name="T35" fmla="*/ 4 h 19"/>
                  <a:gd name="T36" fmla="*/ 258 w 279"/>
                  <a:gd name="T37" fmla="*/ 6 h 19"/>
                  <a:gd name="T38" fmla="*/ 246 w 279"/>
                  <a:gd name="T39" fmla="*/ 8 h 19"/>
                  <a:gd name="T40" fmla="*/ 231 w 279"/>
                  <a:gd name="T41" fmla="*/ 10 h 19"/>
                  <a:gd name="T42" fmla="*/ 213 w 279"/>
                  <a:gd name="T43" fmla="*/ 12 h 19"/>
                  <a:gd name="T44" fmla="*/ 192 w 279"/>
                  <a:gd name="T45" fmla="*/ 13 h 19"/>
                  <a:gd name="T46" fmla="*/ 171 w 279"/>
                  <a:gd name="T47" fmla="*/ 15 h 19"/>
                  <a:gd name="T48" fmla="*/ 146 w 279"/>
                  <a:gd name="T49" fmla="*/ 15 h 19"/>
                  <a:gd name="T50" fmla="*/ 119 w 279"/>
                  <a:gd name="T51" fmla="*/ 17 h 19"/>
                  <a:gd name="T52" fmla="*/ 90 w 279"/>
                  <a:gd name="T53" fmla="*/ 17 h 19"/>
                  <a:gd name="T54" fmla="*/ 61 w 279"/>
                  <a:gd name="T55" fmla="*/ 19 h 19"/>
                  <a:gd name="T56" fmla="*/ 31 w 279"/>
                  <a:gd name="T57" fmla="*/ 19 h 19"/>
                  <a:gd name="T58" fmla="*/ 0 w 279"/>
                  <a:gd name="T59" fmla="*/ 19 h 19"/>
                  <a:gd name="T60" fmla="*/ 0 w 279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9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2" y="19"/>
                    </a:lnTo>
                    <a:lnTo>
                      <a:pt x="121" y="17"/>
                    </a:lnTo>
                    <a:lnTo>
                      <a:pt x="148" y="17"/>
                    </a:lnTo>
                    <a:lnTo>
                      <a:pt x="173" y="15"/>
                    </a:lnTo>
                    <a:lnTo>
                      <a:pt x="196" y="13"/>
                    </a:lnTo>
                    <a:lnTo>
                      <a:pt x="217" y="12"/>
                    </a:lnTo>
                    <a:lnTo>
                      <a:pt x="236" y="10"/>
                    </a:lnTo>
                    <a:lnTo>
                      <a:pt x="250" y="8"/>
                    </a:lnTo>
                    <a:lnTo>
                      <a:pt x="263" y="6"/>
                    </a:lnTo>
                    <a:lnTo>
                      <a:pt x="271" y="4"/>
                    </a:lnTo>
                    <a:lnTo>
                      <a:pt x="277" y="2"/>
                    </a:lnTo>
                    <a:lnTo>
                      <a:pt x="279" y="0"/>
                    </a:lnTo>
                    <a:lnTo>
                      <a:pt x="273" y="0"/>
                    </a:lnTo>
                    <a:lnTo>
                      <a:pt x="271" y="2"/>
                    </a:lnTo>
                    <a:lnTo>
                      <a:pt x="265" y="4"/>
                    </a:lnTo>
                    <a:lnTo>
                      <a:pt x="258" y="6"/>
                    </a:lnTo>
                    <a:lnTo>
                      <a:pt x="246" y="8"/>
                    </a:lnTo>
                    <a:lnTo>
                      <a:pt x="231" y="10"/>
                    </a:lnTo>
                    <a:lnTo>
                      <a:pt x="213" y="12"/>
                    </a:lnTo>
                    <a:lnTo>
                      <a:pt x="192" y="13"/>
                    </a:lnTo>
                    <a:lnTo>
                      <a:pt x="171" y="15"/>
                    </a:lnTo>
                    <a:lnTo>
                      <a:pt x="146" y="15"/>
                    </a:lnTo>
                    <a:lnTo>
                      <a:pt x="119" y="17"/>
                    </a:lnTo>
                    <a:lnTo>
                      <a:pt x="90" y="17"/>
                    </a:lnTo>
                    <a:lnTo>
                      <a:pt x="61" y="19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" name="Freeform 204">
                <a:extLst>
                  <a:ext uri="{FF2B5EF4-FFF2-40B4-BE49-F238E27FC236}">
                    <a16:creationId xmlns:a16="http://schemas.microsoft.com/office/drawing/2014/main" id="{45A3B6ED-948E-48B7-89C4-FFDE2929E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6" cy="10"/>
              </a:xfrm>
              <a:custGeom>
                <a:avLst/>
                <a:gdLst>
                  <a:gd name="T0" fmla="*/ 0 w 273"/>
                  <a:gd name="T1" fmla="*/ 19 h 19"/>
                  <a:gd name="T2" fmla="*/ 31 w 273"/>
                  <a:gd name="T3" fmla="*/ 19 h 19"/>
                  <a:gd name="T4" fmla="*/ 61 w 273"/>
                  <a:gd name="T5" fmla="*/ 19 h 19"/>
                  <a:gd name="T6" fmla="*/ 90 w 273"/>
                  <a:gd name="T7" fmla="*/ 17 h 19"/>
                  <a:gd name="T8" fmla="*/ 119 w 273"/>
                  <a:gd name="T9" fmla="*/ 17 h 19"/>
                  <a:gd name="T10" fmla="*/ 146 w 273"/>
                  <a:gd name="T11" fmla="*/ 15 h 19"/>
                  <a:gd name="T12" fmla="*/ 171 w 273"/>
                  <a:gd name="T13" fmla="*/ 15 h 19"/>
                  <a:gd name="T14" fmla="*/ 192 w 273"/>
                  <a:gd name="T15" fmla="*/ 13 h 19"/>
                  <a:gd name="T16" fmla="*/ 213 w 273"/>
                  <a:gd name="T17" fmla="*/ 12 h 19"/>
                  <a:gd name="T18" fmla="*/ 231 w 273"/>
                  <a:gd name="T19" fmla="*/ 10 h 19"/>
                  <a:gd name="T20" fmla="*/ 246 w 273"/>
                  <a:gd name="T21" fmla="*/ 8 h 19"/>
                  <a:gd name="T22" fmla="*/ 258 w 273"/>
                  <a:gd name="T23" fmla="*/ 6 h 19"/>
                  <a:gd name="T24" fmla="*/ 265 w 273"/>
                  <a:gd name="T25" fmla="*/ 4 h 19"/>
                  <a:gd name="T26" fmla="*/ 271 w 273"/>
                  <a:gd name="T27" fmla="*/ 2 h 19"/>
                  <a:gd name="T28" fmla="*/ 273 w 273"/>
                  <a:gd name="T29" fmla="*/ 0 h 19"/>
                  <a:gd name="T30" fmla="*/ 267 w 273"/>
                  <a:gd name="T31" fmla="*/ 0 h 19"/>
                  <a:gd name="T32" fmla="*/ 265 w 273"/>
                  <a:gd name="T33" fmla="*/ 2 h 19"/>
                  <a:gd name="T34" fmla="*/ 260 w 273"/>
                  <a:gd name="T35" fmla="*/ 4 h 19"/>
                  <a:gd name="T36" fmla="*/ 252 w 273"/>
                  <a:gd name="T37" fmla="*/ 6 h 19"/>
                  <a:gd name="T38" fmla="*/ 240 w 273"/>
                  <a:gd name="T39" fmla="*/ 8 h 19"/>
                  <a:gd name="T40" fmla="*/ 227 w 273"/>
                  <a:gd name="T41" fmla="*/ 10 h 19"/>
                  <a:gd name="T42" fmla="*/ 210 w 273"/>
                  <a:gd name="T43" fmla="*/ 12 h 19"/>
                  <a:gd name="T44" fmla="*/ 188 w 273"/>
                  <a:gd name="T45" fmla="*/ 13 h 19"/>
                  <a:gd name="T46" fmla="*/ 167 w 273"/>
                  <a:gd name="T47" fmla="*/ 15 h 19"/>
                  <a:gd name="T48" fmla="*/ 142 w 273"/>
                  <a:gd name="T49" fmla="*/ 15 h 19"/>
                  <a:gd name="T50" fmla="*/ 115 w 273"/>
                  <a:gd name="T51" fmla="*/ 17 h 19"/>
                  <a:gd name="T52" fmla="*/ 88 w 273"/>
                  <a:gd name="T53" fmla="*/ 17 h 19"/>
                  <a:gd name="T54" fmla="*/ 59 w 273"/>
                  <a:gd name="T55" fmla="*/ 17 h 19"/>
                  <a:gd name="T56" fmla="*/ 31 w 273"/>
                  <a:gd name="T57" fmla="*/ 19 h 19"/>
                  <a:gd name="T58" fmla="*/ 0 w 273"/>
                  <a:gd name="T59" fmla="*/ 19 h 19"/>
                  <a:gd name="T60" fmla="*/ 0 w 273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3" h="19">
                    <a:moveTo>
                      <a:pt x="0" y="19"/>
                    </a:moveTo>
                    <a:lnTo>
                      <a:pt x="31" y="19"/>
                    </a:lnTo>
                    <a:lnTo>
                      <a:pt x="61" y="19"/>
                    </a:lnTo>
                    <a:lnTo>
                      <a:pt x="90" y="17"/>
                    </a:lnTo>
                    <a:lnTo>
                      <a:pt x="119" y="17"/>
                    </a:lnTo>
                    <a:lnTo>
                      <a:pt x="146" y="15"/>
                    </a:lnTo>
                    <a:lnTo>
                      <a:pt x="171" y="15"/>
                    </a:lnTo>
                    <a:lnTo>
                      <a:pt x="192" y="13"/>
                    </a:lnTo>
                    <a:lnTo>
                      <a:pt x="213" y="12"/>
                    </a:lnTo>
                    <a:lnTo>
                      <a:pt x="231" y="10"/>
                    </a:lnTo>
                    <a:lnTo>
                      <a:pt x="246" y="8"/>
                    </a:lnTo>
                    <a:lnTo>
                      <a:pt x="258" y="6"/>
                    </a:lnTo>
                    <a:lnTo>
                      <a:pt x="265" y="4"/>
                    </a:lnTo>
                    <a:lnTo>
                      <a:pt x="271" y="2"/>
                    </a:lnTo>
                    <a:lnTo>
                      <a:pt x="273" y="0"/>
                    </a:lnTo>
                    <a:lnTo>
                      <a:pt x="267" y="0"/>
                    </a:lnTo>
                    <a:lnTo>
                      <a:pt x="265" y="2"/>
                    </a:lnTo>
                    <a:lnTo>
                      <a:pt x="260" y="4"/>
                    </a:lnTo>
                    <a:lnTo>
                      <a:pt x="252" y="6"/>
                    </a:lnTo>
                    <a:lnTo>
                      <a:pt x="240" y="8"/>
                    </a:lnTo>
                    <a:lnTo>
                      <a:pt x="227" y="10"/>
                    </a:lnTo>
                    <a:lnTo>
                      <a:pt x="210" y="12"/>
                    </a:lnTo>
                    <a:lnTo>
                      <a:pt x="188" y="13"/>
                    </a:lnTo>
                    <a:lnTo>
                      <a:pt x="167" y="15"/>
                    </a:lnTo>
                    <a:lnTo>
                      <a:pt x="142" y="15"/>
                    </a:lnTo>
                    <a:lnTo>
                      <a:pt x="115" y="17"/>
                    </a:lnTo>
                    <a:lnTo>
                      <a:pt x="88" y="17"/>
                    </a:lnTo>
                    <a:lnTo>
                      <a:pt x="59" y="17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A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" name="Freeform 205">
                <a:extLst>
                  <a:ext uri="{FF2B5EF4-FFF2-40B4-BE49-F238E27FC236}">
                    <a16:creationId xmlns:a16="http://schemas.microsoft.com/office/drawing/2014/main" id="{D251E813-9021-4933-B616-8CD334AEF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4" cy="10"/>
              </a:xfrm>
              <a:custGeom>
                <a:avLst/>
                <a:gdLst>
                  <a:gd name="T0" fmla="*/ 0 w 267"/>
                  <a:gd name="T1" fmla="*/ 19 h 19"/>
                  <a:gd name="T2" fmla="*/ 31 w 267"/>
                  <a:gd name="T3" fmla="*/ 19 h 19"/>
                  <a:gd name="T4" fmla="*/ 59 w 267"/>
                  <a:gd name="T5" fmla="*/ 17 h 19"/>
                  <a:gd name="T6" fmla="*/ 88 w 267"/>
                  <a:gd name="T7" fmla="*/ 17 h 19"/>
                  <a:gd name="T8" fmla="*/ 115 w 267"/>
                  <a:gd name="T9" fmla="*/ 17 h 19"/>
                  <a:gd name="T10" fmla="*/ 142 w 267"/>
                  <a:gd name="T11" fmla="*/ 15 h 19"/>
                  <a:gd name="T12" fmla="*/ 167 w 267"/>
                  <a:gd name="T13" fmla="*/ 15 h 19"/>
                  <a:gd name="T14" fmla="*/ 188 w 267"/>
                  <a:gd name="T15" fmla="*/ 13 h 19"/>
                  <a:gd name="T16" fmla="*/ 210 w 267"/>
                  <a:gd name="T17" fmla="*/ 12 h 19"/>
                  <a:gd name="T18" fmla="*/ 227 w 267"/>
                  <a:gd name="T19" fmla="*/ 10 h 19"/>
                  <a:gd name="T20" fmla="*/ 240 w 267"/>
                  <a:gd name="T21" fmla="*/ 8 h 19"/>
                  <a:gd name="T22" fmla="*/ 252 w 267"/>
                  <a:gd name="T23" fmla="*/ 6 h 19"/>
                  <a:gd name="T24" fmla="*/ 260 w 267"/>
                  <a:gd name="T25" fmla="*/ 4 h 19"/>
                  <a:gd name="T26" fmla="*/ 265 w 267"/>
                  <a:gd name="T27" fmla="*/ 2 h 19"/>
                  <a:gd name="T28" fmla="*/ 267 w 267"/>
                  <a:gd name="T29" fmla="*/ 0 h 19"/>
                  <a:gd name="T30" fmla="*/ 261 w 267"/>
                  <a:gd name="T31" fmla="*/ 0 h 19"/>
                  <a:gd name="T32" fmla="*/ 260 w 267"/>
                  <a:gd name="T33" fmla="*/ 2 h 19"/>
                  <a:gd name="T34" fmla="*/ 254 w 267"/>
                  <a:gd name="T35" fmla="*/ 4 h 19"/>
                  <a:gd name="T36" fmla="*/ 244 w 267"/>
                  <a:gd name="T37" fmla="*/ 6 h 19"/>
                  <a:gd name="T38" fmla="*/ 231 w 267"/>
                  <a:gd name="T39" fmla="*/ 10 h 19"/>
                  <a:gd name="T40" fmla="*/ 215 w 267"/>
                  <a:gd name="T41" fmla="*/ 10 h 19"/>
                  <a:gd name="T42" fmla="*/ 196 w 267"/>
                  <a:gd name="T43" fmla="*/ 12 h 19"/>
                  <a:gd name="T44" fmla="*/ 173 w 267"/>
                  <a:gd name="T45" fmla="*/ 13 h 19"/>
                  <a:gd name="T46" fmla="*/ 148 w 267"/>
                  <a:gd name="T47" fmla="*/ 15 h 19"/>
                  <a:gd name="T48" fmla="*/ 121 w 267"/>
                  <a:gd name="T49" fmla="*/ 15 h 19"/>
                  <a:gd name="T50" fmla="*/ 92 w 267"/>
                  <a:gd name="T51" fmla="*/ 17 h 19"/>
                  <a:gd name="T52" fmla="*/ 63 w 267"/>
                  <a:gd name="T53" fmla="*/ 17 h 19"/>
                  <a:gd name="T54" fmla="*/ 33 w 267"/>
                  <a:gd name="T55" fmla="*/ 17 h 19"/>
                  <a:gd name="T56" fmla="*/ 0 w 267"/>
                  <a:gd name="T57" fmla="*/ 17 h 19"/>
                  <a:gd name="T58" fmla="*/ 0 w 267"/>
                  <a:gd name="T5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67" h="19">
                    <a:moveTo>
                      <a:pt x="0" y="19"/>
                    </a:moveTo>
                    <a:lnTo>
                      <a:pt x="31" y="19"/>
                    </a:lnTo>
                    <a:lnTo>
                      <a:pt x="59" y="17"/>
                    </a:lnTo>
                    <a:lnTo>
                      <a:pt x="88" y="17"/>
                    </a:lnTo>
                    <a:lnTo>
                      <a:pt x="115" y="17"/>
                    </a:lnTo>
                    <a:lnTo>
                      <a:pt x="142" y="15"/>
                    </a:lnTo>
                    <a:lnTo>
                      <a:pt x="167" y="15"/>
                    </a:lnTo>
                    <a:lnTo>
                      <a:pt x="188" y="13"/>
                    </a:lnTo>
                    <a:lnTo>
                      <a:pt x="210" y="12"/>
                    </a:lnTo>
                    <a:lnTo>
                      <a:pt x="227" y="10"/>
                    </a:lnTo>
                    <a:lnTo>
                      <a:pt x="240" y="8"/>
                    </a:lnTo>
                    <a:lnTo>
                      <a:pt x="252" y="6"/>
                    </a:lnTo>
                    <a:lnTo>
                      <a:pt x="260" y="4"/>
                    </a:lnTo>
                    <a:lnTo>
                      <a:pt x="265" y="2"/>
                    </a:lnTo>
                    <a:lnTo>
                      <a:pt x="267" y="0"/>
                    </a:lnTo>
                    <a:lnTo>
                      <a:pt x="261" y="0"/>
                    </a:lnTo>
                    <a:lnTo>
                      <a:pt x="260" y="2"/>
                    </a:lnTo>
                    <a:lnTo>
                      <a:pt x="254" y="4"/>
                    </a:lnTo>
                    <a:lnTo>
                      <a:pt x="244" y="6"/>
                    </a:lnTo>
                    <a:lnTo>
                      <a:pt x="231" y="10"/>
                    </a:lnTo>
                    <a:lnTo>
                      <a:pt x="215" y="10"/>
                    </a:lnTo>
                    <a:lnTo>
                      <a:pt x="196" y="12"/>
                    </a:lnTo>
                    <a:lnTo>
                      <a:pt x="173" y="13"/>
                    </a:lnTo>
                    <a:lnTo>
                      <a:pt x="148" y="15"/>
                    </a:lnTo>
                    <a:lnTo>
                      <a:pt x="121" y="15"/>
                    </a:lnTo>
                    <a:lnTo>
                      <a:pt x="92" y="17"/>
                    </a:lnTo>
                    <a:lnTo>
                      <a:pt x="63" y="17"/>
                    </a:lnTo>
                    <a:lnTo>
                      <a:pt x="33" y="17"/>
                    </a:lnTo>
                    <a:lnTo>
                      <a:pt x="0" y="17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888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" name="Freeform 206">
                <a:extLst>
                  <a:ext uri="{FF2B5EF4-FFF2-40B4-BE49-F238E27FC236}">
                    <a16:creationId xmlns:a16="http://schemas.microsoft.com/office/drawing/2014/main" id="{F142A7F8-AEAA-4CFB-AEC9-DE3A3CC02C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1" cy="9"/>
              </a:xfrm>
              <a:custGeom>
                <a:avLst/>
                <a:gdLst>
                  <a:gd name="T0" fmla="*/ 0 w 261"/>
                  <a:gd name="T1" fmla="*/ 17 h 17"/>
                  <a:gd name="T2" fmla="*/ 33 w 261"/>
                  <a:gd name="T3" fmla="*/ 17 h 17"/>
                  <a:gd name="T4" fmla="*/ 63 w 261"/>
                  <a:gd name="T5" fmla="*/ 17 h 17"/>
                  <a:gd name="T6" fmla="*/ 92 w 261"/>
                  <a:gd name="T7" fmla="*/ 17 h 17"/>
                  <a:gd name="T8" fmla="*/ 121 w 261"/>
                  <a:gd name="T9" fmla="*/ 15 h 17"/>
                  <a:gd name="T10" fmla="*/ 148 w 261"/>
                  <a:gd name="T11" fmla="*/ 15 h 17"/>
                  <a:gd name="T12" fmla="*/ 173 w 261"/>
                  <a:gd name="T13" fmla="*/ 13 h 17"/>
                  <a:gd name="T14" fmla="*/ 196 w 261"/>
                  <a:gd name="T15" fmla="*/ 12 h 17"/>
                  <a:gd name="T16" fmla="*/ 215 w 261"/>
                  <a:gd name="T17" fmla="*/ 10 h 17"/>
                  <a:gd name="T18" fmla="*/ 231 w 261"/>
                  <a:gd name="T19" fmla="*/ 10 h 17"/>
                  <a:gd name="T20" fmla="*/ 244 w 261"/>
                  <a:gd name="T21" fmla="*/ 6 h 17"/>
                  <a:gd name="T22" fmla="*/ 254 w 261"/>
                  <a:gd name="T23" fmla="*/ 4 h 17"/>
                  <a:gd name="T24" fmla="*/ 260 w 261"/>
                  <a:gd name="T25" fmla="*/ 2 h 17"/>
                  <a:gd name="T26" fmla="*/ 261 w 261"/>
                  <a:gd name="T27" fmla="*/ 0 h 17"/>
                  <a:gd name="T28" fmla="*/ 256 w 261"/>
                  <a:gd name="T29" fmla="*/ 0 h 17"/>
                  <a:gd name="T30" fmla="*/ 254 w 261"/>
                  <a:gd name="T31" fmla="*/ 2 h 17"/>
                  <a:gd name="T32" fmla="*/ 248 w 261"/>
                  <a:gd name="T33" fmla="*/ 4 h 17"/>
                  <a:gd name="T34" fmla="*/ 238 w 261"/>
                  <a:gd name="T35" fmla="*/ 6 h 17"/>
                  <a:gd name="T36" fmla="*/ 227 w 261"/>
                  <a:gd name="T37" fmla="*/ 8 h 17"/>
                  <a:gd name="T38" fmla="*/ 210 w 261"/>
                  <a:gd name="T39" fmla="*/ 10 h 17"/>
                  <a:gd name="T40" fmla="*/ 190 w 261"/>
                  <a:gd name="T41" fmla="*/ 12 h 17"/>
                  <a:gd name="T42" fmla="*/ 169 w 261"/>
                  <a:gd name="T43" fmla="*/ 13 h 17"/>
                  <a:gd name="T44" fmla="*/ 146 w 261"/>
                  <a:gd name="T45" fmla="*/ 15 h 17"/>
                  <a:gd name="T46" fmla="*/ 119 w 261"/>
                  <a:gd name="T47" fmla="*/ 15 h 17"/>
                  <a:gd name="T48" fmla="*/ 90 w 261"/>
                  <a:gd name="T49" fmla="*/ 17 h 17"/>
                  <a:gd name="T50" fmla="*/ 61 w 261"/>
                  <a:gd name="T51" fmla="*/ 17 h 17"/>
                  <a:gd name="T52" fmla="*/ 31 w 261"/>
                  <a:gd name="T53" fmla="*/ 17 h 17"/>
                  <a:gd name="T54" fmla="*/ 0 w 261"/>
                  <a:gd name="T55" fmla="*/ 17 h 17"/>
                  <a:gd name="T56" fmla="*/ 0 w 261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1" h="17">
                    <a:moveTo>
                      <a:pt x="0" y="17"/>
                    </a:moveTo>
                    <a:lnTo>
                      <a:pt x="33" y="17"/>
                    </a:lnTo>
                    <a:lnTo>
                      <a:pt x="63" y="17"/>
                    </a:lnTo>
                    <a:lnTo>
                      <a:pt x="92" y="17"/>
                    </a:lnTo>
                    <a:lnTo>
                      <a:pt x="121" y="15"/>
                    </a:lnTo>
                    <a:lnTo>
                      <a:pt x="148" y="15"/>
                    </a:lnTo>
                    <a:lnTo>
                      <a:pt x="173" y="13"/>
                    </a:lnTo>
                    <a:lnTo>
                      <a:pt x="196" y="12"/>
                    </a:lnTo>
                    <a:lnTo>
                      <a:pt x="215" y="10"/>
                    </a:lnTo>
                    <a:lnTo>
                      <a:pt x="231" y="10"/>
                    </a:lnTo>
                    <a:lnTo>
                      <a:pt x="244" y="6"/>
                    </a:lnTo>
                    <a:lnTo>
                      <a:pt x="254" y="4"/>
                    </a:lnTo>
                    <a:lnTo>
                      <a:pt x="260" y="2"/>
                    </a:lnTo>
                    <a:lnTo>
                      <a:pt x="261" y="0"/>
                    </a:lnTo>
                    <a:lnTo>
                      <a:pt x="256" y="0"/>
                    </a:lnTo>
                    <a:lnTo>
                      <a:pt x="254" y="2"/>
                    </a:lnTo>
                    <a:lnTo>
                      <a:pt x="248" y="4"/>
                    </a:lnTo>
                    <a:lnTo>
                      <a:pt x="238" y="6"/>
                    </a:lnTo>
                    <a:lnTo>
                      <a:pt x="227" y="8"/>
                    </a:lnTo>
                    <a:lnTo>
                      <a:pt x="210" y="10"/>
                    </a:lnTo>
                    <a:lnTo>
                      <a:pt x="190" y="12"/>
                    </a:lnTo>
                    <a:lnTo>
                      <a:pt x="169" y="13"/>
                    </a:lnTo>
                    <a:lnTo>
                      <a:pt x="146" y="15"/>
                    </a:lnTo>
                    <a:lnTo>
                      <a:pt x="119" y="15"/>
                    </a:lnTo>
                    <a:lnTo>
                      <a:pt x="90" y="17"/>
                    </a:lnTo>
                    <a:lnTo>
                      <a:pt x="61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" name="Freeform 207">
                <a:extLst>
                  <a:ext uri="{FF2B5EF4-FFF2-40B4-BE49-F238E27FC236}">
                    <a16:creationId xmlns:a16="http://schemas.microsoft.com/office/drawing/2014/main" id="{9167CE9D-7BB6-4DDA-8A37-5F693E2129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8" cy="9"/>
              </a:xfrm>
              <a:custGeom>
                <a:avLst/>
                <a:gdLst>
                  <a:gd name="T0" fmla="*/ 0 w 256"/>
                  <a:gd name="T1" fmla="*/ 17 h 17"/>
                  <a:gd name="T2" fmla="*/ 31 w 256"/>
                  <a:gd name="T3" fmla="*/ 17 h 17"/>
                  <a:gd name="T4" fmla="*/ 61 w 256"/>
                  <a:gd name="T5" fmla="*/ 17 h 17"/>
                  <a:gd name="T6" fmla="*/ 90 w 256"/>
                  <a:gd name="T7" fmla="*/ 17 h 17"/>
                  <a:gd name="T8" fmla="*/ 119 w 256"/>
                  <a:gd name="T9" fmla="*/ 15 h 17"/>
                  <a:gd name="T10" fmla="*/ 146 w 256"/>
                  <a:gd name="T11" fmla="*/ 15 h 17"/>
                  <a:gd name="T12" fmla="*/ 169 w 256"/>
                  <a:gd name="T13" fmla="*/ 13 h 17"/>
                  <a:gd name="T14" fmla="*/ 190 w 256"/>
                  <a:gd name="T15" fmla="*/ 12 h 17"/>
                  <a:gd name="T16" fmla="*/ 210 w 256"/>
                  <a:gd name="T17" fmla="*/ 10 h 17"/>
                  <a:gd name="T18" fmla="*/ 227 w 256"/>
                  <a:gd name="T19" fmla="*/ 8 h 17"/>
                  <a:gd name="T20" fmla="*/ 238 w 256"/>
                  <a:gd name="T21" fmla="*/ 6 h 17"/>
                  <a:gd name="T22" fmla="*/ 248 w 256"/>
                  <a:gd name="T23" fmla="*/ 4 h 17"/>
                  <a:gd name="T24" fmla="*/ 254 w 256"/>
                  <a:gd name="T25" fmla="*/ 2 h 17"/>
                  <a:gd name="T26" fmla="*/ 256 w 256"/>
                  <a:gd name="T27" fmla="*/ 0 h 17"/>
                  <a:gd name="T28" fmla="*/ 250 w 256"/>
                  <a:gd name="T29" fmla="*/ 0 h 17"/>
                  <a:gd name="T30" fmla="*/ 248 w 256"/>
                  <a:gd name="T31" fmla="*/ 2 h 17"/>
                  <a:gd name="T32" fmla="*/ 242 w 256"/>
                  <a:gd name="T33" fmla="*/ 4 h 17"/>
                  <a:gd name="T34" fmla="*/ 233 w 256"/>
                  <a:gd name="T35" fmla="*/ 6 h 17"/>
                  <a:gd name="T36" fmla="*/ 221 w 256"/>
                  <a:gd name="T37" fmla="*/ 8 h 17"/>
                  <a:gd name="T38" fmla="*/ 206 w 256"/>
                  <a:gd name="T39" fmla="*/ 10 h 17"/>
                  <a:gd name="T40" fmla="*/ 186 w 256"/>
                  <a:gd name="T41" fmla="*/ 12 h 17"/>
                  <a:gd name="T42" fmla="*/ 165 w 256"/>
                  <a:gd name="T43" fmla="*/ 13 h 17"/>
                  <a:gd name="T44" fmla="*/ 142 w 256"/>
                  <a:gd name="T45" fmla="*/ 13 h 17"/>
                  <a:gd name="T46" fmla="*/ 117 w 256"/>
                  <a:gd name="T47" fmla="*/ 15 h 17"/>
                  <a:gd name="T48" fmla="*/ 88 w 256"/>
                  <a:gd name="T49" fmla="*/ 15 h 17"/>
                  <a:gd name="T50" fmla="*/ 59 w 256"/>
                  <a:gd name="T51" fmla="*/ 17 h 17"/>
                  <a:gd name="T52" fmla="*/ 31 w 256"/>
                  <a:gd name="T53" fmla="*/ 17 h 17"/>
                  <a:gd name="T54" fmla="*/ 0 w 256"/>
                  <a:gd name="T55" fmla="*/ 17 h 17"/>
                  <a:gd name="T56" fmla="*/ 0 w 256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6" h="17">
                    <a:moveTo>
                      <a:pt x="0" y="17"/>
                    </a:moveTo>
                    <a:lnTo>
                      <a:pt x="31" y="17"/>
                    </a:lnTo>
                    <a:lnTo>
                      <a:pt x="61" y="17"/>
                    </a:lnTo>
                    <a:lnTo>
                      <a:pt x="90" y="17"/>
                    </a:lnTo>
                    <a:lnTo>
                      <a:pt x="119" y="15"/>
                    </a:lnTo>
                    <a:lnTo>
                      <a:pt x="146" y="15"/>
                    </a:lnTo>
                    <a:lnTo>
                      <a:pt x="169" y="13"/>
                    </a:lnTo>
                    <a:lnTo>
                      <a:pt x="190" y="12"/>
                    </a:lnTo>
                    <a:lnTo>
                      <a:pt x="210" y="10"/>
                    </a:lnTo>
                    <a:lnTo>
                      <a:pt x="227" y="8"/>
                    </a:lnTo>
                    <a:lnTo>
                      <a:pt x="238" y="6"/>
                    </a:lnTo>
                    <a:lnTo>
                      <a:pt x="248" y="4"/>
                    </a:lnTo>
                    <a:lnTo>
                      <a:pt x="254" y="2"/>
                    </a:lnTo>
                    <a:lnTo>
                      <a:pt x="256" y="0"/>
                    </a:lnTo>
                    <a:lnTo>
                      <a:pt x="250" y="0"/>
                    </a:lnTo>
                    <a:lnTo>
                      <a:pt x="248" y="2"/>
                    </a:lnTo>
                    <a:lnTo>
                      <a:pt x="242" y="4"/>
                    </a:lnTo>
                    <a:lnTo>
                      <a:pt x="233" y="6"/>
                    </a:lnTo>
                    <a:lnTo>
                      <a:pt x="221" y="8"/>
                    </a:lnTo>
                    <a:lnTo>
                      <a:pt x="206" y="10"/>
                    </a:lnTo>
                    <a:lnTo>
                      <a:pt x="186" y="12"/>
                    </a:lnTo>
                    <a:lnTo>
                      <a:pt x="165" y="13"/>
                    </a:lnTo>
                    <a:lnTo>
                      <a:pt x="142" y="13"/>
                    </a:lnTo>
                    <a:lnTo>
                      <a:pt x="117" y="15"/>
                    </a:lnTo>
                    <a:lnTo>
                      <a:pt x="88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" name="Freeform 208">
                <a:extLst>
                  <a:ext uri="{FF2B5EF4-FFF2-40B4-BE49-F238E27FC236}">
                    <a16:creationId xmlns:a16="http://schemas.microsoft.com/office/drawing/2014/main" id="{9DDCF05D-9EC8-4B9B-80DD-176F434AC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5" cy="9"/>
              </a:xfrm>
              <a:custGeom>
                <a:avLst/>
                <a:gdLst>
                  <a:gd name="T0" fmla="*/ 0 w 250"/>
                  <a:gd name="T1" fmla="*/ 17 h 17"/>
                  <a:gd name="T2" fmla="*/ 31 w 250"/>
                  <a:gd name="T3" fmla="*/ 17 h 17"/>
                  <a:gd name="T4" fmla="*/ 59 w 250"/>
                  <a:gd name="T5" fmla="*/ 17 h 17"/>
                  <a:gd name="T6" fmla="*/ 88 w 250"/>
                  <a:gd name="T7" fmla="*/ 15 h 17"/>
                  <a:gd name="T8" fmla="*/ 117 w 250"/>
                  <a:gd name="T9" fmla="*/ 15 h 17"/>
                  <a:gd name="T10" fmla="*/ 142 w 250"/>
                  <a:gd name="T11" fmla="*/ 13 h 17"/>
                  <a:gd name="T12" fmla="*/ 165 w 250"/>
                  <a:gd name="T13" fmla="*/ 13 h 17"/>
                  <a:gd name="T14" fmla="*/ 186 w 250"/>
                  <a:gd name="T15" fmla="*/ 12 h 17"/>
                  <a:gd name="T16" fmla="*/ 206 w 250"/>
                  <a:gd name="T17" fmla="*/ 10 h 17"/>
                  <a:gd name="T18" fmla="*/ 221 w 250"/>
                  <a:gd name="T19" fmla="*/ 8 h 17"/>
                  <a:gd name="T20" fmla="*/ 233 w 250"/>
                  <a:gd name="T21" fmla="*/ 6 h 17"/>
                  <a:gd name="T22" fmla="*/ 242 w 250"/>
                  <a:gd name="T23" fmla="*/ 4 h 17"/>
                  <a:gd name="T24" fmla="*/ 248 w 250"/>
                  <a:gd name="T25" fmla="*/ 2 h 17"/>
                  <a:gd name="T26" fmla="*/ 250 w 250"/>
                  <a:gd name="T27" fmla="*/ 0 h 17"/>
                  <a:gd name="T28" fmla="*/ 244 w 250"/>
                  <a:gd name="T29" fmla="*/ 0 h 17"/>
                  <a:gd name="T30" fmla="*/ 242 w 250"/>
                  <a:gd name="T31" fmla="*/ 2 h 17"/>
                  <a:gd name="T32" fmla="*/ 236 w 250"/>
                  <a:gd name="T33" fmla="*/ 4 h 17"/>
                  <a:gd name="T34" fmla="*/ 227 w 250"/>
                  <a:gd name="T35" fmla="*/ 6 h 17"/>
                  <a:gd name="T36" fmla="*/ 215 w 250"/>
                  <a:gd name="T37" fmla="*/ 8 h 17"/>
                  <a:gd name="T38" fmla="*/ 200 w 250"/>
                  <a:gd name="T39" fmla="*/ 10 h 17"/>
                  <a:gd name="T40" fmla="*/ 183 w 250"/>
                  <a:gd name="T41" fmla="*/ 12 h 17"/>
                  <a:gd name="T42" fmla="*/ 161 w 250"/>
                  <a:gd name="T43" fmla="*/ 13 h 17"/>
                  <a:gd name="T44" fmla="*/ 138 w 250"/>
                  <a:gd name="T45" fmla="*/ 13 h 17"/>
                  <a:gd name="T46" fmla="*/ 113 w 250"/>
                  <a:gd name="T47" fmla="*/ 15 h 17"/>
                  <a:gd name="T48" fmla="*/ 86 w 250"/>
                  <a:gd name="T49" fmla="*/ 15 h 17"/>
                  <a:gd name="T50" fmla="*/ 59 w 250"/>
                  <a:gd name="T51" fmla="*/ 17 h 17"/>
                  <a:gd name="T52" fmla="*/ 31 w 250"/>
                  <a:gd name="T53" fmla="*/ 17 h 17"/>
                  <a:gd name="T54" fmla="*/ 0 w 250"/>
                  <a:gd name="T55" fmla="*/ 17 h 17"/>
                  <a:gd name="T56" fmla="*/ 0 w 250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0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8" y="15"/>
                    </a:lnTo>
                    <a:lnTo>
                      <a:pt x="117" y="15"/>
                    </a:lnTo>
                    <a:lnTo>
                      <a:pt x="142" y="13"/>
                    </a:lnTo>
                    <a:lnTo>
                      <a:pt x="165" y="13"/>
                    </a:lnTo>
                    <a:lnTo>
                      <a:pt x="186" y="12"/>
                    </a:lnTo>
                    <a:lnTo>
                      <a:pt x="206" y="10"/>
                    </a:lnTo>
                    <a:lnTo>
                      <a:pt x="221" y="8"/>
                    </a:lnTo>
                    <a:lnTo>
                      <a:pt x="233" y="6"/>
                    </a:lnTo>
                    <a:lnTo>
                      <a:pt x="242" y="4"/>
                    </a:lnTo>
                    <a:lnTo>
                      <a:pt x="248" y="2"/>
                    </a:lnTo>
                    <a:lnTo>
                      <a:pt x="250" y="0"/>
                    </a:lnTo>
                    <a:lnTo>
                      <a:pt x="244" y="0"/>
                    </a:lnTo>
                    <a:lnTo>
                      <a:pt x="242" y="2"/>
                    </a:lnTo>
                    <a:lnTo>
                      <a:pt x="236" y="4"/>
                    </a:lnTo>
                    <a:lnTo>
                      <a:pt x="227" y="6"/>
                    </a:lnTo>
                    <a:lnTo>
                      <a:pt x="215" y="8"/>
                    </a:lnTo>
                    <a:lnTo>
                      <a:pt x="200" y="10"/>
                    </a:lnTo>
                    <a:lnTo>
                      <a:pt x="183" y="12"/>
                    </a:lnTo>
                    <a:lnTo>
                      <a:pt x="161" y="13"/>
                    </a:lnTo>
                    <a:lnTo>
                      <a:pt x="138" y="13"/>
                    </a:lnTo>
                    <a:lnTo>
                      <a:pt x="113" y="15"/>
                    </a:lnTo>
                    <a:lnTo>
                      <a:pt x="86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" name="Freeform 209">
                <a:extLst>
                  <a:ext uri="{FF2B5EF4-FFF2-40B4-BE49-F238E27FC236}">
                    <a16:creationId xmlns:a16="http://schemas.microsoft.com/office/drawing/2014/main" id="{B47ABAD2-756C-4599-9555-2A51813F6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2" cy="9"/>
              </a:xfrm>
              <a:custGeom>
                <a:avLst/>
                <a:gdLst>
                  <a:gd name="T0" fmla="*/ 0 w 244"/>
                  <a:gd name="T1" fmla="*/ 17 h 17"/>
                  <a:gd name="T2" fmla="*/ 31 w 244"/>
                  <a:gd name="T3" fmla="*/ 17 h 17"/>
                  <a:gd name="T4" fmla="*/ 59 w 244"/>
                  <a:gd name="T5" fmla="*/ 17 h 17"/>
                  <a:gd name="T6" fmla="*/ 86 w 244"/>
                  <a:gd name="T7" fmla="*/ 15 h 17"/>
                  <a:gd name="T8" fmla="*/ 113 w 244"/>
                  <a:gd name="T9" fmla="*/ 15 h 17"/>
                  <a:gd name="T10" fmla="*/ 138 w 244"/>
                  <a:gd name="T11" fmla="*/ 13 h 17"/>
                  <a:gd name="T12" fmla="*/ 161 w 244"/>
                  <a:gd name="T13" fmla="*/ 13 h 17"/>
                  <a:gd name="T14" fmla="*/ 183 w 244"/>
                  <a:gd name="T15" fmla="*/ 12 h 17"/>
                  <a:gd name="T16" fmla="*/ 200 w 244"/>
                  <a:gd name="T17" fmla="*/ 10 h 17"/>
                  <a:gd name="T18" fmla="*/ 215 w 244"/>
                  <a:gd name="T19" fmla="*/ 8 h 17"/>
                  <a:gd name="T20" fmla="*/ 227 w 244"/>
                  <a:gd name="T21" fmla="*/ 6 h 17"/>
                  <a:gd name="T22" fmla="*/ 236 w 244"/>
                  <a:gd name="T23" fmla="*/ 4 h 17"/>
                  <a:gd name="T24" fmla="*/ 242 w 244"/>
                  <a:gd name="T25" fmla="*/ 2 h 17"/>
                  <a:gd name="T26" fmla="*/ 244 w 244"/>
                  <a:gd name="T27" fmla="*/ 0 h 17"/>
                  <a:gd name="T28" fmla="*/ 238 w 244"/>
                  <a:gd name="T29" fmla="*/ 0 h 17"/>
                  <a:gd name="T30" fmla="*/ 236 w 244"/>
                  <a:gd name="T31" fmla="*/ 2 h 17"/>
                  <a:gd name="T32" fmla="*/ 231 w 244"/>
                  <a:gd name="T33" fmla="*/ 4 h 17"/>
                  <a:gd name="T34" fmla="*/ 223 w 244"/>
                  <a:gd name="T35" fmla="*/ 6 h 17"/>
                  <a:gd name="T36" fmla="*/ 211 w 244"/>
                  <a:gd name="T37" fmla="*/ 8 h 17"/>
                  <a:gd name="T38" fmla="*/ 196 w 244"/>
                  <a:gd name="T39" fmla="*/ 10 h 17"/>
                  <a:gd name="T40" fmla="*/ 179 w 244"/>
                  <a:gd name="T41" fmla="*/ 12 h 17"/>
                  <a:gd name="T42" fmla="*/ 158 w 244"/>
                  <a:gd name="T43" fmla="*/ 13 h 17"/>
                  <a:gd name="T44" fmla="*/ 134 w 244"/>
                  <a:gd name="T45" fmla="*/ 13 h 17"/>
                  <a:gd name="T46" fmla="*/ 111 w 244"/>
                  <a:gd name="T47" fmla="*/ 15 h 17"/>
                  <a:gd name="T48" fmla="*/ 84 w 244"/>
                  <a:gd name="T49" fmla="*/ 15 h 17"/>
                  <a:gd name="T50" fmla="*/ 58 w 244"/>
                  <a:gd name="T51" fmla="*/ 15 h 17"/>
                  <a:gd name="T52" fmla="*/ 29 w 244"/>
                  <a:gd name="T53" fmla="*/ 17 h 17"/>
                  <a:gd name="T54" fmla="*/ 0 w 244"/>
                  <a:gd name="T55" fmla="*/ 17 h 17"/>
                  <a:gd name="T56" fmla="*/ 0 w 244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4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6" y="15"/>
                    </a:lnTo>
                    <a:lnTo>
                      <a:pt x="113" y="15"/>
                    </a:lnTo>
                    <a:lnTo>
                      <a:pt x="138" y="13"/>
                    </a:lnTo>
                    <a:lnTo>
                      <a:pt x="161" y="13"/>
                    </a:lnTo>
                    <a:lnTo>
                      <a:pt x="183" y="12"/>
                    </a:lnTo>
                    <a:lnTo>
                      <a:pt x="200" y="10"/>
                    </a:lnTo>
                    <a:lnTo>
                      <a:pt x="215" y="8"/>
                    </a:lnTo>
                    <a:lnTo>
                      <a:pt x="227" y="6"/>
                    </a:lnTo>
                    <a:lnTo>
                      <a:pt x="236" y="4"/>
                    </a:lnTo>
                    <a:lnTo>
                      <a:pt x="242" y="2"/>
                    </a:lnTo>
                    <a:lnTo>
                      <a:pt x="244" y="0"/>
                    </a:lnTo>
                    <a:lnTo>
                      <a:pt x="238" y="0"/>
                    </a:lnTo>
                    <a:lnTo>
                      <a:pt x="236" y="2"/>
                    </a:lnTo>
                    <a:lnTo>
                      <a:pt x="231" y="4"/>
                    </a:lnTo>
                    <a:lnTo>
                      <a:pt x="223" y="6"/>
                    </a:lnTo>
                    <a:lnTo>
                      <a:pt x="211" y="8"/>
                    </a:lnTo>
                    <a:lnTo>
                      <a:pt x="196" y="10"/>
                    </a:lnTo>
                    <a:lnTo>
                      <a:pt x="179" y="12"/>
                    </a:lnTo>
                    <a:lnTo>
                      <a:pt x="158" y="13"/>
                    </a:lnTo>
                    <a:lnTo>
                      <a:pt x="134" y="13"/>
                    </a:lnTo>
                    <a:lnTo>
                      <a:pt x="111" y="15"/>
                    </a:lnTo>
                    <a:lnTo>
                      <a:pt x="84" y="15"/>
                    </a:lnTo>
                    <a:lnTo>
                      <a:pt x="58" y="15"/>
                    </a:lnTo>
                    <a:lnTo>
                      <a:pt x="29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1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7" name="Freeform 210">
                <a:extLst>
                  <a:ext uri="{FF2B5EF4-FFF2-40B4-BE49-F238E27FC236}">
                    <a16:creationId xmlns:a16="http://schemas.microsoft.com/office/drawing/2014/main" id="{C3B2E407-9609-4FDA-B427-195AEC2E4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9" cy="9"/>
              </a:xfrm>
              <a:custGeom>
                <a:avLst/>
                <a:gdLst>
                  <a:gd name="T0" fmla="*/ 0 w 238"/>
                  <a:gd name="T1" fmla="*/ 17 h 17"/>
                  <a:gd name="T2" fmla="*/ 29 w 238"/>
                  <a:gd name="T3" fmla="*/ 17 h 17"/>
                  <a:gd name="T4" fmla="*/ 58 w 238"/>
                  <a:gd name="T5" fmla="*/ 15 h 17"/>
                  <a:gd name="T6" fmla="*/ 84 w 238"/>
                  <a:gd name="T7" fmla="*/ 15 h 17"/>
                  <a:gd name="T8" fmla="*/ 111 w 238"/>
                  <a:gd name="T9" fmla="*/ 15 h 17"/>
                  <a:gd name="T10" fmla="*/ 134 w 238"/>
                  <a:gd name="T11" fmla="*/ 13 h 17"/>
                  <a:gd name="T12" fmla="*/ 158 w 238"/>
                  <a:gd name="T13" fmla="*/ 13 h 17"/>
                  <a:gd name="T14" fmla="*/ 179 w 238"/>
                  <a:gd name="T15" fmla="*/ 12 h 17"/>
                  <a:gd name="T16" fmla="*/ 196 w 238"/>
                  <a:gd name="T17" fmla="*/ 10 h 17"/>
                  <a:gd name="T18" fmla="*/ 211 w 238"/>
                  <a:gd name="T19" fmla="*/ 8 h 17"/>
                  <a:gd name="T20" fmla="*/ 223 w 238"/>
                  <a:gd name="T21" fmla="*/ 6 h 17"/>
                  <a:gd name="T22" fmla="*/ 231 w 238"/>
                  <a:gd name="T23" fmla="*/ 4 h 17"/>
                  <a:gd name="T24" fmla="*/ 236 w 238"/>
                  <a:gd name="T25" fmla="*/ 2 h 17"/>
                  <a:gd name="T26" fmla="*/ 238 w 238"/>
                  <a:gd name="T27" fmla="*/ 0 h 17"/>
                  <a:gd name="T28" fmla="*/ 233 w 238"/>
                  <a:gd name="T29" fmla="*/ 0 h 17"/>
                  <a:gd name="T30" fmla="*/ 231 w 238"/>
                  <a:gd name="T31" fmla="*/ 2 h 17"/>
                  <a:gd name="T32" fmla="*/ 225 w 238"/>
                  <a:gd name="T33" fmla="*/ 4 h 17"/>
                  <a:gd name="T34" fmla="*/ 217 w 238"/>
                  <a:gd name="T35" fmla="*/ 6 h 17"/>
                  <a:gd name="T36" fmla="*/ 206 w 238"/>
                  <a:gd name="T37" fmla="*/ 8 h 17"/>
                  <a:gd name="T38" fmla="*/ 190 w 238"/>
                  <a:gd name="T39" fmla="*/ 10 h 17"/>
                  <a:gd name="T40" fmla="*/ 173 w 238"/>
                  <a:gd name="T41" fmla="*/ 12 h 17"/>
                  <a:gd name="T42" fmla="*/ 154 w 238"/>
                  <a:gd name="T43" fmla="*/ 12 h 17"/>
                  <a:gd name="T44" fmla="*/ 133 w 238"/>
                  <a:gd name="T45" fmla="*/ 13 h 17"/>
                  <a:gd name="T46" fmla="*/ 108 w 238"/>
                  <a:gd name="T47" fmla="*/ 13 h 17"/>
                  <a:gd name="T48" fmla="*/ 83 w 238"/>
                  <a:gd name="T49" fmla="*/ 15 h 17"/>
                  <a:gd name="T50" fmla="*/ 56 w 238"/>
                  <a:gd name="T51" fmla="*/ 15 h 17"/>
                  <a:gd name="T52" fmla="*/ 29 w 238"/>
                  <a:gd name="T53" fmla="*/ 15 h 17"/>
                  <a:gd name="T54" fmla="*/ 0 w 238"/>
                  <a:gd name="T55" fmla="*/ 15 h 17"/>
                  <a:gd name="T56" fmla="*/ 0 w 238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8" h="17">
                    <a:moveTo>
                      <a:pt x="0" y="17"/>
                    </a:moveTo>
                    <a:lnTo>
                      <a:pt x="29" y="17"/>
                    </a:lnTo>
                    <a:lnTo>
                      <a:pt x="58" y="15"/>
                    </a:lnTo>
                    <a:lnTo>
                      <a:pt x="84" y="15"/>
                    </a:lnTo>
                    <a:lnTo>
                      <a:pt x="111" y="15"/>
                    </a:lnTo>
                    <a:lnTo>
                      <a:pt x="134" y="13"/>
                    </a:lnTo>
                    <a:lnTo>
                      <a:pt x="158" y="13"/>
                    </a:lnTo>
                    <a:lnTo>
                      <a:pt x="179" y="12"/>
                    </a:lnTo>
                    <a:lnTo>
                      <a:pt x="196" y="10"/>
                    </a:lnTo>
                    <a:lnTo>
                      <a:pt x="211" y="8"/>
                    </a:lnTo>
                    <a:lnTo>
                      <a:pt x="223" y="6"/>
                    </a:lnTo>
                    <a:lnTo>
                      <a:pt x="231" y="4"/>
                    </a:lnTo>
                    <a:lnTo>
                      <a:pt x="236" y="2"/>
                    </a:lnTo>
                    <a:lnTo>
                      <a:pt x="238" y="0"/>
                    </a:lnTo>
                    <a:lnTo>
                      <a:pt x="233" y="0"/>
                    </a:lnTo>
                    <a:lnTo>
                      <a:pt x="231" y="2"/>
                    </a:lnTo>
                    <a:lnTo>
                      <a:pt x="225" y="4"/>
                    </a:lnTo>
                    <a:lnTo>
                      <a:pt x="217" y="6"/>
                    </a:lnTo>
                    <a:lnTo>
                      <a:pt x="206" y="8"/>
                    </a:lnTo>
                    <a:lnTo>
                      <a:pt x="190" y="10"/>
                    </a:lnTo>
                    <a:lnTo>
                      <a:pt x="173" y="12"/>
                    </a:lnTo>
                    <a:lnTo>
                      <a:pt x="154" y="12"/>
                    </a:lnTo>
                    <a:lnTo>
                      <a:pt x="133" y="13"/>
                    </a:lnTo>
                    <a:lnTo>
                      <a:pt x="108" y="13"/>
                    </a:lnTo>
                    <a:lnTo>
                      <a:pt x="83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" name="Freeform 211">
                <a:extLst>
                  <a:ext uri="{FF2B5EF4-FFF2-40B4-BE49-F238E27FC236}">
                    <a16:creationId xmlns:a16="http://schemas.microsoft.com/office/drawing/2014/main" id="{94991830-574A-416A-ADC8-EDAD32F09C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6" cy="8"/>
              </a:xfrm>
              <a:custGeom>
                <a:avLst/>
                <a:gdLst>
                  <a:gd name="T0" fmla="*/ 0 w 233"/>
                  <a:gd name="T1" fmla="*/ 15 h 15"/>
                  <a:gd name="T2" fmla="*/ 29 w 233"/>
                  <a:gd name="T3" fmla="*/ 15 h 15"/>
                  <a:gd name="T4" fmla="*/ 56 w 233"/>
                  <a:gd name="T5" fmla="*/ 15 h 15"/>
                  <a:gd name="T6" fmla="*/ 83 w 233"/>
                  <a:gd name="T7" fmla="*/ 15 h 15"/>
                  <a:gd name="T8" fmla="*/ 108 w 233"/>
                  <a:gd name="T9" fmla="*/ 13 h 15"/>
                  <a:gd name="T10" fmla="*/ 133 w 233"/>
                  <a:gd name="T11" fmla="*/ 13 h 15"/>
                  <a:gd name="T12" fmla="*/ 154 w 233"/>
                  <a:gd name="T13" fmla="*/ 12 h 15"/>
                  <a:gd name="T14" fmla="*/ 173 w 233"/>
                  <a:gd name="T15" fmla="*/ 12 h 15"/>
                  <a:gd name="T16" fmla="*/ 190 w 233"/>
                  <a:gd name="T17" fmla="*/ 10 h 15"/>
                  <a:gd name="T18" fmla="*/ 206 w 233"/>
                  <a:gd name="T19" fmla="*/ 8 h 15"/>
                  <a:gd name="T20" fmla="*/ 217 w 233"/>
                  <a:gd name="T21" fmla="*/ 6 h 15"/>
                  <a:gd name="T22" fmla="*/ 225 w 233"/>
                  <a:gd name="T23" fmla="*/ 4 h 15"/>
                  <a:gd name="T24" fmla="*/ 231 w 233"/>
                  <a:gd name="T25" fmla="*/ 2 h 15"/>
                  <a:gd name="T26" fmla="*/ 233 w 233"/>
                  <a:gd name="T27" fmla="*/ 0 h 15"/>
                  <a:gd name="T28" fmla="*/ 227 w 233"/>
                  <a:gd name="T29" fmla="*/ 0 h 15"/>
                  <a:gd name="T30" fmla="*/ 225 w 233"/>
                  <a:gd name="T31" fmla="*/ 2 h 15"/>
                  <a:gd name="T32" fmla="*/ 219 w 233"/>
                  <a:gd name="T33" fmla="*/ 4 h 15"/>
                  <a:gd name="T34" fmla="*/ 211 w 233"/>
                  <a:gd name="T35" fmla="*/ 6 h 15"/>
                  <a:gd name="T36" fmla="*/ 200 w 233"/>
                  <a:gd name="T37" fmla="*/ 8 h 15"/>
                  <a:gd name="T38" fmla="*/ 186 w 233"/>
                  <a:gd name="T39" fmla="*/ 10 h 15"/>
                  <a:gd name="T40" fmla="*/ 169 w 233"/>
                  <a:gd name="T41" fmla="*/ 12 h 15"/>
                  <a:gd name="T42" fmla="*/ 150 w 233"/>
                  <a:gd name="T43" fmla="*/ 12 h 15"/>
                  <a:gd name="T44" fmla="*/ 129 w 233"/>
                  <a:gd name="T45" fmla="*/ 13 h 15"/>
                  <a:gd name="T46" fmla="*/ 106 w 233"/>
                  <a:gd name="T47" fmla="*/ 13 h 15"/>
                  <a:gd name="T48" fmla="*/ 81 w 233"/>
                  <a:gd name="T49" fmla="*/ 15 h 15"/>
                  <a:gd name="T50" fmla="*/ 56 w 233"/>
                  <a:gd name="T51" fmla="*/ 15 h 15"/>
                  <a:gd name="T52" fmla="*/ 29 w 233"/>
                  <a:gd name="T53" fmla="*/ 15 h 15"/>
                  <a:gd name="T54" fmla="*/ 0 w 233"/>
                  <a:gd name="T55" fmla="*/ 15 h 15"/>
                  <a:gd name="T56" fmla="*/ 0 w 233"/>
                  <a:gd name="T5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3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5"/>
                    </a:lnTo>
                    <a:lnTo>
                      <a:pt x="108" y="13"/>
                    </a:lnTo>
                    <a:lnTo>
                      <a:pt x="133" y="13"/>
                    </a:lnTo>
                    <a:lnTo>
                      <a:pt x="154" y="12"/>
                    </a:lnTo>
                    <a:lnTo>
                      <a:pt x="173" y="12"/>
                    </a:lnTo>
                    <a:lnTo>
                      <a:pt x="190" y="10"/>
                    </a:lnTo>
                    <a:lnTo>
                      <a:pt x="206" y="8"/>
                    </a:lnTo>
                    <a:lnTo>
                      <a:pt x="217" y="6"/>
                    </a:lnTo>
                    <a:lnTo>
                      <a:pt x="225" y="4"/>
                    </a:lnTo>
                    <a:lnTo>
                      <a:pt x="231" y="2"/>
                    </a:lnTo>
                    <a:lnTo>
                      <a:pt x="233" y="0"/>
                    </a:lnTo>
                    <a:lnTo>
                      <a:pt x="227" y="0"/>
                    </a:lnTo>
                    <a:lnTo>
                      <a:pt x="225" y="2"/>
                    </a:lnTo>
                    <a:lnTo>
                      <a:pt x="219" y="4"/>
                    </a:lnTo>
                    <a:lnTo>
                      <a:pt x="211" y="6"/>
                    </a:lnTo>
                    <a:lnTo>
                      <a:pt x="200" y="8"/>
                    </a:lnTo>
                    <a:lnTo>
                      <a:pt x="186" y="10"/>
                    </a:lnTo>
                    <a:lnTo>
                      <a:pt x="169" y="12"/>
                    </a:lnTo>
                    <a:lnTo>
                      <a:pt x="150" y="12"/>
                    </a:lnTo>
                    <a:lnTo>
                      <a:pt x="129" y="13"/>
                    </a:lnTo>
                    <a:lnTo>
                      <a:pt x="106" y="13"/>
                    </a:lnTo>
                    <a:lnTo>
                      <a:pt x="81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" name="Freeform 212">
                <a:extLst>
                  <a:ext uri="{FF2B5EF4-FFF2-40B4-BE49-F238E27FC236}">
                    <a16:creationId xmlns:a16="http://schemas.microsoft.com/office/drawing/2014/main" id="{2C9E07E8-18CB-4302-A16F-DA551CB44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3" cy="8"/>
              </a:xfrm>
              <a:custGeom>
                <a:avLst/>
                <a:gdLst>
                  <a:gd name="T0" fmla="*/ 0 w 227"/>
                  <a:gd name="T1" fmla="*/ 15 h 15"/>
                  <a:gd name="T2" fmla="*/ 29 w 227"/>
                  <a:gd name="T3" fmla="*/ 15 h 15"/>
                  <a:gd name="T4" fmla="*/ 56 w 227"/>
                  <a:gd name="T5" fmla="*/ 15 h 15"/>
                  <a:gd name="T6" fmla="*/ 81 w 227"/>
                  <a:gd name="T7" fmla="*/ 15 h 15"/>
                  <a:gd name="T8" fmla="*/ 106 w 227"/>
                  <a:gd name="T9" fmla="*/ 13 h 15"/>
                  <a:gd name="T10" fmla="*/ 129 w 227"/>
                  <a:gd name="T11" fmla="*/ 13 h 15"/>
                  <a:gd name="T12" fmla="*/ 150 w 227"/>
                  <a:gd name="T13" fmla="*/ 12 h 15"/>
                  <a:gd name="T14" fmla="*/ 169 w 227"/>
                  <a:gd name="T15" fmla="*/ 12 h 15"/>
                  <a:gd name="T16" fmla="*/ 186 w 227"/>
                  <a:gd name="T17" fmla="*/ 10 h 15"/>
                  <a:gd name="T18" fmla="*/ 200 w 227"/>
                  <a:gd name="T19" fmla="*/ 8 h 15"/>
                  <a:gd name="T20" fmla="*/ 211 w 227"/>
                  <a:gd name="T21" fmla="*/ 6 h 15"/>
                  <a:gd name="T22" fmla="*/ 219 w 227"/>
                  <a:gd name="T23" fmla="*/ 4 h 15"/>
                  <a:gd name="T24" fmla="*/ 225 w 227"/>
                  <a:gd name="T25" fmla="*/ 2 h 15"/>
                  <a:gd name="T26" fmla="*/ 227 w 227"/>
                  <a:gd name="T27" fmla="*/ 0 h 15"/>
                  <a:gd name="T28" fmla="*/ 221 w 227"/>
                  <a:gd name="T29" fmla="*/ 0 h 15"/>
                  <a:gd name="T30" fmla="*/ 219 w 227"/>
                  <a:gd name="T31" fmla="*/ 2 h 15"/>
                  <a:gd name="T32" fmla="*/ 213 w 227"/>
                  <a:gd name="T33" fmla="*/ 4 h 15"/>
                  <a:gd name="T34" fmla="*/ 204 w 227"/>
                  <a:gd name="T35" fmla="*/ 6 h 15"/>
                  <a:gd name="T36" fmla="*/ 190 w 227"/>
                  <a:gd name="T37" fmla="*/ 8 h 15"/>
                  <a:gd name="T38" fmla="*/ 175 w 227"/>
                  <a:gd name="T39" fmla="*/ 10 h 15"/>
                  <a:gd name="T40" fmla="*/ 156 w 227"/>
                  <a:gd name="T41" fmla="*/ 12 h 15"/>
                  <a:gd name="T42" fmla="*/ 134 w 227"/>
                  <a:gd name="T43" fmla="*/ 12 h 15"/>
                  <a:gd name="T44" fmla="*/ 111 w 227"/>
                  <a:gd name="T45" fmla="*/ 13 h 15"/>
                  <a:gd name="T46" fmla="*/ 84 w 227"/>
                  <a:gd name="T47" fmla="*/ 13 h 15"/>
                  <a:gd name="T48" fmla="*/ 58 w 227"/>
                  <a:gd name="T49" fmla="*/ 15 h 15"/>
                  <a:gd name="T50" fmla="*/ 29 w 227"/>
                  <a:gd name="T51" fmla="*/ 15 h 15"/>
                  <a:gd name="T52" fmla="*/ 0 w 227"/>
                  <a:gd name="T53" fmla="*/ 15 h 15"/>
                  <a:gd name="T54" fmla="*/ 0 w 227"/>
                  <a:gd name="T5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7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1" y="15"/>
                    </a:lnTo>
                    <a:lnTo>
                      <a:pt x="106" y="13"/>
                    </a:lnTo>
                    <a:lnTo>
                      <a:pt x="129" y="13"/>
                    </a:lnTo>
                    <a:lnTo>
                      <a:pt x="150" y="12"/>
                    </a:lnTo>
                    <a:lnTo>
                      <a:pt x="169" y="12"/>
                    </a:lnTo>
                    <a:lnTo>
                      <a:pt x="186" y="10"/>
                    </a:lnTo>
                    <a:lnTo>
                      <a:pt x="200" y="8"/>
                    </a:lnTo>
                    <a:lnTo>
                      <a:pt x="211" y="6"/>
                    </a:lnTo>
                    <a:lnTo>
                      <a:pt x="219" y="4"/>
                    </a:lnTo>
                    <a:lnTo>
                      <a:pt x="225" y="2"/>
                    </a:lnTo>
                    <a:lnTo>
                      <a:pt x="227" y="0"/>
                    </a:lnTo>
                    <a:lnTo>
                      <a:pt x="221" y="0"/>
                    </a:lnTo>
                    <a:lnTo>
                      <a:pt x="219" y="2"/>
                    </a:lnTo>
                    <a:lnTo>
                      <a:pt x="213" y="4"/>
                    </a:lnTo>
                    <a:lnTo>
                      <a:pt x="204" y="6"/>
                    </a:lnTo>
                    <a:lnTo>
                      <a:pt x="190" y="8"/>
                    </a:lnTo>
                    <a:lnTo>
                      <a:pt x="175" y="10"/>
                    </a:lnTo>
                    <a:lnTo>
                      <a:pt x="156" y="12"/>
                    </a:lnTo>
                    <a:lnTo>
                      <a:pt x="134" y="12"/>
                    </a:lnTo>
                    <a:lnTo>
                      <a:pt x="111" y="13"/>
                    </a:lnTo>
                    <a:lnTo>
                      <a:pt x="84" y="13"/>
                    </a:lnTo>
                    <a:lnTo>
                      <a:pt x="58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" name="Freeform 213">
                <a:extLst>
                  <a:ext uri="{FF2B5EF4-FFF2-40B4-BE49-F238E27FC236}">
                    <a16:creationId xmlns:a16="http://schemas.microsoft.com/office/drawing/2014/main" id="{91E5B992-D647-4801-9F24-8D90173A12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1" cy="8"/>
              </a:xfrm>
              <a:custGeom>
                <a:avLst/>
                <a:gdLst>
                  <a:gd name="T0" fmla="*/ 0 w 221"/>
                  <a:gd name="T1" fmla="*/ 15 h 15"/>
                  <a:gd name="T2" fmla="*/ 29 w 221"/>
                  <a:gd name="T3" fmla="*/ 15 h 15"/>
                  <a:gd name="T4" fmla="*/ 58 w 221"/>
                  <a:gd name="T5" fmla="*/ 15 h 15"/>
                  <a:gd name="T6" fmla="*/ 84 w 221"/>
                  <a:gd name="T7" fmla="*/ 13 h 15"/>
                  <a:gd name="T8" fmla="*/ 111 w 221"/>
                  <a:gd name="T9" fmla="*/ 13 h 15"/>
                  <a:gd name="T10" fmla="*/ 134 w 221"/>
                  <a:gd name="T11" fmla="*/ 12 h 15"/>
                  <a:gd name="T12" fmla="*/ 156 w 221"/>
                  <a:gd name="T13" fmla="*/ 12 h 15"/>
                  <a:gd name="T14" fmla="*/ 175 w 221"/>
                  <a:gd name="T15" fmla="*/ 10 h 15"/>
                  <a:gd name="T16" fmla="*/ 190 w 221"/>
                  <a:gd name="T17" fmla="*/ 8 h 15"/>
                  <a:gd name="T18" fmla="*/ 204 w 221"/>
                  <a:gd name="T19" fmla="*/ 6 h 15"/>
                  <a:gd name="T20" fmla="*/ 213 w 221"/>
                  <a:gd name="T21" fmla="*/ 4 h 15"/>
                  <a:gd name="T22" fmla="*/ 219 w 221"/>
                  <a:gd name="T23" fmla="*/ 2 h 15"/>
                  <a:gd name="T24" fmla="*/ 221 w 221"/>
                  <a:gd name="T25" fmla="*/ 0 h 15"/>
                  <a:gd name="T26" fmla="*/ 215 w 221"/>
                  <a:gd name="T27" fmla="*/ 0 h 15"/>
                  <a:gd name="T28" fmla="*/ 213 w 221"/>
                  <a:gd name="T29" fmla="*/ 2 h 15"/>
                  <a:gd name="T30" fmla="*/ 208 w 221"/>
                  <a:gd name="T31" fmla="*/ 4 h 15"/>
                  <a:gd name="T32" fmla="*/ 198 w 221"/>
                  <a:gd name="T33" fmla="*/ 6 h 15"/>
                  <a:gd name="T34" fmla="*/ 186 w 221"/>
                  <a:gd name="T35" fmla="*/ 8 h 15"/>
                  <a:gd name="T36" fmla="*/ 171 w 221"/>
                  <a:gd name="T37" fmla="*/ 10 h 15"/>
                  <a:gd name="T38" fmla="*/ 152 w 221"/>
                  <a:gd name="T39" fmla="*/ 12 h 15"/>
                  <a:gd name="T40" fmla="*/ 131 w 221"/>
                  <a:gd name="T41" fmla="*/ 12 h 15"/>
                  <a:gd name="T42" fmla="*/ 108 w 221"/>
                  <a:gd name="T43" fmla="*/ 13 h 15"/>
                  <a:gd name="T44" fmla="*/ 83 w 221"/>
                  <a:gd name="T45" fmla="*/ 13 h 15"/>
                  <a:gd name="T46" fmla="*/ 56 w 221"/>
                  <a:gd name="T47" fmla="*/ 15 h 15"/>
                  <a:gd name="T48" fmla="*/ 29 w 221"/>
                  <a:gd name="T49" fmla="*/ 15 h 15"/>
                  <a:gd name="T50" fmla="*/ 0 w 221"/>
                  <a:gd name="T51" fmla="*/ 15 h 15"/>
                  <a:gd name="T52" fmla="*/ 0 w 221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1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8" y="15"/>
                    </a:lnTo>
                    <a:lnTo>
                      <a:pt x="84" y="13"/>
                    </a:lnTo>
                    <a:lnTo>
                      <a:pt x="111" y="13"/>
                    </a:lnTo>
                    <a:lnTo>
                      <a:pt x="134" y="12"/>
                    </a:lnTo>
                    <a:lnTo>
                      <a:pt x="156" y="12"/>
                    </a:lnTo>
                    <a:lnTo>
                      <a:pt x="175" y="10"/>
                    </a:lnTo>
                    <a:lnTo>
                      <a:pt x="190" y="8"/>
                    </a:lnTo>
                    <a:lnTo>
                      <a:pt x="204" y="6"/>
                    </a:lnTo>
                    <a:lnTo>
                      <a:pt x="213" y="4"/>
                    </a:lnTo>
                    <a:lnTo>
                      <a:pt x="219" y="2"/>
                    </a:lnTo>
                    <a:lnTo>
                      <a:pt x="221" y="0"/>
                    </a:lnTo>
                    <a:lnTo>
                      <a:pt x="215" y="0"/>
                    </a:lnTo>
                    <a:lnTo>
                      <a:pt x="213" y="2"/>
                    </a:lnTo>
                    <a:lnTo>
                      <a:pt x="208" y="4"/>
                    </a:lnTo>
                    <a:lnTo>
                      <a:pt x="198" y="6"/>
                    </a:lnTo>
                    <a:lnTo>
                      <a:pt x="186" y="8"/>
                    </a:lnTo>
                    <a:lnTo>
                      <a:pt x="171" y="10"/>
                    </a:lnTo>
                    <a:lnTo>
                      <a:pt x="152" y="12"/>
                    </a:lnTo>
                    <a:lnTo>
                      <a:pt x="131" y="12"/>
                    </a:lnTo>
                    <a:lnTo>
                      <a:pt x="108" y="13"/>
                    </a:lnTo>
                    <a:lnTo>
                      <a:pt x="83" y="13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" name="Freeform 214">
                <a:extLst>
                  <a:ext uri="{FF2B5EF4-FFF2-40B4-BE49-F238E27FC236}">
                    <a16:creationId xmlns:a16="http://schemas.microsoft.com/office/drawing/2014/main" id="{DA059C95-E091-4575-9C9C-2DCD08A2A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8" cy="8"/>
              </a:xfrm>
              <a:custGeom>
                <a:avLst/>
                <a:gdLst>
                  <a:gd name="T0" fmla="*/ 0 w 215"/>
                  <a:gd name="T1" fmla="*/ 15 h 15"/>
                  <a:gd name="T2" fmla="*/ 29 w 215"/>
                  <a:gd name="T3" fmla="*/ 15 h 15"/>
                  <a:gd name="T4" fmla="*/ 56 w 215"/>
                  <a:gd name="T5" fmla="*/ 15 h 15"/>
                  <a:gd name="T6" fmla="*/ 83 w 215"/>
                  <a:gd name="T7" fmla="*/ 13 h 15"/>
                  <a:gd name="T8" fmla="*/ 108 w 215"/>
                  <a:gd name="T9" fmla="*/ 13 h 15"/>
                  <a:gd name="T10" fmla="*/ 131 w 215"/>
                  <a:gd name="T11" fmla="*/ 12 h 15"/>
                  <a:gd name="T12" fmla="*/ 152 w 215"/>
                  <a:gd name="T13" fmla="*/ 12 h 15"/>
                  <a:gd name="T14" fmla="*/ 171 w 215"/>
                  <a:gd name="T15" fmla="*/ 10 h 15"/>
                  <a:gd name="T16" fmla="*/ 186 w 215"/>
                  <a:gd name="T17" fmla="*/ 8 h 15"/>
                  <a:gd name="T18" fmla="*/ 198 w 215"/>
                  <a:gd name="T19" fmla="*/ 6 h 15"/>
                  <a:gd name="T20" fmla="*/ 208 w 215"/>
                  <a:gd name="T21" fmla="*/ 4 h 15"/>
                  <a:gd name="T22" fmla="*/ 213 w 215"/>
                  <a:gd name="T23" fmla="*/ 2 h 15"/>
                  <a:gd name="T24" fmla="*/ 215 w 215"/>
                  <a:gd name="T25" fmla="*/ 0 h 15"/>
                  <a:gd name="T26" fmla="*/ 210 w 215"/>
                  <a:gd name="T27" fmla="*/ 0 h 15"/>
                  <a:gd name="T28" fmla="*/ 208 w 215"/>
                  <a:gd name="T29" fmla="*/ 2 h 15"/>
                  <a:gd name="T30" fmla="*/ 202 w 215"/>
                  <a:gd name="T31" fmla="*/ 4 h 15"/>
                  <a:gd name="T32" fmla="*/ 192 w 215"/>
                  <a:gd name="T33" fmla="*/ 6 h 15"/>
                  <a:gd name="T34" fmla="*/ 181 w 215"/>
                  <a:gd name="T35" fmla="*/ 8 h 15"/>
                  <a:gd name="T36" fmla="*/ 165 w 215"/>
                  <a:gd name="T37" fmla="*/ 10 h 15"/>
                  <a:gd name="T38" fmla="*/ 148 w 215"/>
                  <a:gd name="T39" fmla="*/ 10 h 15"/>
                  <a:gd name="T40" fmla="*/ 127 w 215"/>
                  <a:gd name="T41" fmla="*/ 12 h 15"/>
                  <a:gd name="T42" fmla="*/ 106 w 215"/>
                  <a:gd name="T43" fmla="*/ 13 h 15"/>
                  <a:gd name="T44" fmla="*/ 81 w 215"/>
                  <a:gd name="T45" fmla="*/ 13 h 15"/>
                  <a:gd name="T46" fmla="*/ 54 w 215"/>
                  <a:gd name="T47" fmla="*/ 13 h 15"/>
                  <a:gd name="T48" fmla="*/ 29 w 215"/>
                  <a:gd name="T49" fmla="*/ 15 h 15"/>
                  <a:gd name="T50" fmla="*/ 0 w 215"/>
                  <a:gd name="T51" fmla="*/ 15 h 15"/>
                  <a:gd name="T52" fmla="*/ 0 w 215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5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3"/>
                    </a:lnTo>
                    <a:lnTo>
                      <a:pt x="108" y="13"/>
                    </a:lnTo>
                    <a:lnTo>
                      <a:pt x="131" y="12"/>
                    </a:lnTo>
                    <a:lnTo>
                      <a:pt x="152" y="12"/>
                    </a:lnTo>
                    <a:lnTo>
                      <a:pt x="171" y="10"/>
                    </a:lnTo>
                    <a:lnTo>
                      <a:pt x="186" y="8"/>
                    </a:lnTo>
                    <a:lnTo>
                      <a:pt x="198" y="6"/>
                    </a:lnTo>
                    <a:lnTo>
                      <a:pt x="208" y="4"/>
                    </a:lnTo>
                    <a:lnTo>
                      <a:pt x="213" y="2"/>
                    </a:lnTo>
                    <a:lnTo>
                      <a:pt x="215" y="0"/>
                    </a:lnTo>
                    <a:lnTo>
                      <a:pt x="210" y="0"/>
                    </a:lnTo>
                    <a:lnTo>
                      <a:pt x="208" y="2"/>
                    </a:lnTo>
                    <a:lnTo>
                      <a:pt x="202" y="4"/>
                    </a:lnTo>
                    <a:lnTo>
                      <a:pt x="192" y="6"/>
                    </a:lnTo>
                    <a:lnTo>
                      <a:pt x="181" y="8"/>
                    </a:lnTo>
                    <a:lnTo>
                      <a:pt x="165" y="10"/>
                    </a:lnTo>
                    <a:lnTo>
                      <a:pt x="148" y="10"/>
                    </a:lnTo>
                    <a:lnTo>
                      <a:pt x="127" y="12"/>
                    </a:lnTo>
                    <a:lnTo>
                      <a:pt x="106" y="13"/>
                    </a:lnTo>
                    <a:lnTo>
                      <a:pt x="81" y="13"/>
                    </a:lnTo>
                    <a:lnTo>
                      <a:pt x="54" y="13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" name="Freeform 215">
                <a:extLst>
                  <a:ext uri="{FF2B5EF4-FFF2-40B4-BE49-F238E27FC236}">
                    <a16:creationId xmlns:a16="http://schemas.microsoft.com/office/drawing/2014/main" id="{CA35E192-4375-45A5-84C1-90C40AC2E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5" cy="8"/>
              </a:xfrm>
              <a:custGeom>
                <a:avLst/>
                <a:gdLst>
                  <a:gd name="T0" fmla="*/ 0 w 210"/>
                  <a:gd name="T1" fmla="*/ 15 h 15"/>
                  <a:gd name="T2" fmla="*/ 29 w 210"/>
                  <a:gd name="T3" fmla="*/ 15 h 15"/>
                  <a:gd name="T4" fmla="*/ 54 w 210"/>
                  <a:gd name="T5" fmla="*/ 13 h 15"/>
                  <a:gd name="T6" fmla="*/ 81 w 210"/>
                  <a:gd name="T7" fmla="*/ 13 h 15"/>
                  <a:gd name="T8" fmla="*/ 106 w 210"/>
                  <a:gd name="T9" fmla="*/ 13 h 15"/>
                  <a:gd name="T10" fmla="*/ 127 w 210"/>
                  <a:gd name="T11" fmla="*/ 12 h 15"/>
                  <a:gd name="T12" fmla="*/ 148 w 210"/>
                  <a:gd name="T13" fmla="*/ 10 h 15"/>
                  <a:gd name="T14" fmla="*/ 165 w 210"/>
                  <a:gd name="T15" fmla="*/ 10 h 15"/>
                  <a:gd name="T16" fmla="*/ 181 w 210"/>
                  <a:gd name="T17" fmla="*/ 8 h 15"/>
                  <a:gd name="T18" fmla="*/ 192 w 210"/>
                  <a:gd name="T19" fmla="*/ 6 h 15"/>
                  <a:gd name="T20" fmla="*/ 202 w 210"/>
                  <a:gd name="T21" fmla="*/ 4 h 15"/>
                  <a:gd name="T22" fmla="*/ 208 w 210"/>
                  <a:gd name="T23" fmla="*/ 2 h 15"/>
                  <a:gd name="T24" fmla="*/ 210 w 210"/>
                  <a:gd name="T25" fmla="*/ 0 h 15"/>
                  <a:gd name="T26" fmla="*/ 204 w 210"/>
                  <a:gd name="T27" fmla="*/ 0 h 15"/>
                  <a:gd name="T28" fmla="*/ 202 w 210"/>
                  <a:gd name="T29" fmla="*/ 2 h 15"/>
                  <a:gd name="T30" fmla="*/ 196 w 210"/>
                  <a:gd name="T31" fmla="*/ 4 h 15"/>
                  <a:gd name="T32" fmla="*/ 188 w 210"/>
                  <a:gd name="T33" fmla="*/ 6 h 15"/>
                  <a:gd name="T34" fmla="*/ 177 w 210"/>
                  <a:gd name="T35" fmla="*/ 8 h 15"/>
                  <a:gd name="T36" fmla="*/ 161 w 210"/>
                  <a:gd name="T37" fmla="*/ 10 h 15"/>
                  <a:gd name="T38" fmla="*/ 144 w 210"/>
                  <a:gd name="T39" fmla="*/ 10 h 15"/>
                  <a:gd name="T40" fmla="*/ 123 w 210"/>
                  <a:gd name="T41" fmla="*/ 12 h 15"/>
                  <a:gd name="T42" fmla="*/ 102 w 210"/>
                  <a:gd name="T43" fmla="*/ 12 h 15"/>
                  <a:gd name="T44" fmla="*/ 79 w 210"/>
                  <a:gd name="T45" fmla="*/ 13 h 15"/>
                  <a:gd name="T46" fmla="*/ 54 w 210"/>
                  <a:gd name="T47" fmla="*/ 13 h 15"/>
                  <a:gd name="T48" fmla="*/ 27 w 210"/>
                  <a:gd name="T49" fmla="*/ 13 h 15"/>
                  <a:gd name="T50" fmla="*/ 0 w 210"/>
                  <a:gd name="T51" fmla="*/ 13 h 15"/>
                  <a:gd name="T52" fmla="*/ 0 w 210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0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4" y="13"/>
                    </a:lnTo>
                    <a:lnTo>
                      <a:pt x="81" y="13"/>
                    </a:lnTo>
                    <a:lnTo>
                      <a:pt x="106" y="13"/>
                    </a:lnTo>
                    <a:lnTo>
                      <a:pt x="127" y="12"/>
                    </a:lnTo>
                    <a:lnTo>
                      <a:pt x="148" y="10"/>
                    </a:lnTo>
                    <a:lnTo>
                      <a:pt x="165" y="10"/>
                    </a:lnTo>
                    <a:lnTo>
                      <a:pt x="181" y="8"/>
                    </a:lnTo>
                    <a:lnTo>
                      <a:pt x="192" y="6"/>
                    </a:lnTo>
                    <a:lnTo>
                      <a:pt x="202" y="4"/>
                    </a:lnTo>
                    <a:lnTo>
                      <a:pt x="208" y="2"/>
                    </a:lnTo>
                    <a:lnTo>
                      <a:pt x="210" y="0"/>
                    </a:lnTo>
                    <a:lnTo>
                      <a:pt x="204" y="0"/>
                    </a:lnTo>
                    <a:lnTo>
                      <a:pt x="202" y="2"/>
                    </a:lnTo>
                    <a:lnTo>
                      <a:pt x="196" y="4"/>
                    </a:lnTo>
                    <a:lnTo>
                      <a:pt x="188" y="6"/>
                    </a:lnTo>
                    <a:lnTo>
                      <a:pt x="177" y="8"/>
                    </a:lnTo>
                    <a:lnTo>
                      <a:pt x="161" y="10"/>
                    </a:lnTo>
                    <a:lnTo>
                      <a:pt x="144" y="10"/>
                    </a:lnTo>
                    <a:lnTo>
                      <a:pt x="123" y="12"/>
                    </a:lnTo>
                    <a:lnTo>
                      <a:pt x="102" y="12"/>
                    </a:lnTo>
                    <a:lnTo>
                      <a:pt x="79" y="13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979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Freeform 216">
                <a:extLst>
                  <a:ext uri="{FF2B5EF4-FFF2-40B4-BE49-F238E27FC236}">
                    <a16:creationId xmlns:a16="http://schemas.microsoft.com/office/drawing/2014/main" id="{61923A62-A3F9-4EA4-920D-34044BDBC1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2" cy="7"/>
              </a:xfrm>
              <a:custGeom>
                <a:avLst/>
                <a:gdLst>
                  <a:gd name="T0" fmla="*/ 0 w 204"/>
                  <a:gd name="T1" fmla="*/ 13 h 13"/>
                  <a:gd name="T2" fmla="*/ 27 w 204"/>
                  <a:gd name="T3" fmla="*/ 13 h 13"/>
                  <a:gd name="T4" fmla="*/ 54 w 204"/>
                  <a:gd name="T5" fmla="*/ 13 h 13"/>
                  <a:gd name="T6" fmla="*/ 79 w 204"/>
                  <a:gd name="T7" fmla="*/ 13 h 13"/>
                  <a:gd name="T8" fmla="*/ 102 w 204"/>
                  <a:gd name="T9" fmla="*/ 12 h 13"/>
                  <a:gd name="T10" fmla="*/ 123 w 204"/>
                  <a:gd name="T11" fmla="*/ 12 h 13"/>
                  <a:gd name="T12" fmla="*/ 144 w 204"/>
                  <a:gd name="T13" fmla="*/ 10 h 13"/>
                  <a:gd name="T14" fmla="*/ 161 w 204"/>
                  <a:gd name="T15" fmla="*/ 10 h 13"/>
                  <a:gd name="T16" fmla="*/ 177 w 204"/>
                  <a:gd name="T17" fmla="*/ 8 h 13"/>
                  <a:gd name="T18" fmla="*/ 188 w 204"/>
                  <a:gd name="T19" fmla="*/ 6 h 13"/>
                  <a:gd name="T20" fmla="*/ 196 w 204"/>
                  <a:gd name="T21" fmla="*/ 4 h 13"/>
                  <a:gd name="T22" fmla="*/ 202 w 204"/>
                  <a:gd name="T23" fmla="*/ 2 h 13"/>
                  <a:gd name="T24" fmla="*/ 204 w 204"/>
                  <a:gd name="T25" fmla="*/ 0 h 13"/>
                  <a:gd name="T26" fmla="*/ 198 w 204"/>
                  <a:gd name="T27" fmla="*/ 0 h 13"/>
                  <a:gd name="T28" fmla="*/ 196 w 204"/>
                  <a:gd name="T29" fmla="*/ 2 h 13"/>
                  <a:gd name="T30" fmla="*/ 190 w 204"/>
                  <a:gd name="T31" fmla="*/ 4 h 13"/>
                  <a:gd name="T32" fmla="*/ 183 w 204"/>
                  <a:gd name="T33" fmla="*/ 6 h 13"/>
                  <a:gd name="T34" fmla="*/ 171 w 204"/>
                  <a:gd name="T35" fmla="*/ 8 h 13"/>
                  <a:gd name="T36" fmla="*/ 158 w 204"/>
                  <a:gd name="T37" fmla="*/ 8 h 13"/>
                  <a:gd name="T38" fmla="*/ 140 w 204"/>
                  <a:gd name="T39" fmla="*/ 10 h 13"/>
                  <a:gd name="T40" fmla="*/ 121 w 204"/>
                  <a:gd name="T41" fmla="*/ 12 h 13"/>
                  <a:gd name="T42" fmla="*/ 100 w 204"/>
                  <a:gd name="T43" fmla="*/ 12 h 13"/>
                  <a:gd name="T44" fmla="*/ 77 w 204"/>
                  <a:gd name="T45" fmla="*/ 13 h 13"/>
                  <a:gd name="T46" fmla="*/ 52 w 204"/>
                  <a:gd name="T47" fmla="*/ 13 h 13"/>
                  <a:gd name="T48" fmla="*/ 27 w 204"/>
                  <a:gd name="T49" fmla="*/ 13 h 13"/>
                  <a:gd name="T50" fmla="*/ 0 w 204"/>
                  <a:gd name="T51" fmla="*/ 13 h 13"/>
                  <a:gd name="T52" fmla="*/ 0 w 204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4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9" y="13"/>
                    </a:lnTo>
                    <a:lnTo>
                      <a:pt x="102" y="12"/>
                    </a:lnTo>
                    <a:lnTo>
                      <a:pt x="123" y="12"/>
                    </a:lnTo>
                    <a:lnTo>
                      <a:pt x="144" y="10"/>
                    </a:lnTo>
                    <a:lnTo>
                      <a:pt x="161" y="10"/>
                    </a:lnTo>
                    <a:lnTo>
                      <a:pt x="177" y="8"/>
                    </a:lnTo>
                    <a:lnTo>
                      <a:pt x="188" y="6"/>
                    </a:lnTo>
                    <a:lnTo>
                      <a:pt x="196" y="4"/>
                    </a:lnTo>
                    <a:lnTo>
                      <a:pt x="202" y="2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96" y="2"/>
                    </a:lnTo>
                    <a:lnTo>
                      <a:pt x="190" y="4"/>
                    </a:lnTo>
                    <a:lnTo>
                      <a:pt x="183" y="6"/>
                    </a:lnTo>
                    <a:lnTo>
                      <a:pt x="171" y="8"/>
                    </a:lnTo>
                    <a:lnTo>
                      <a:pt x="158" y="8"/>
                    </a:lnTo>
                    <a:lnTo>
                      <a:pt x="140" y="10"/>
                    </a:lnTo>
                    <a:lnTo>
                      <a:pt x="121" y="12"/>
                    </a:lnTo>
                    <a:lnTo>
                      <a:pt x="100" y="12"/>
                    </a:lnTo>
                    <a:lnTo>
                      <a:pt x="77" y="13"/>
                    </a:lnTo>
                    <a:lnTo>
                      <a:pt x="52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878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" name="Freeform 217">
                <a:extLst>
                  <a:ext uri="{FF2B5EF4-FFF2-40B4-BE49-F238E27FC236}">
                    <a16:creationId xmlns:a16="http://schemas.microsoft.com/office/drawing/2014/main" id="{5C2A7317-47EE-4951-B822-68F9E4AAD2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9" cy="7"/>
              </a:xfrm>
              <a:custGeom>
                <a:avLst/>
                <a:gdLst>
                  <a:gd name="T0" fmla="*/ 0 w 198"/>
                  <a:gd name="T1" fmla="*/ 13 h 13"/>
                  <a:gd name="T2" fmla="*/ 27 w 198"/>
                  <a:gd name="T3" fmla="*/ 13 h 13"/>
                  <a:gd name="T4" fmla="*/ 52 w 198"/>
                  <a:gd name="T5" fmla="*/ 13 h 13"/>
                  <a:gd name="T6" fmla="*/ 77 w 198"/>
                  <a:gd name="T7" fmla="*/ 13 h 13"/>
                  <a:gd name="T8" fmla="*/ 100 w 198"/>
                  <a:gd name="T9" fmla="*/ 12 h 13"/>
                  <a:gd name="T10" fmla="*/ 121 w 198"/>
                  <a:gd name="T11" fmla="*/ 12 h 13"/>
                  <a:gd name="T12" fmla="*/ 140 w 198"/>
                  <a:gd name="T13" fmla="*/ 10 h 13"/>
                  <a:gd name="T14" fmla="*/ 158 w 198"/>
                  <a:gd name="T15" fmla="*/ 8 h 13"/>
                  <a:gd name="T16" fmla="*/ 171 w 198"/>
                  <a:gd name="T17" fmla="*/ 8 h 13"/>
                  <a:gd name="T18" fmla="*/ 183 w 198"/>
                  <a:gd name="T19" fmla="*/ 6 h 13"/>
                  <a:gd name="T20" fmla="*/ 190 w 198"/>
                  <a:gd name="T21" fmla="*/ 4 h 13"/>
                  <a:gd name="T22" fmla="*/ 196 w 198"/>
                  <a:gd name="T23" fmla="*/ 2 h 13"/>
                  <a:gd name="T24" fmla="*/ 198 w 198"/>
                  <a:gd name="T25" fmla="*/ 0 h 13"/>
                  <a:gd name="T26" fmla="*/ 192 w 198"/>
                  <a:gd name="T27" fmla="*/ 0 h 13"/>
                  <a:gd name="T28" fmla="*/ 190 w 198"/>
                  <a:gd name="T29" fmla="*/ 2 h 13"/>
                  <a:gd name="T30" fmla="*/ 184 w 198"/>
                  <a:gd name="T31" fmla="*/ 4 h 13"/>
                  <a:gd name="T32" fmla="*/ 177 w 198"/>
                  <a:gd name="T33" fmla="*/ 6 h 13"/>
                  <a:gd name="T34" fmla="*/ 165 w 198"/>
                  <a:gd name="T35" fmla="*/ 8 h 13"/>
                  <a:gd name="T36" fmla="*/ 152 w 198"/>
                  <a:gd name="T37" fmla="*/ 8 h 13"/>
                  <a:gd name="T38" fmla="*/ 136 w 198"/>
                  <a:gd name="T39" fmla="*/ 10 h 13"/>
                  <a:gd name="T40" fmla="*/ 117 w 198"/>
                  <a:gd name="T41" fmla="*/ 12 h 13"/>
                  <a:gd name="T42" fmla="*/ 96 w 198"/>
                  <a:gd name="T43" fmla="*/ 12 h 13"/>
                  <a:gd name="T44" fmla="*/ 73 w 198"/>
                  <a:gd name="T45" fmla="*/ 12 h 13"/>
                  <a:gd name="T46" fmla="*/ 50 w 198"/>
                  <a:gd name="T47" fmla="*/ 13 h 13"/>
                  <a:gd name="T48" fmla="*/ 25 w 198"/>
                  <a:gd name="T49" fmla="*/ 13 h 13"/>
                  <a:gd name="T50" fmla="*/ 0 w 198"/>
                  <a:gd name="T51" fmla="*/ 13 h 13"/>
                  <a:gd name="T52" fmla="*/ 0 w 198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8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3"/>
                    </a:lnTo>
                    <a:lnTo>
                      <a:pt x="77" y="13"/>
                    </a:lnTo>
                    <a:lnTo>
                      <a:pt x="100" y="12"/>
                    </a:lnTo>
                    <a:lnTo>
                      <a:pt x="121" y="12"/>
                    </a:lnTo>
                    <a:lnTo>
                      <a:pt x="140" y="10"/>
                    </a:lnTo>
                    <a:lnTo>
                      <a:pt x="158" y="8"/>
                    </a:lnTo>
                    <a:lnTo>
                      <a:pt x="171" y="8"/>
                    </a:lnTo>
                    <a:lnTo>
                      <a:pt x="183" y="6"/>
                    </a:lnTo>
                    <a:lnTo>
                      <a:pt x="190" y="4"/>
                    </a:lnTo>
                    <a:lnTo>
                      <a:pt x="196" y="2"/>
                    </a:lnTo>
                    <a:lnTo>
                      <a:pt x="198" y="0"/>
                    </a:lnTo>
                    <a:lnTo>
                      <a:pt x="192" y="0"/>
                    </a:lnTo>
                    <a:lnTo>
                      <a:pt x="190" y="2"/>
                    </a:lnTo>
                    <a:lnTo>
                      <a:pt x="184" y="4"/>
                    </a:lnTo>
                    <a:lnTo>
                      <a:pt x="177" y="6"/>
                    </a:lnTo>
                    <a:lnTo>
                      <a:pt x="165" y="8"/>
                    </a:lnTo>
                    <a:lnTo>
                      <a:pt x="152" y="8"/>
                    </a:lnTo>
                    <a:lnTo>
                      <a:pt x="136" y="10"/>
                    </a:lnTo>
                    <a:lnTo>
                      <a:pt x="117" y="12"/>
                    </a:lnTo>
                    <a:lnTo>
                      <a:pt x="96" y="12"/>
                    </a:lnTo>
                    <a:lnTo>
                      <a:pt x="73" y="12"/>
                    </a:lnTo>
                    <a:lnTo>
                      <a:pt x="50" y="13"/>
                    </a:lnTo>
                    <a:lnTo>
                      <a:pt x="25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777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" name="Freeform 218">
                <a:extLst>
                  <a:ext uri="{FF2B5EF4-FFF2-40B4-BE49-F238E27FC236}">
                    <a16:creationId xmlns:a16="http://schemas.microsoft.com/office/drawing/2014/main" id="{19CD8093-B353-47C3-B77F-30AF32E8F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6" cy="7"/>
              </a:xfrm>
              <a:custGeom>
                <a:avLst/>
                <a:gdLst>
                  <a:gd name="T0" fmla="*/ 0 w 192"/>
                  <a:gd name="T1" fmla="*/ 13 h 13"/>
                  <a:gd name="T2" fmla="*/ 25 w 192"/>
                  <a:gd name="T3" fmla="*/ 13 h 13"/>
                  <a:gd name="T4" fmla="*/ 50 w 192"/>
                  <a:gd name="T5" fmla="*/ 13 h 13"/>
                  <a:gd name="T6" fmla="*/ 73 w 192"/>
                  <a:gd name="T7" fmla="*/ 12 h 13"/>
                  <a:gd name="T8" fmla="*/ 96 w 192"/>
                  <a:gd name="T9" fmla="*/ 12 h 13"/>
                  <a:gd name="T10" fmla="*/ 117 w 192"/>
                  <a:gd name="T11" fmla="*/ 12 h 13"/>
                  <a:gd name="T12" fmla="*/ 136 w 192"/>
                  <a:gd name="T13" fmla="*/ 10 h 13"/>
                  <a:gd name="T14" fmla="*/ 152 w 192"/>
                  <a:gd name="T15" fmla="*/ 8 h 13"/>
                  <a:gd name="T16" fmla="*/ 165 w 192"/>
                  <a:gd name="T17" fmla="*/ 8 h 13"/>
                  <a:gd name="T18" fmla="*/ 177 w 192"/>
                  <a:gd name="T19" fmla="*/ 6 h 13"/>
                  <a:gd name="T20" fmla="*/ 184 w 192"/>
                  <a:gd name="T21" fmla="*/ 4 h 13"/>
                  <a:gd name="T22" fmla="*/ 190 w 192"/>
                  <a:gd name="T23" fmla="*/ 2 h 13"/>
                  <a:gd name="T24" fmla="*/ 192 w 192"/>
                  <a:gd name="T25" fmla="*/ 0 h 13"/>
                  <a:gd name="T26" fmla="*/ 186 w 192"/>
                  <a:gd name="T27" fmla="*/ 0 h 13"/>
                  <a:gd name="T28" fmla="*/ 184 w 192"/>
                  <a:gd name="T29" fmla="*/ 2 h 13"/>
                  <a:gd name="T30" fmla="*/ 179 w 192"/>
                  <a:gd name="T31" fmla="*/ 4 h 13"/>
                  <a:gd name="T32" fmla="*/ 169 w 192"/>
                  <a:gd name="T33" fmla="*/ 6 h 13"/>
                  <a:gd name="T34" fmla="*/ 156 w 192"/>
                  <a:gd name="T35" fmla="*/ 8 h 13"/>
                  <a:gd name="T36" fmla="*/ 140 w 192"/>
                  <a:gd name="T37" fmla="*/ 10 h 13"/>
                  <a:gd name="T38" fmla="*/ 121 w 192"/>
                  <a:gd name="T39" fmla="*/ 10 h 13"/>
                  <a:gd name="T40" fmla="*/ 100 w 192"/>
                  <a:gd name="T41" fmla="*/ 12 h 13"/>
                  <a:gd name="T42" fmla="*/ 77 w 192"/>
                  <a:gd name="T43" fmla="*/ 12 h 13"/>
                  <a:gd name="T44" fmla="*/ 54 w 192"/>
                  <a:gd name="T45" fmla="*/ 13 h 13"/>
                  <a:gd name="T46" fmla="*/ 27 w 192"/>
                  <a:gd name="T47" fmla="*/ 13 h 13"/>
                  <a:gd name="T48" fmla="*/ 0 w 192"/>
                  <a:gd name="T49" fmla="*/ 13 h 13"/>
                  <a:gd name="T50" fmla="*/ 0 w 192"/>
                  <a:gd name="T51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2" h="13">
                    <a:moveTo>
                      <a:pt x="0" y="13"/>
                    </a:moveTo>
                    <a:lnTo>
                      <a:pt x="25" y="13"/>
                    </a:lnTo>
                    <a:lnTo>
                      <a:pt x="50" y="13"/>
                    </a:lnTo>
                    <a:lnTo>
                      <a:pt x="73" y="12"/>
                    </a:lnTo>
                    <a:lnTo>
                      <a:pt x="96" y="12"/>
                    </a:lnTo>
                    <a:lnTo>
                      <a:pt x="117" y="12"/>
                    </a:lnTo>
                    <a:lnTo>
                      <a:pt x="136" y="10"/>
                    </a:lnTo>
                    <a:lnTo>
                      <a:pt x="152" y="8"/>
                    </a:lnTo>
                    <a:lnTo>
                      <a:pt x="165" y="8"/>
                    </a:lnTo>
                    <a:lnTo>
                      <a:pt x="177" y="6"/>
                    </a:lnTo>
                    <a:lnTo>
                      <a:pt x="184" y="4"/>
                    </a:lnTo>
                    <a:lnTo>
                      <a:pt x="190" y="2"/>
                    </a:lnTo>
                    <a:lnTo>
                      <a:pt x="192" y="0"/>
                    </a:lnTo>
                    <a:lnTo>
                      <a:pt x="186" y="0"/>
                    </a:lnTo>
                    <a:lnTo>
                      <a:pt x="184" y="2"/>
                    </a:lnTo>
                    <a:lnTo>
                      <a:pt x="179" y="4"/>
                    </a:lnTo>
                    <a:lnTo>
                      <a:pt x="169" y="6"/>
                    </a:lnTo>
                    <a:lnTo>
                      <a:pt x="156" y="8"/>
                    </a:lnTo>
                    <a:lnTo>
                      <a:pt x="140" y="10"/>
                    </a:lnTo>
                    <a:lnTo>
                      <a:pt x="121" y="10"/>
                    </a:lnTo>
                    <a:lnTo>
                      <a:pt x="100" y="12"/>
                    </a:lnTo>
                    <a:lnTo>
                      <a:pt x="77" y="12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676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" name="Freeform 219">
                <a:extLst>
                  <a:ext uri="{FF2B5EF4-FFF2-40B4-BE49-F238E27FC236}">
                    <a16:creationId xmlns:a16="http://schemas.microsoft.com/office/drawing/2014/main" id="{B4D0B09B-5B37-4F2D-9C6E-9CF51E9D7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3" cy="7"/>
              </a:xfrm>
              <a:custGeom>
                <a:avLst/>
                <a:gdLst>
                  <a:gd name="T0" fmla="*/ 0 w 186"/>
                  <a:gd name="T1" fmla="*/ 13 h 13"/>
                  <a:gd name="T2" fmla="*/ 27 w 186"/>
                  <a:gd name="T3" fmla="*/ 13 h 13"/>
                  <a:gd name="T4" fmla="*/ 54 w 186"/>
                  <a:gd name="T5" fmla="*/ 13 h 13"/>
                  <a:gd name="T6" fmla="*/ 77 w 186"/>
                  <a:gd name="T7" fmla="*/ 12 h 13"/>
                  <a:gd name="T8" fmla="*/ 100 w 186"/>
                  <a:gd name="T9" fmla="*/ 12 h 13"/>
                  <a:gd name="T10" fmla="*/ 121 w 186"/>
                  <a:gd name="T11" fmla="*/ 10 h 13"/>
                  <a:gd name="T12" fmla="*/ 140 w 186"/>
                  <a:gd name="T13" fmla="*/ 10 h 13"/>
                  <a:gd name="T14" fmla="*/ 156 w 186"/>
                  <a:gd name="T15" fmla="*/ 8 h 13"/>
                  <a:gd name="T16" fmla="*/ 169 w 186"/>
                  <a:gd name="T17" fmla="*/ 6 h 13"/>
                  <a:gd name="T18" fmla="*/ 179 w 186"/>
                  <a:gd name="T19" fmla="*/ 4 h 13"/>
                  <a:gd name="T20" fmla="*/ 184 w 186"/>
                  <a:gd name="T21" fmla="*/ 2 h 13"/>
                  <a:gd name="T22" fmla="*/ 186 w 186"/>
                  <a:gd name="T23" fmla="*/ 0 h 13"/>
                  <a:gd name="T24" fmla="*/ 181 w 186"/>
                  <a:gd name="T25" fmla="*/ 0 h 13"/>
                  <a:gd name="T26" fmla="*/ 179 w 186"/>
                  <a:gd name="T27" fmla="*/ 2 h 13"/>
                  <a:gd name="T28" fmla="*/ 173 w 186"/>
                  <a:gd name="T29" fmla="*/ 4 h 13"/>
                  <a:gd name="T30" fmla="*/ 163 w 186"/>
                  <a:gd name="T31" fmla="*/ 6 h 13"/>
                  <a:gd name="T32" fmla="*/ 152 w 186"/>
                  <a:gd name="T33" fmla="*/ 8 h 13"/>
                  <a:gd name="T34" fmla="*/ 136 w 186"/>
                  <a:gd name="T35" fmla="*/ 8 h 13"/>
                  <a:gd name="T36" fmla="*/ 117 w 186"/>
                  <a:gd name="T37" fmla="*/ 10 h 13"/>
                  <a:gd name="T38" fmla="*/ 98 w 186"/>
                  <a:gd name="T39" fmla="*/ 12 h 13"/>
                  <a:gd name="T40" fmla="*/ 75 w 186"/>
                  <a:gd name="T41" fmla="*/ 12 h 13"/>
                  <a:gd name="T42" fmla="*/ 52 w 186"/>
                  <a:gd name="T43" fmla="*/ 12 h 13"/>
                  <a:gd name="T44" fmla="*/ 27 w 186"/>
                  <a:gd name="T45" fmla="*/ 13 h 13"/>
                  <a:gd name="T46" fmla="*/ 0 w 186"/>
                  <a:gd name="T47" fmla="*/ 13 h 13"/>
                  <a:gd name="T48" fmla="*/ 0 w 186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6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7" y="12"/>
                    </a:lnTo>
                    <a:lnTo>
                      <a:pt x="100" y="12"/>
                    </a:lnTo>
                    <a:lnTo>
                      <a:pt x="121" y="10"/>
                    </a:lnTo>
                    <a:lnTo>
                      <a:pt x="140" y="10"/>
                    </a:lnTo>
                    <a:lnTo>
                      <a:pt x="156" y="8"/>
                    </a:lnTo>
                    <a:lnTo>
                      <a:pt x="169" y="6"/>
                    </a:lnTo>
                    <a:lnTo>
                      <a:pt x="179" y="4"/>
                    </a:lnTo>
                    <a:lnTo>
                      <a:pt x="184" y="2"/>
                    </a:lnTo>
                    <a:lnTo>
                      <a:pt x="186" y="0"/>
                    </a:lnTo>
                    <a:lnTo>
                      <a:pt x="181" y="0"/>
                    </a:lnTo>
                    <a:lnTo>
                      <a:pt x="179" y="2"/>
                    </a:lnTo>
                    <a:lnTo>
                      <a:pt x="173" y="4"/>
                    </a:lnTo>
                    <a:lnTo>
                      <a:pt x="163" y="6"/>
                    </a:lnTo>
                    <a:lnTo>
                      <a:pt x="152" y="8"/>
                    </a:lnTo>
                    <a:lnTo>
                      <a:pt x="136" y="8"/>
                    </a:lnTo>
                    <a:lnTo>
                      <a:pt x="117" y="10"/>
                    </a:lnTo>
                    <a:lnTo>
                      <a:pt x="98" y="12"/>
                    </a:lnTo>
                    <a:lnTo>
                      <a:pt x="75" y="12"/>
                    </a:lnTo>
                    <a:lnTo>
                      <a:pt x="52" y="12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" name="Freeform 220">
                <a:extLst>
                  <a:ext uri="{FF2B5EF4-FFF2-40B4-BE49-F238E27FC236}">
                    <a16:creationId xmlns:a16="http://schemas.microsoft.com/office/drawing/2014/main" id="{022860A7-A3C1-430A-9288-EED31D0FA1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0" cy="7"/>
              </a:xfrm>
              <a:custGeom>
                <a:avLst/>
                <a:gdLst>
                  <a:gd name="T0" fmla="*/ 0 w 181"/>
                  <a:gd name="T1" fmla="*/ 13 h 13"/>
                  <a:gd name="T2" fmla="*/ 27 w 181"/>
                  <a:gd name="T3" fmla="*/ 13 h 13"/>
                  <a:gd name="T4" fmla="*/ 52 w 181"/>
                  <a:gd name="T5" fmla="*/ 12 h 13"/>
                  <a:gd name="T6" fmla="*/ 75 w 181"/>
                  <a:gd name="T7" fmla="*/ 12 h 13"/>
                  <a:gd name="T8" fmla="*/ 98 w 181"/>
                  <a:gd name="T9" fmla="*/ 12 h 13"/>
                  <a:gd name="T10" fmla="*/ 117 w 181"/>
                  <a:gd name="T11" fmla="*/ 10 h 13"/>
                  <a:gd name="T12" fmla="*/ 136 w 181"/>
                  <a:gd name="T13" fmla="*/ 8 h 13"/>
                  <a:gd name="T14" fmla="*/ 152 w 181"/>
                  <a:gd name="T15" fmla="*/ 8 h 13"/>
                  <a:gd name="T16" fmla="*/ 163 w 181"/>
                  <a:gd name="T17" fmla="*/ 6 h 13"/>
                  <a:gd name="T18" fmla="*/ 173 w 181"/>
                  <a:gd name="T19" fmla="*/ 4 h 13"/>
                  <a:gd name="T20" fmla="*/ 179 w 181"/>
                  <a:gd name="T21" fmla="*/ 2 h 13"/>
                  <a:gd name="T22" fmla="*/ 181 w 181"/>
                  <a:gd name="T23" fmla="*/ 0 h 13"/>
                  <a:gd name="T24" fmla="*/ 175 w 181"/>
                  <a:gd name="T25" fmla="*/ 0 h 13"/>
                  <a:gd name="T26" fmla="*/ 173 w 181"/>
                  <a:gd name="T27" fmla="*/ 2 h 13"/>
                  <a:gd name="T28" fmla="*/ 167 w 181"/>
                  <a:gd name="T29" fmla="*/ 4 h 13"/>
                  <a:gd name="T30" fmla="*/ 158 w 181"/>
                  <a:gd name="T31" fmla="*/ 6 h 13"/>
                  <a:gd name="T32" fmla="*/ 146 w 181"/>
                  <a:gd name="T33" fmla="*/ 8 h 13"/>
                  <a:gd name="T34" fmla="*/ 133 w 181"/>
                  <a:gd name="T35" fmla="*/ 8 h 13"/>
                  <a:gd name="T36" fmla="*/ 115 w 181"/>
                  <a:gd name="T37" fmla="*/ 10 h 13"/>
                  <a:gd name="T38" fmla="*/ 94 w 181"/>
                  <a:gd name="T39" fmla="*/ 10 h 13"/>
                  <a:gd name="T40" fmla="*/ 73 w 181"/>
                  <a:gd name="T41" fmla="*/ 12 h 13"/>
                  <a:gd name="T42" fmla="*/ 50 w 181"/>
                  <a:gd name="T43" fmla="*/ 12 h 13"/>
                  <a:gd name="T44" fmla="*/ 25 w 181"/>
                  <a:gd name="T45" fmla="*/ 12 h 13"/>
                  <a:gd name="T46" fmla="*/ 0 w 181"/>
                  <a:gd name="T47" fmla="*/ 12 h 13"/>
                  <a:gd name="T48" fmla="*/ 0 w 181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1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2"/>
                    </a:lnTo>
                    <a:lnTo>
                      <a:pt x="75" y="12"/>
                    </a:lnTo>
                    <a:lnTo>
                      <a:pt x="98" y="12"/>
                    </a:lnTo>
                    <a:lnTo>
                      <a:pt x="117" y="10"/>
                    </a:lnTo>
                    <a:lnTo>
                      <a:pt x="136" y="8"/>
                    </a:lnTo>
                    <a:lnTo>
                      <a:pt x="152" y="8"/>
                    </a:lnTo>
                    <a:lnTo>
                      <a:pt x="163" y="6"/>
                    </a:lnTo>
                    <a:lnTo>
                      <a:pt x="173" y="4"/>
                    </a:lnTo>
                    <a:lnTo>
                      <a:pt x="179" y="2"/>
                    </a:lnTo>
                    <a:lnTo>
                      <a:pt x="181" y="0"/>
                    </a:lnTo>
                    <a:lnTo>
                      <a:pt x="175" y="0"/>
                    </a:lnTo>
                    <a:lnTo>
                      <a:pt x="173" y="2"/>
                    </a:lnTo>
                    <a:lnTo>
                      <a:pt x="167" y="4"/>
                    </a:lnTo>
                    <a:lnTo>
                      <a:pt x="158" y="6"/>
                    </a:lnTo>
                    <a:lnTo>
                      <a:pt x="146" y="8"/>
                    </a:lnTo>
                    <a:lnTo>
                      <a:pt x="133" y="8"/>
                    </a:lnTo>
                    <a:lnTo>
                      <a:pt x="115" y="10"/>
                    </a:lnTo>
                    <a:lnTo>
                      <a:pt x="94" y="10"/>
                    </a:lnTo>
                    <a:lnTo>
                      <a:pt x="73" y="12"/>
                    </a:lnTo>
                    <a:lnTo>
                      <a:pt x="50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" name="Freeform 221">
                <a:extLst>
                  <a:ext uri="{FF2B5EF4-FFF2-40B4-BE49-F238E27FC236}">
                    <a16:creationId xmlns:a16="http://schemas.microsoft.com/office/drawing/2014/main" id="{F331C9C4-17BA-4B18-AA22-DBF09052F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7" cy="6"/>
              </a:xfrm>
              <a:custGeom>
                <a:avLst/>
                <a:gdLst>
                  <a:gd name="T0" fmla="*/ 0 w 175"/>
                  <a:gd name="T1" fmla="*/ 12 h 12"/>
                  <a:gd name="T2" fmla="*/ 25 w 175"/>
                  <a:gd name="T3" fmla="*/ 12 h 12"/>
                  <a:gd name="T4" fmla="*/ 50 w 175"/>
                  <a:gd name="T5" fmla="*/ 12 h 12"/>
                  <a:gd name="T6" fmla="*/ 73 w 175"/>
                  <a:gd name="T7" fmla="*/ 12 h 12"/>
                  <a:gd name="T8" fmla="*/ 94 w 175"/>
                  <a:gd name="T9" fmla="*/ 10 h 12"/>
                  <a:gd name="T10" fmla="*/ 115 w 175"/>
                  <a:gd name="T11" fmla="*/ 10 h 12"/>
                  <a:gd name="T12" fmla="*/ 133 w 175"/>
                  <a:gd name="T13" fmla="*/ 8 h 12"/>
                  <a:gd name="T14" fmla="*/ 146 w 175"/>
                  <a:gd name="T15" fmla="*/ 8 h 12"/>
                  <a:gd name="T16" fmla="*/ 158 w 175"/>
                  <a:gd name="T17" fmla="*/ 6 h 12"/>
                  <a:gd name="T18" fmla="*/ 167 w 175"/>
                  <a:gd name="T19" fmla="*/ 4 h 12"/>
                  <a:gd name="T20" fmla="*/ 173 w 175"/>
                  <a:gd name="T21" fmla="*/ 2 h 12"/>
                  <a:gd name="T22" fmla="*/ 175 w 175"/>
                  <a:gd name="T23" fmla="*/ 0 h 12"/>
                  <a:gd name="T24" fmla="*/ 169 w 175"/>
                  <a:gd name="T25" fmla="*/ 0 h 12"/>
                  <a:gd name="T26" fmla="*/ 167 w 175"/>
                  <a:gd name="T27" fmla="*/ 2 h 12"/>
                  <a:gd name="T28" fmla="*/ 161 w 175"/>
                  <a:gd name="T29" fmla="*/ 4 h 12"/>
                  <a:gd name="T30" fmla="*/ 154 w 175"/>
                  <a:gd name="T31" fmla="*/ 6 h 12"/>
                  <a:gd name="T32" fmla="*/ 142 w 175"/>
                  <a:gd name="T33" fmla="*/ 6 h 12"/>
                  <a:gd name="T34" fmla="*/ 127 w 175"/>
                  <a:gd name="T35" fmla="*/ 8 h 12"/>
                  <a:gd name="T36" fmla="*/ 111 w 175"/>
                  <a:gd name="T37" fmla="*/ 10 h 12"/>
                  <a:gd name="T38" fmla="*/ 92 w 175"/>
                  <a:gd name="T39" fmla="*/ 10 h 12"/>
                  <a:gd name="T40" fmla="*/ 71 w 175"/>
                  <a:gd name="T41" fmla="*/ 12 h 12"/>
                  <a:gd name="T42" fmla="*/ 48 w 175"/>
                  <a:gd name="T43" fmla="*/ 12 h 12"/>
                  <a:gd name="T44" fmla="*/ 25 w 175"/>
                  <a:gd name="T45" fmla="*/ 12 h 12"/>
                  <a:gd name="T46" fmla="*/ 0 w 175"/>
                  <a:gd name="T47" fmla="*/ 12 h 12"/>
                  <a:gd name="T48" fmla="*/ 0 w 175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2"/>
                    </a:lnTo>
                    <a:lnTo>
                      <a:pt x="73" y="12"/>
                    </a:lnTo>
                    <a:lnTo>
                      <a:pt x="94" y="10"/>
                    </a:lnTo>
                    <a:lnTo>
                      <a:pt x="115" y="10"/>
                    </a:lnTo>
                    <a:lnTo>
                      <a:pt x="133" y="8"/>
                    </a:lnTo>
                    <a:lnTo>
                      <a:pt x="146" y="8"/>
                    </a:lnTo>
                    <a:lnTo>
                      <a:pt x="158" y="6"/>
                    </a:lnTo>
                    <a:lnTo>
                      <a:pt x="167" y="4"/>
                    </a:lnTo>
                    <a:lnTo>
                      <a:pt x="173" y="2"/>
                    </a:lnTo>
                    <a:lnTo>
                      <a:pt x="175" y="0"/>
                    </a:lnTo>
                    <a:lnTo>
                      <a:pt x="169" y="0"/>
                    </a:lnTo>
                    <a:lnTo>
                      <a:pt x="167" y="2"/>
                    </a:lnTo>
                    <a:lnTo>
                      <a:pt x="161" y="4"/>
                    </a:lnTo>
                    <a:lnTo>
                      <a:pt x="154" y="6"/>
                    </a:lnTo>
                    <a:lnTo>
                      <a:pt x="142" y="6"/>
                    </a:lnTo>
                    <a:lnTo>
                      <a:pt x="127" y="8"/>
                    </a:lnTo>
                    <a:lnTo>
                      <a:pt x="111" y="10"/>
                    </a:lnTo>
                    <a:lnTo>
                      <a:pt x="92" y="10"/>
                    </a:lnTo>
                    <a:lnTo>
                      <a:pt x="71" y="12"/>
                    </a:lnTo>
                    <a:lnTo>
                      <a:pt x="48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" name="Freeform 222">
                <a:extLst>
                  <a:ext uri="{FF2B5EF4-FFF2-40B4-BE49-F238E27FC236}">
                    <a16:creationId xmlns:a16="http://schemas.microsoft.com/office/drawing/2014/main" id="{F1A79F05-0876-4EA0-AB61-C1C82574F9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5" cy="6"/>
              </a:xfrm>
              <a:custGeom>
                <a:avLst/>
                <a:gdLst>
                  <a:gd name="T0" fmla="*/ 0 w 169"/>
                  <a:gd name="T1" fmla="*/ 12 h 12"/>
                  <a:gd name="T2" fmla="*/ 25 w 169"/>
                  <a:gd name="T3" fmla="*/ 12 h 12"/>
                  <a:gd name="T4" fmla="*/ 48 w 169"/>
                  <a:gd name="T5" fmla="*/ 12 h 12"/>
                  <a:gd name="T6" fmla="*/ 71 w 169"/>
                  <a:gd name="T7" fmla="*/ 12 h 12"/>
                  <a:gd name="T8" fmla="*/ 92 w 169"/>
                  <a:gd name="T9" fmla="*/ 10 h 12"/>
                  <a:gd name="T10" fmla="*/ 111 w 169"/>
                  <a:gd name="T11" fmla="*/ 10 h 12"/>
                  <a:gd name="T12" fmla="*/ 127 w 169"/>
                  <a:gd name="T13" fmla="*/ 8 h 12"/>
                  <a:gd name="T14" fmla="*/ 142 w 169"/>
                  <a:gd name="T15" fmla="*/ 6 h 12"/>
                  <a:gd name="T16" fmla="*/ 154 w 169"/>
                  <a:gd name="T17" fmla="*/ 6 h 12"/>
                  <a:gd name="T18" fmla="*/ 161 w 169"/>
                  <a:gd name="T19" fmla="*/ 4 h 12"/>
                  <a:gd name="T20" fmla="*/ 167 w 169"/>
                  <a:gd name="T21" fmla="*/ 2 h 12"/>
                  <a:gd name="T22" fmla="*/ 169 w 169"/>
                  <a:gd name="T23" fmla="*/ 0 h 12"/>
                  <a:gd name="T24" fmla="*/ 163 w 169"/>
                  <a:gd name="T25" fmla="*/ 0 h 12"/>
                  <a:gd name="T26" fmla="*/ 161 w 169"/>
                  <a:gd name="T27" fmla="*/ 2 h 12"/>
                  <a:gd name="T28" fmla="*/ 156 w 169"/>
                  <a:gd name="T29" fmla="*/ 4 h 12"/>
                  <a:gd name="T30" fmla="*/ 148 w 169"/>
                  <a:gd name="T31" fmla="*/ 6 h 12"/>
                  <a:gd name="T32" fmla="*/ 136 w 169"/>
                  <a:gd name="T33" fmla="*/ 6 h 12"/>
                  <a:gd name="T34" fmla="*/ 123 w 169"/>
                  <a:gd name="T35" fmla="*/ 8 h 12"/>
                  <a:gd name="T36" fmla="*/ 108 w 169"/>
                  <a:gd name="T37" fmla="*/ 10 h 12"/>
                  <a:gd name="T38" fmla="*/ 88 w 169"/>
                  <a:gd name="T39" fmla="*/ 10 h 12"/>
                  <a:gd name="T40" fmla="*/ 67 w 169"/>
                  <a:gd name="T41" fmla="*/ 10 h 12"/>
                  <a:gd name="T42" fmla="*/ 46 w 169"/>
                  <a:gd name="T43" fmla="*/ 12 h 12"/>
                  <a:gd name="T44" fmla="*/ 23 w 169"/>
                  <a:gd name="T45" fmla="*/ 12 h 12"/>
                  <a:gd name="T46" fmla="*/ 0 w 169"/>
                  <a:gd name="T47" fmla="*/ 12 h 12"/>
                  <a:gd name="T48" fmla="*/ 0 w 169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9" h="12">
                    <a:moveTo>
                      <a:pt x="0" y="12"/>
                    </a:moveTo>
                    <a:lnTo>
                      <a:pt x="25" y="12"/>
                    </a:lnTo>
                    <a:lnTo>
                      <a:pt x="48" y="12"/>
                    </a:lnTo>
                    <a:lnTo>
                      <a:pt x="71" y="12"/>
                    </a:lnTo>
                    <a:lnTo>
                      <a:pt x="92" y="10"/>
                    </a:lnTo>
                    <a:lnTo>
                      <a:pt x="111" y="10"/>
                    </a:lnTo>
                    <a:lnTo>
                      <a:pt x="127" y="8"/>
                    </a:lnTo>
                    <a:lnTo>
                      <a:pt x="142" y="6"/>
                    </a:lnTo>
                    <a:lnTo>
                      <a:pt x="154" y="6"/>
                    </a:lnTo>
                    <a:lnTo>
                      <a:pt x="161" y="4"/>
                    </a:lnTo>
                    <a:lnTo>
                      <a:pt x="167" y="2"/>
                    </a:lnTo>
                    <a:lnTo>
                      <a:pt x="169" y="0"/>
                    </a:lnTo>
                    <a:lnTo>
                      <a:pt x="163" y="0"/>
                    </a:lnTo>
                    <a:lnTo>
                      <a:pt x="161" y="2"/>
                    </a:lnTo>
                    <a:lnTo>
                      <a:pt x="156" y="4"/>
                    </a:lnTo>
                    <a:lnTo>
                      <a:pt x="148" y="6"/>
                    </a:lnTo>
                    <a:lnTo>
                      <a:pt x="136" y="6"/>
                    </a:lnTo>
                    <a:lnTo>
                      <a:pt x="123" y="8"/>
                    </a:lnTo>
                    <a:lnTo>
                      <a:pt x="108" y="10"/>
                    </a:lnTo>
                    <a:lnTo>
                      <a:pt x="88" y="10"/>
                    </a:lnTo>
                    <a:lnTo>
                      <a:pt x="67" y="10"/>
                    </a:lnTo>
                    <a:lnTo>
                      <a:pt x="46" y="12"/>
                    </a:lnTo>
                    <a:lnTo>
                      <a:pt x="23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" name="Freeform 223">
                <a:extLst>
                  <a:ext uri="{FF2B5EF4-FFF2-40B4-BE49-F238E27FC236}">
                    <a16:creationId xmlns:a16="http://schemas.microsoft.com/office/drawing/2014/main" id="{B322F01D-ED3D-4DA7-B614-09FAA8B780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2" cy="6"/>
              </a:xfrm>
              <a:custGeom>
                <a:avLst/>
                <a:gdLst>
                  <a:gd name="T0" fmla="*/ 0 w 163"/>
                  <a:gd name="T1" fmla="*/ 12 h 12"/>
                  <a:gd name="T2" fmla="*/ 23 w 163"/>
                  <a:gd name="T3" fmla="*/ 12 h 12"/>
                  <a:gd name="T4" fmla="*/ 46 w 163"/>
                  <a:gd name="T5" fmla="*/ 12 h 12"/>
                  <a:gd name="T6" fmla="*/ 67 w 163"/>
                  <a:gd name="T7" fmla="*/ 10 h 12"/>
                  <a:gd name="T8" fmla="*/ 88 w 163"/>
                  <a:gd name="T9" fmla="*/ 10 h 12"/>
                  <a:gd name="T10" fmla="*/ 108 w 163"/>
                  <a:gd name="T11" fmla="*/ 10 h 12"/>
                  <a:gd name="T12" fmla="*/ 123 w 163"/>
                  <a:gd name="T13" fmla="*/ 8 h 12"/>
                  <a:gd name="T14" fmla="*/ 136 w 163"/>
                  <a:gd name="T15" fmla="*/ 6 h 12"/>
                  <a:gd name="T16" fmla="*/ 148 w 163"/>
                  <a:gd name="T17" fmla="*/ 6 h 12"/>
                  <a:gd name="T18" fmla="*/ 156 w 163"/>
                  <a:gd name="T19" fmla="*/ 4 h 12"/>
                  <a:gd name="T20" fmla="*/ 161 w 163"/>
                  <a:gd name="T21" fmla="*/ 2 h 12"/>
                  <a:gd name="T22" fmla="*/ 163 w 163"/>
                  <a:gd name="T23" fmla="*/ 0 h 12"/>
                  <a:gd name="T24" fmla="*/ 158 w 163"/>
                  <a:gd name="T25" fmla="*/ 0 h 12"/>
                  <a:gd name="T26" fmla="*/ 156 w 163"/>
                  <a:gd name="T27" fmla="*/ 2 h 12"/>
                  <a:gd name="T28" fmla="*/ 150 w 163"/>
                  <a:gd name="T29" fmla="*/ 4 h 12"/>
                  <a:gd name="T30" fmla="*/ 140 w 163"/>
                  <a:gd name="T31" fmla="*/ 6 h 12"/>
                  <a:gd name="T32" fmla="*/ 127 w 163"/>
                  <a:gd name="T33" fmla="*/ 6 h 12"/>
                  <a:gd name="T34" fmla="*/ 111 w 163"/>
                  <a:gd name="T35" fmla="*/ 8 h 12"/>
                  <a:gd name="T36" fmla="*/ 92 w 163"/>
                  <a:gd name="T37" fmla="*/ 10 h 12"/>
                  <a:gd name="T38" fmla="*/ 71 w 163"/>
                  <a:gd name="T39" fmla="*/ 10 h 12"/>
                  <a:gd name="T40" fmla="*/ 50 w 163"/>
                  <a:gd name="T41" fmla="*/ 10 h 12"/>
                  <a:gd name="T42" fmla="*/ 25 w 163"/>
                  <a:gd name="T43" fmla="*/ 12 h 12"/>
                  <a:gd name="T44" fmla="*/ 0 w 163"/>
                  <a:gd name="T45" fmla="*/ 12 h 12"/>
                  <a:gd name="T46" fmla="*/ 0 w 163"/>
                  <a:gd name="T4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3" h="12">
                    <a:moveTo>
                      <a:pt x="0" y="12"/>
                    </a:moveTo>
                    <a:lnTo>
                      <a:pt x="23" y="12"/>
                    </a:lnTo>
                    <a:lnTo>
                      <a:pt x="46" y="12"/>
                    </a:lnTo>
                    <a:lnTo>
                      <a:pt x="67" y="10"/>
                    </a:lnTo>
                    <a:lnTo>
                      <a:pt x="88" y="10"/>
                    </a:lnTo>
                    <a:lnTo>
                      <a:pt x="108" y="10"/>
                    </a:lnTo>
                    <a:lnTo>
                      <a:pt x="123" y="8"/>
                    </a:lnTo>
                    <a:lnTo>
                      <a:pt x="136" y="6"/>
                    </a:lnTo>
                    <a:lnTo>
                      <a:pt x="148" y="6"/>
                    </a:lnTo>
                    <a:lnTo>
                      <a:pt x="156" y="4"/>
                    </a:lnTo>
                    <a:lnTo>
                      <a:pt x="161" y="2"/>
                    </a:lnTo>
                    <a:lnTo>
                      <a:pt x="163" y="0"/>
                    </a:lnTo>
                    <a:lnTo>
                      <a:pt x="158" y="0"/>
                    </a:lnTo>
                    <a:lnTo>
                      <a:pt x="156" y="2"/>
                    </a:lnTo>
                    <a:lnTo>
                      <a:pt x="150" y="4"/>
                    </a:lnTo>
                    <a:lnTo>
                      <a:pt x="140" y="6"/>
                    </a:lnTo>
                    <a:lnTo>
                      <a:pt x="127" y="6"/>
                    </a:lnTo>
                    <a:lnTo>
                      <a:pt x="111" y="8"/>
                    </a:lnTo>
                    <a:lnTo>
                      <a:pt x="92" y="10"/>
                    </a:lnTo>
                    <a:lnTo>
                      <a:pt x="71" y="10"/>
                    </a:lnTo>
                    <a:lnTo>
                      <a:pt x="50" y="10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" name="Freeform 224">
                <a:extLst>
                  <a:ext uri="{FF2B5EF4-FFF2-40B4-BE49-F238E27FC236}">
                    <a16:creationId xmlns:a16="http://schemas.microsoft.com/office/drawing/2014/main" id="{FB3EA857-81BA-4E33-B5CC-98197B5D93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9" cy="6"/>
              </a:xfrm>
              <a:custGeom>
                <a:avLst/>
                <a:gdLst>
                  <a:gd name="T0" fmla="*/ 0 w 158"/>
                  <a:gd name="T1" fmla="*/ 12 h 12"/>
                  <a:gd name="T2" fmla="*/ 25 w 158"/>
                  <a:gd name="T3" fmla="*/ 12 h 12"/>
                  <a:gd name="T4" fmla="*/ 50 w 158"/>
                  <a:gd name="T5" fmla="*/ 10 h 12"/>
                  <a:gd name="T6" fmla="*/ 71 w 158"/>
                  <a:gd name="T7" fmla="*/ 10 h 12"/>
                  <a:gd name="T8" fmla="*/ 92 w 158"/>
                  <a:gd name="T9" fmla="*/ 10 h 12"/>
                  <a:gd name="T10" fmla="*/ 111 w 158"/>
                  <a:gd name="T11" fmla="*/ 8 h 12"/>
                  <a:gd name="T12" fmla="*/ 127 w 158"/>
                  <a:gd name="T13" fmla="*/ 6 h 12"/>
                  <a:gd name="T14" fmla="*/ 140 w 158"/>
                  <a:gd name="T15" fmla="*/ 6 h 12"/>
                  <a:gd name="T16" fmla="*/ 150 w 158"/>
                  <a:gd name="T17" fmla="*/ 4 h 12"/>
                  <a:gd name="T18" fmla="*/ 156 w 158"/>
                  <a:gd name="T19" fmla="*/ 2 h 12"/>
                  <a:gd name="T20" fmla="*/ 158 w 158"/>
                  <a:gd name="T21" fmla="*/ 0 h 12"/>
                  <a:gd name="T22" fmla="*/ 152 w 158"/>
                  <a:gd name="T23" fmla="*/ 0 h 12"/>
                  <a:gd name="T24" fmla="*/ 150 w 158"/>
                  <a:gd name="T25" fmla="*/ 2 h 12"/>
                  <a:gd name="T26" fmla="*/ 144 w 158"/>
                  <a:gd name="T27" fmla="*/ 4 h 12"/>
                  <a:gd name="T28" fmla="*/ 134 w 158"/>
                  <a:gd name="T29" fmla="*/ 6 h 12"/>
                  <a:gd name="T30" fmla="*/ 123 w 158"/>
                  <a:gd name="T31" fmla="*/ 6 h 12"/>
                  <a:gd name="T32" fmla="*/ 108 w 158"/>
                  <a:gd name="T33" fmla="*/ 8 h 12"/>
                  <a:gd name="T34" fmla="*/ 88 w 158"/>
                  <a:gd name="T35" fmla="*/ 10 h 12"/>
                  <a:gd name="T36" fmla="*/ 69 w 158"/>
                  <a:gd name="T37" fmla="*/ 10 h 12"/>
                  <a:gd name="T38" fmla="*/ 48 w 158"/>
                  <a:gd name="T39" fmla="*/ 10 h 12"/>
                  <a:gd name="T40" fmla="*/ 25 w 158"/>
                  <a:gd name="T41" fmla="*/ 10 h 12"/>
                  <a:gd name="T42" fmla="*/ 0 w 158"/>
                  <a:gd name="T43" fmla="*/ 12 h 12"/>
                  <a:gd name="T44" fmla="*/ 0 w 158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8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0"/>
                    </a:lnTo>
                    <a:lnTo>
                      <a:pt x="71" y="10"/>
                    </a:lnTo>
                    <a:lnTo>
                      <a:pt x="92" y="10"/>
                    </a:lnTo>
                    <a:lnTo>
                      <a:pt x="111" y="8"/>
                    </a:lnTo>
                    <a:lnTo>
                      <a:pt x="127" y="6"/>
                    </a:lnTo>
                    <a:lnTo>
                      <a:pt x="140" y="6"/>
                    </a:lnTo>
                    <a:lnTo>
                      <a:pt x="150" y="4"/>
                    </a:lnTo>
                    <a:lnTo>
                      <a:pt x="156" y="2"/>
                    </a:lnTo>
                    <a:lnTo>
                      <a:pt x="158" y="0"/>
                    </a:lnTo>
                    <a:lnTo>
                      <a:pt x="152" y="0"/>
                    </a:lnTo>
                    <a:lnTo>
                      <a:pt x="150" y="2"/>
                    </a:lnTo>
                    <a:lnTo>
                      <a:pt x="144" y="4"/>
                    </a:lnTo>
                    <a:lnTo>
                      <a:pt x="134" y="6"/>
                    </a:lnTo>
                    <a:lnTo>
                      <a:pt x="123" y="6"/>
                    </a:lnTo>
                    <a:lnTo>
                      <a:pt x="108" y="8"/>
                    </a:lnTo>
                    <a:lnTo>
                      <a:pt x="88" y="10"/>
                    </a:lnTo>
                    <a:lnTo>
                      <a:pt x="69" y="10"/>
                    </a:lnTo>
                    <a:lnTo>
                      <a:pt x="48" y="10"/>
                    </a:lnTo>
                    <a:lnTo>
                      <a:pt x="25" y="10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" name="Freeform 225">
                <a:extLst>
                  <a:ext uri="{FF2B5EF4-FFF2-40B4-BE49-F238E27FC236}">
                    <a16:creationId xmlns:a16="http://schemas.microsoft.com/office/drawing/2014/main" id="{06B530F8-73CA-4730-A416-3055D3F6A3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6" cy="6"/>
              </a:xfrm>
              <a:custGeom>
                <a:avLst/>
                <a:gdLst>
                  <a:gd name="T0" fmla="*/ 0 w 152"/>
                  <a:gd name="T1" fmla="*/ 12 h 12"/>
                  <a:gd name="T2" fmla="*/ 25 w 152"/>
                  <a:gd name="T3" fmla="*/ 10 h 12"/>
                  <a:gd name="T4" fmla="*/ 48 w 152"/>
                  <a:gd name="T5" fmla="*/ 10 h 12"/>
                  <a:gd name="T6" fmla="*/ 69 w 152"/>
                  <a:gd name="T7" fmla="*/ 10 h 12"/>
                  <a:gd name="T8" fmla="*/ 88 w 152"/>
                  <a:gd name="T9" fmla="*/ 10 h 12"/>
                  <a:gd name="T10" fmla="*/ 108 w 152"/>
                  <a:gd name="T11" fmla="*/ 8 h 12"/>
                  <a:gd name="T12" fmla="*/ 123 w 152"/>
                  <a:gd name="T13" fmla="*/ 6 h 12"/>
                  <a:gd name="T14" fmla="*/ 134 w 152"/>
                  <a:gd name="T15" fmla="*/ 6 h 12"/>
                  <a:gd name="T16" fmla="*/ 144 w 152"/>
                  <a:gd name="T17" fmla="*/ 4 h 12"/>
                  <a:gd name="T18" fmla="*/ 150 w 152"/>
                  <a:gd name="T19" fmla="*/ 2 h 12"/>
                  <a:gd name="T20" fmla="*/ 152 w 152"/>
                  <a:gd name="T21" fmla="*/ 0 h 12"/>
                  <a:gd name="T22" fmla="*/ 146 w 152"/>
                  <a:gd name="T23" fmla="*/ 0 h 12"/>
                  <a:gd name="T24" fmla="*/ 144 w 152"/>
                  <a:gd name="T25" fmla="*/ 2 h 12"/>
                  <a:gd name="T26" fmla="*/ 138 w 152"/>
                  <a:gd name="T27" fmla="*/ 4 h 12"/>
                  <a:gd name="T28" fmla="*/ 129 w 152"/>
                  <a:gd name="T29" fmla="*/ 6 h 12"/>
                  <a:gd name="T30" fmla="*/ 117 w 152"/>
                  <a:gd name="T31" fmla="*/ 6 h 12"/>
                  <a:gd name="T32" fmla="*/ 104 w 152"/>
                  <a:gd name="T33" fmla="*/ 8 h 12"/>
                  <a:gd name="T34" fmla="*/ 86 w 152"/>
                  <a:gd name="T35" fmla="*/ 8 h 12"/>
                  <a:gd name="T36" fmla="*/ 67 w 152"/>
                  <a:gd name="T37" fmla="*/ 10 h 12"/>
                  <a:gd name="T38" fmla="*/ 46 w 152"/>
                  <a:gd name="T39" fmla="*/ 10 h 12"/>
                  <a:gd name="T40" fmla="*/ 23 w 152"/>
                  <a:gd name="T41" fmla="*/ 10 h 12"/>
                  <a:gd name="T42" fmla="*/ 0 w 152"/>
                  <a:gd name="T43" fmla="*/ 10 h 12"/>
                  <a:gd name="T44" fmla="*/ 0 w 152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2" h="12">
                    <a:moveTo>
                      <a:pt x="0" y="12"/>
                    </a:moveTo>
                    <a:lnTo>
                      <a:pt x="25" y="10"/>
                    </a:lnTo>
                    <a:lnTo>
                      <a:pt x="48" y="10"/>
                    </a:lnTo>
                    <a:lnTo>
                      <a:pt x="69" y="10"/>
                    </a:lnTo>
                    <a:lnTo>
                      <a:pt x="88" y="10"/>
                    </a:lnTo>
                    <a:lnTo>
                      <a:pt x="108" y="8"/>
                    </a:lnTo>
                    <a:lnTo>
                      <a:pt x="123" y="6"/>
                    </a:lnTo>
                    <a:lnTo>
                      <a:pt x="134" y="6"/>
                    </a:lnTo>
                    <a:lnTo>
                      <a:pt x="144" y="4"/>
                    </a:lnTo>
                    <a:lnTo>
                      <a:pt x="150" y="2"/>
                    </a:lnTo>
                    <a:lnTo>
                      <a:pt x="152" y="0"/>
                    </a:lnTo>
                    <a:lnTo>
                      <a:pt x="146" y="0"/>
                    </a:lnTo>
                    <a:lnTo>
                      <a:pt x="144" y="2"/>
                    </a:lnTo>
                    <a:lnTo>
                      <a:pt x="138" y="4"/>
                    </a:lnTo>
                    <a:lnTo>
                      <a:pt x="129" y="6"/>
                    </a:lnTo>
                    <a:lnTo>
                      <a:pt x="117" y="6"/>
                    </a:lnTo>
                    <a:lnTo>
                      <a:pt x="104" y="8"/>
                    </a:lnTo>
                    <a:lnTo>
                      <a:pt x="86" y="8"/>
                    </a:lnTo>
                    <a:lnTo>
                      <a:pt x="67" y="10"/>
                    </a:lnTo>
                    <a:lnTo>
                      <a:pt x="46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" name="Freeform 226">
                <a:extLst>
                  <a:ext uri="{FF2B5EF4-FFF2-40B4-BE49-F238E27FC236}">
                    <a16:creationId xmlns:a16="http://schemas.microsoft.com/office/drawing/2014/main" id="{FB42D46C-D3F3-4101-A9F1-B8061074C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3" cy="5"/>
              </a:xfrm>
              <a:custGeom>
                <a:avLst/>
                <a:gdLst>
                  <a:gd name="T0" fmla="*/ 0 w 146"/>
                  <a:gd name="T1" fmla="*/ 10 h 10"/>
                  <a:gd name="T2" fmla="*/ 23 w 146"/>
                  <a:gd name="T3" fmla="*/ 10 h 10"/>
                  <a:gd name="T4" fmla="*/ 46 w 146"/>
                  <a:gd name="T5" fmla="*/ 10 h 10"/>
                  <a:gd name="T6" fmla="*/ 67 w 146"/>
                  <a:gd name="T7" fmla="*/ 10 h 10"/>
                  <a:gd name="T8" fmla="*/ 86 w 146"/>
                  <a:gd name="T9" fmla="*/ 8 h 10"/>
                  <a:gd name="T10" fmla="*/ 104 w 146"/>
                  <a:gd name="T11" fmla="*/ 8 h 10"/>
                  <a:gd name="T12" fmla="*/ 117 w 146"/>
                  <a:gd name="T13" fmla="*/ 6 h 10"/>
                  <a:gd name="T14" fmla="*/ 129 w 146"/>
                  <a:gd name="T15" fmla="*/ 6 h 10"/>
                  <a:gd name="T16" fmla="*/ 138 w 146"/>
                  <a:gd name="T17" fmla="*/ 4 h 10"/>
                  <a:gd name="T18" fmla="*/ 144 w 146"/>
                  <a:gd name="T19" fmla="*/ 2 h 10"/>
                  <a:gd name="T20" fmla="*/ 146 w 146"/>
                  <a:gd name="T21" fmla="*/ 0 h 10"/>
                  <a:gd name="T22" fmla="*/ 140 w 146"/>
                  <a:gd name="T23" fmla="*/ 0 h 10"/>
                  <a:gd name="T24" fmla="*/ 138 w 146"/>
                  <a:gd name="T25" fmla="*/ 2 h 10"/>
                  <a:gd name="T26" fmla="*/ 133 w 146"/>
                  <a:gd name="T27" fmla="*/ 4 h 10"/>
                  <a:gd name="T28" fmla="*/ 125 w 146"/>
                  <a:gd name="T29" fmla="*/ 4 h 10"/>
                  <a:gd name="T30" fmla="*/ 113 w 146"/>
                  <a:gd name="T31" fmla="*/ 6 h 10"/>
                  <a:gd name="T32" fmla="*/ 98 w 146"/>
                  <a:gd name="T33" fmla="*/ 8 h 10"/>
                  <a:gd name="T34" fmla="*/ 83 w 146"/>
                  <a:gd name="T35" fmla="*/ 8 h 10"/>
                  <a:gd name="T36" fmla="*/ 63 w 146"/>
                  <a:gd name="T37" fmla="*/ 10 h 10"/>
                  <a:gd name="T38" fmla="*/ 44 w 146"/>
                  <a:gd name="T39" fmla="*/ 10 h 10"/>
                  <a:gd name="T40" fmla="*/ 23 w 146"/>
                  <a:gd name="T41" fmla="*/ 10 h 10"/>
                  <a:gd name="T42" fmla="*/ 0 w 146"/>
                  <a:gd name="T43" fmla="*/ 10 h 10"/>
                  <a:gd name="T44" fmla="*/ 0 w 146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6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6" y="10"/>
                    </a:lnTo>
                    <a:lnTo>
                      <a:pt x="67" y="10"/>
                    </a:lnTo>
                    <a:lnTo>
                      <a:pt x="86" y="8"/>
                    </a:lnTo>
                    <a:lnTo>
                      <a:pt x="104" y="8"/>
                    </a:lnTo>
                    <a:lnTo>
                      <a:pt x="117" y="6"/>
                    </a:lnTo>
                    <a:lnTo>
                      <a:pt x="129" y="6"/>
                    </a:lnTo>
                    <a:lnTo>
                      <a:pt x="138" y="4"/>
                    </a:lnTo>
                    <a:lnTo>
                      <a:pt x="144" y="2"/>
                    </a:lnTo>
                    <a:lnTo>
                      <a:pt x="146" y="0"/>
                    </a:lnTo>
                    <a:lnTo>
                      <a:pt x="140" y="0"/>
                    </a:lnTo>
                    <a:lnTo>
                      <a:pt x="138" y="2"/>
                    </a:lnTo>
                    <a:lnTo>
                      <a:pt x="133" y="4"/>
                    </a:lnTo>
                    <a:lnTo>
                      <a:pt x="125" y="4"/>
                    </a:lnTo>
                    <a:lnTo>
                      <a:pt x="113" y="6"/>
                    </a:lnTo>
                    <a:lnTo>
                      <a:pt x="98" y="8"/>
                    </a:lnTo>
                    <a:lnTo>
                      <a:pt x="83" y="8"/>
                    </a:lnTo>
                    <a:lnTo>
                      <a:pt x="63" y="10"/>
                    </a:lnTo>
                    <a:lnTo>
                      <a:pt x="44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E6E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" name="Freeform 227">
                <a:extLst>
                  <a:ext uri="{FF2B5EF4-FFF2-40B4-BE49-F238E27FC236}">
                    <a16:creationId xmlns:a16="http://schemas.microsoft.com/office/drawing/2014/main" id="{2B429EA3-4925-4FB2-BF5C-B2208E6F5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0" cy="5"/>
              </a:xfrm>
              <a:custGeom>
                <a:avLst/>
                <a:gdLst>
                  <a:gd name="T0" fmla="*/ 0 w 140"/>
                  <a:gd name="T1" fmla="*/ 10 h 10"/>
                  <a:gd name="T2" fmla="*/ 23 w 140"/>
                  <a:gd name="T3" fmla="*/ 10 h 10"/>
                  <a:gd name="T4" fmla="*/ 44 w 140"/>
                  <a:gd name="T5" fmla="*/ 10 h 10"/>
                  <a:gd name="T6" fmla="*/ 63 w 140"/>
                  <a:gd name="T7" fmla="*/ 10 h 10"/>
                  <a:gd name="T8" fmla="*/ 83 w 140"/>
                  <a:gd name="T9" fmla="*/ 8 h 10"/>
                  <a:gd name="T10" fmla="*/ 98 w 140"/>
                  <a:gd name="T11" fmla="*/ 8 h 10"/>
                  <a:gd name="T12" fmla="*/ 113 w 140"/>
                  <a:gd name="T13" fmla="*/ 6 h 10"/>
                  <a:gd name="T14" fmla="*/ 125 w 140"/>
                  <a:gd name="T15" fmla="*/ 4 h 10"/>
                  <a:gd name="T16" fmla="*/ 133 w 140"/>
                  <a:gd name="T17" fmla="*/ 4 h 10"/>
                  <a:gd name="T18" fmla="*/ 138 w 140"/>
                  <a:gd name="T19" fmla="*/ 2 h 10"/>
                  <a:gd name="T20" fmla="*/ 140 w 140"/>
                  <a:gd name="T21" fmla="*/ 0 h 10"/>
                  <a:gd name="T22" fmla="*/ 134 w 140"/>
                  <a:gd name="T23" fmla="*/ 0 h 10"/>
                  <a:gd name="T24" fmla="*/ 133 w 140"/>
                  <a:gd name="T25" fmla="*/ 2 h 10"/>
                  <a:gd name="T26" fmla="*/ 127 w 140"/>
                  <a:gd name="T27" fmla="*/ 4 h 10"/>
                  <a:gd name="T28" fmla="*/ 119 w 140"/>
                  <a:gd name="T29" fmla="*/ 4 h 10"/>
                  <a:gd name="T30" fmla="*/ 108 w 140"/>
                  <a:gd name="T31" fmla="*/ 6 h 10"/>
                  <a:gd name="T32" fmla="*/ 94 w 140"/>
                  <a:gd name="T33" fmla="*/ 8 h 10"/>
                  <a:gd name="T34" fmla="*/ 79 w 140"/>
                  <a:gd name="T35" fmla="*/ 8 h 10"/>
                  <a:gd name="T36" fmla="*/ 61 w 140"/>
                  <a:gd name="T37" fmla="*/ 8 h 10"/>
                  <a:gd name="T38" fmla="*/ 42 w 140"/>
                  <a:gd name="T39" fmla="*/ 10 h 10"/>
                  <a:gd name="T40" fmla="*/ 21 w 140"/>
                  <a:gd name="T41" fmla="*/ 10 h 10"/>
                  <a:gd name="T42" fmla="*/ 0 w 140"/>
                  <a:gd name="T43" fmla="*/ 10 h 10"/>
                  <a:gd name="T44" fmla="*/ 0 w 140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0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4" y="10"/>
                    </a:lnTo>
                    <a:lnTo>
                      <a:pt x="63" y="10"/>
                    </a:lnTo>
                    <a:lnTo>
                      <a:pt x="83" y="8"/>
                    </a:lnTo>
                    <a:lnTo>
                      <a:pt x="98" y="8"/>
                    </a:lnTo>
                    <a:lnTo>
                      <a:pt x="113" y="6"/>
                    </a:lnTo>
                    <a:lnTo>
                      <a:pt x="125" y="4"/>
                    </a:lnTo>
                    <a:lnTo>
                      <a:pt x="133" y="4"/>
                    </a:lnTo>
                    <a:lnTo>
                      <a:pt x="138" y="2"/>
                    </a:lnTo>
                    <a:lnTo>
                      <a:pt x="140" y="0"/>
                    </a:lnTo>
                    <a:lnTo>
                      <a:pt x="134" y="0"/>
                    </a:lnTo>
                    <a:lnTo>
                      <a:pt x="133" y="2"/>
                    </a:lnTo>
                    <a:lnTo>
                      <a:pt x="127" y="4"/>
                    </a:lnTo>
                    <a:lnTo>
                      <a:pt x="119" y="4"/>
                    </a:lnTo>
                    <a:lnTo>
                      <a:pt x="108" y="6"/>
                    </a:lnTo>
                    <a:lnTo>
                      <a:pt x="94" y="8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" name="Freeform 228">
                <a:extLst>
                  <a:ext uri="{FF2B5EF4-FFF2-40B4-BE49-F238E27FC236}">
                    <a16:creationId xmlns:a16="http://schemas.microsoft.com/office/drawing/2014/main" id="{AD0D0D35-CBDC-4C68-BC6A-E32076E813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7" cy="5"/>
              </a:xfrm>
              <a:custGeom>
                <a:avLst/>
                <a:gdLst>
                  <a:gd name="T0" fmla="*/ 0 w 134"/>
                  <a:gd name="T1" fmla="*/ 10 h 10"/>
                  <a:gd name="T2" fmla="*/ 21 w 134"/>
                  <a:gd name="T3" fmla="*/ 10 h 10"/>
                  <a:gd name="T4" fmla="*/ 42 w 134"/>
                  <a:gd name="T5" fmla="*/ 10 h 10"/>
                  <a:gd name="T6" fmla="*/ 61 w 134"/>
                  <a:gd name="T7" fmla="*/ 8 h 10"/>
                  <a:gd name="T8" fmla="*/ 79 w 134"/>
                  <a:gd name="T9" fmla="*/ 8 h 10"/>
                  <a:gd name="T10" fmla="*/ 94 w 134"/>
                  <a:gd name="T11" fmla="*/ 8 h 10"/>
                  <a:gd name="T12" fmla="*/ 108 w 134"/>
                  <a:gd name="T13" fmla="*/ 6 h 10"/>
                  <a:gd name="T14" fmla="*/ 119 w 134"/>
                  <a:gd name="T15" fmla="*/ 4 h 10"/>
                  <a:gd name="T16" fmla="*/ 127 w 134"/>
                  <a:gd name="T17" fmla="*/ 4 h 10"/>
                  <a:gd name="T18" fmla="*/ 133 w 134"/>
                  <a:gd name="T19" fmla="*/ 2 h 10"/>
                  <a:gd name="T20" fmla="*/ 134 w 134"/>
                  <a:gd name="T21" fmla="*/ 0 h 10"/>
                  <a:gd name="T22" fmla="*/ 129 w 134"/>
                  <a:gd name="T23" fmla="*/ 0 h 10"/>
                  <a:gd name="T24" fmla="*/ 127 w 134"/>
                  <a:gd name="T25" fmla="*/ 2 h 10"/>
                  <a:gd name="T26" fmla="*/ 121 w 134"/>
                  <a:gd name="T27" fmla="*/ 4 h 10"/>
                  <a:gd name="T28" fmla="*/ 113 w 134"/>
                  <a:gd name="T29" fmla="*/ 4 h 10"/>
                  <a:gd name="T30" fmla="*/ 104 w 134"/>
                  <a:gd name="T31" fmla="*/ 6 h 10"/>
                  <a:gd name="T32" fmla="*/ 90 w 134"/>
                  <a:gd name="T33" fmla="*/ 6 h 10"/>
                  <a:gd name="T34" fmla="*/ 75 w 134"/>
                  <a:gd name="T35" fmla="*/ 8 h 10"/>
                  <a:gd name="T36" fmla="*/ 58 w 134"/>
                  <a:gd name="T37" fmla="*/ 8 h 10"/>
                  <a:gd name="T38" fmla="*/ 40 w 134"/>
                  <a:gd name="T39" fmla="*/ 10 h 10"/>
                  <a:gd name="T40" fmla="*/ 21 w 134"/>
                  <a:gd name="T41" fmla="*/ 10 h 10"/>
                  <a:gd name="T42" fmla="*/ 0 w 134"/>
                  <a:gd name="T43" fmla="*/ 10 h 10"/>
                  <a:gd name="T44" fmla="*/ 0 w 134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4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2" y="10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8"/>
                    </a:lnTo>
                    <a:lnTo>
                      <a:pt x="108" y="6"/>
                    </a:lnTo>
                    <a:lnTo>
                      <a:pt x="119" y="4"/>
                    </a:lnTo>
                    <a:lnTo>
                      <a:pt x="127" y="4"/>
                    </a:lnTo>
                    <a:lnTo>
                      <a:pt x="133" y="2"/>
                    </a:lnTo>
                    <a:lnTo>
                      <a:pt x="134" y="0"/>
                    </a:lnTo>
                    <a:lnTo>
                      <a:pt x="129" y="0"/>
                    </a:lnTo>
                    <a:lnTo>
                      <a:pt x="127" y="2"/>
                    </a:lnTo>
                    <a:lnTo>
                      <a:pt x="121" y="4"/>
                    </a:lnTo>
                    <a:lnTo>
                      <a:pt x="113" y="4"/>
                    </a:lnTo>
                    <a:lnTo>
                      <a:pt x="104" y="6"/>
                    </a:lnTo>
                    <a:lnTo>
                      <a:pt x="90" y="6"/>
                    </a:lnTo>
                    <a:lnTo>
                      <a:pt x="75" y="8"/>
                    </a:lnTo>
                    <a:lnTo>
                      <a:pt x="58" y="8"/>
                    </a:lnTo>
                    <a:lnTo>
                      <a:pt x="40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" name="Freeform 229">
                <a:extLst>
                  <a:ext uri="{FF2B5EF4-FFF2-40B4-BE49-F238E27FC236}">
                    <a16:creationId xmlns:a16="http://schemas.microsoft.com/office/drawing/2014/main" id="{6C36B502-09E2-490C-BB40-80E4DE007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4" cy="5"/>
              </a:xfrm>
              <a:custGeom>
                <a:avLst/>
                <a:gdLst>
                  <a:gd name="T0" fmla="*/ 0 w 129"/>
                  <a:gd name="T1" fmla="*/ 10 h 10"/>
                  <a:gd name="T2" fmla="*/ 21 w 129"/>
                  <a:gd name="T3" fmla="*/ 10 h 10"/>
                  <a:gd name="T4" fmla="*/ 40 w 129"/>
                  <a:gd name="T5" fmla="*/ 10 h 10"/>
                  <a:gd name="T6" fmla="*/ 58 w 129"/>
                  <a:gd name="T7" fmla="*/ 8 h 10"/>
                  <a:gd name="T8" fmla="*/ 75 w 129"/>
                  <a:gd name="T9" fmla="*/ 8 h 10"/>
                  <a:gd name="T10" fmla="*/ 90 w 129"/>
                  <a:gd name="T11" fmla="*/ 6 h 10"/>
                  <a:gd name="T12" fmla="*/ 104 w 129"/>
                  <a:gd name="T13" fmla="*/ 6 h 10"/>
                  <a:gd name="T14" fmla="*/ 113 w 129"/>
                  <a:gd name="T15" fmla="*/ 4 h 10"/>
                  <a:gd name="T16" fmla="*/ 121 w 129"/>
                  <a:gd name="T17" fmla="*/ 4 h 10"/>
                  <a:gd name="T18" fmla="*/ 127 w 129"/>
                  <a:gd name="T19" fmla="*/ 2 h 10"/>
                  <a:gd name="T20" fmla="*/ 129 w 129"/>
                  <a:gd name="T21" fmla="*/ 0 h 10"/>
                  <a:gd name="T22" fmla="*/ 123 w 129"/>
                  <a:gd name="T23" fmla="*/ 0 h 10"/>
                  <a:gd name="T24" fmla="*/ 121 w 129"/>
                  <a:gd name="T25" fmla="*/ 2 h 10"/>
                  <a:gd name="T26" fmla="*/ 115 w 129"/>
                  <a:gd name="T27" fmla="*/ 4 h 10"/>
                  <a:gd name="T28" fmla="*/ 106 w 129"/>
                  <a:gd name="T29" fmla="*/ 4 h 10"/>
                  <a:gd name="T30" fmla="*/ 94 w 129"/>
                  <a:gd name="T31" fmla="*/ 6 h 10"/>
                  <a:gd name="T32" fmla="*/ 79 w 129"/>
                  <a:gd name="T33" fmla="*/ 8 h 10"/>
                  <a:gd name="T34" fmla="*/ 61 w 129"/>
                  <a:gd name="T35" fmla="*/ 8 h 10"/>
                  <a:gd name="T36" fmla="*/ 42 w 129"/>
                  <a:gd name="T37" fmla="*/ 8 h 10"/>
                  <a:gd name="T38" fmla="*/ 21 w 129"/>
                  <a:gd name="T39" fmla="*/ 8 h 10"/>
                  <a:gd name="T40" fmla="*/ 0 w 129"/>
                  <a:gd name="T41" fmla="*/ 10 h 10"/>
                  <a:gd name="T42" fmla="*/ 0 w 129"/>
                  <a:gd name="T4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9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0" y="10"/>
                    </a:lnTo>
                    <a:lnTo>
                      <a:pt x="58" y="8"/>
                    </a:lnTo>
                    <a:lnTo>
                      <a:pt x="75" y="8"/>
                    </a:lnTo>
                    <a:lnTo>
                      <a:pt x="90" y="6"/>
                    </a:lnTo>
                    <a:lnTo>
                      <a:pt x="104" y="6"/>
                    </a:lnTo>
                    <a:lnTo>
                      <a:pt x="113" y="4"/>
                    </a:lnTo>
                    <a:lnTo>
                      <a:pt x="121" y="4"/>
                    </a:lnTo>
                    <a:lnTo>
                      <a:pt x="127" y="2"/>
                    </a:lnTo>
                    <a:lnTo>
                      <a:pt x="129" y="0"/>
                    </a:lnTo>
                    <a:lnTo>
                      <a:pt x="123" y="0"/>
                    </a:lnTo>
                    <a:lnTo>
                      <a:pt x="121" y="2"/>
                    </a:lnTo>
                    <a:lnTo>
                      <a:pt x="115" y="4"/>
                    </a:lnTo>
                    <a:lnTo>
                      <a:pt x="106" y="4"/>
                    </a:lnTo>
                    <a:lnTo>
                      <a:pt x="94" y="6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8"/>
                    </a:lnTo>
                    <a:lnTo>
                      <a:pt x="21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" name="Freeform 230">
                <a:extLst>
                  <a:ext uri="{FF2B5EF4-FFF2-40B4-BE49-F238E27FC236}">
                    <a16:creationId xmlns:a16="http://schemas.microsoft.com/office/drawing/2014/main" id="{FB6EB59E-2E3D-440B-80A7-5F31931AF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1" cy="5"/>
              </a:xfrm>
              <a:custGeom>
                <a:avLst/>
                <a:gdLst>
                  <a:gd name="T0" fmla="*/ 0 w 123"/>
                  <a:gd name="T1" fmla="*/ 10 h 10"/>
                  <a:gd name="T2" fmla="*/ 21 w 123"/>
                  <a:gd name="T3" fmla="*/ 8 h 10"/>
                  <a:gd name="T4" fmla="*/ 42 w 123"/>
                  <a:gd name="T5" fmla="*/ 8 h 10"/>
                  <a:gd name="T6" fmla="*/ 61 w 123"/>
                  <a:gd name="T7" fmla="*/ 8 h 10"/>
                  <a:gd name="T8" fmla="*/ 79 w 123"/>
                  <a:gd name="T9" fmla="*/ 8 h 10"/>
                  <a:gd name="T10" fmla="*/ 94 w 123"/>
                  <a:gd name="T11" fmla="*/ 6 h 10"/>
                  <a:gd name="T12" fmla="*/ 106 w 123"/>
                  <a:gd name="T13" fmla="*/ 4 h 10"/>
                  <a:gd name="T14" fmla="*/ 115 w 123"/>
                  <a:gd name="T15" fmla="*/ 4 h 10"/>
                  <a:gd name="T16" fmla="*/ 121 w 123"/>
                  <a:gd name="T17" fmla="*/ 2 h 10"/>
                  <a:gd name="T18" fmla="*/ 123 w 123"/>
                  <a:gd name="T19" fmla="*/ 0 h 10"/>
                  <a:gd name="T20" fmla="*/ 117 w 123"/>
                  <a:gd name="T21" fmla="*/ 0 h 10"/>
                  <a:gd name="T22" fmla="*/ 115 w 123"/>
                  <a:gd name="T23" fmla="*/ 2 h 10"/>
                  <a:gd name="T24" fmla="*/ 109 w 123"/>
                  <a:gd name="T25" fmla="*/ 4 h 10"/>
                  <a:gd name="T26" fmla="*/ 102 w 123"/>
                  <a:gd name="T27" fmla="*/ 4 h 10"/>
                  <a:gd name="T28" fmla="*/ 90 w 123"/>
                  <a:gd name="T29" fmla="*/ 6 h 10"/>
                  <a:gd name="T30" fmla="*/ 75 w 123"/>
                  <a:gd name="T31" fmla="*/ 6 h 10"/>
                  <a:gd name="T32" fmla="*/ 59 w 123"/>
                  <a:gd name="T33" fmla="*/ 8 h 10"/>
                  <a:gd name="T34" fmla="*/ 40 w 123"/>
                  <a:gd name="T35" fmla="*/ 8 h 10"/>
                  <a:gd name="T36" fmla="*/ 21 w 123"/>
                  <a:gd name="T37" fmla="*/ 8 h 10"/>
                  <a:gd name="T38" fmla="*/ 0 w 123"/>
                  <a:gd name="T39" fmla="*/ 8 h 10"/>
                  <a:gd name="T40" fmla="*/ 0 w 123"/>
                  <a:gd name="T4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3" h="10">
                    <a:moveTo>
                      <a:pt x="0" y="10"/>
                    </a:moveTo>
                    <a:lnTo>
                      <a:pt x="21" y="8"/>
                    </a:lnTo>
                    <a:lnTo>
                      <a:pt x="42" y="8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6"/>
                    </a:lnTo>
                    <a:lnTo>
                      <a:pt x="106" y="4"/>
                    </a:lnTo>
                    <a:lnTo>
                      <a:pt x="115" y="4"/>
                    </a:lnTo>
                    <a:lnTo>
                      <a:pt x="121" y="2"/>
                    </a:lnTo>
                    <a:lnTo>
                      <a:pt x="123" y="0"/>
                    </a:lnTo>
                    <a:lnTo>
                      <a:pt x="117" y="0"/>
                    </a:lnTo>
                    <a:lnTo>
                      <a:pt x="115" y="2"/>
                    </a:lnTo>
                    <a:lnTo>
                      <a:pt x="109" y="4"/>
                    </a:lnTo>
                    <a:lnTo>
                      <a:pt x="102" y="4"/>
                    </a:lnTo>
                    <a:lnTo>
                      <a:pt x="90" y="6"/>
                    </a:lnTo>
                    <a:lnTo>
                      <a:pt x="75" y="6"/>
                    </a:lnTo>
                    <a:lnTo>
                      <a:pt x="59" y="8"/>
                    </a:lnTo>
                    <a:lnTo>
                      <a:pt x="40" y="8"/>
                    </a:lnTo>
                    <a:lnTo>
                      <a:pt x="21" y="8"/>
                    </a:lnTo>
                    <a:lnTo>
                      <a:pt x="0" y="8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" name="Freeform 231">
                <a:extLst>
                  <a:ext uri="{FF2B5EF4-FFF2-40B4-BE49-F238E27FC236}">
                    <a16:creationId xmlns:a16="http://schemas.microsoft.com/office/drawing/2014/main" id="{2FA6AFBA-4D4F-400C-834C-00AA39323D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9" cy="4"/>
              </a:xfrm>
              <a:custGeom>
                <a:avLst/>
                <a:gdLst>
                  <a:gd name="T0" fmla="*/ 0 w 117"/>
                  <a:gd name="T1" fmla="*/ 8 h 8"/>
                  <a:gd name="T2" fmla="*/ 21 w 117"/>
                  <a:gd name="T3" fmla="*/ 8 h 8"/>
                  <a:gd name="T4" fmla="*/ 40 w 117"/>
                  <a:gd name="T5" fmla="*/ 8 h 8"/>
                  <a:gd name="T6" fmla="*/ 59 w 117"/>
                  <a:gd name="T7" fmla="*/ 8 h 8"/>
                  <a:gd name="T8" fmla="*/ 75 w 117"/>
                  <a:gd name="T9" fmla="*/ 6 h 8"/>
                  <a:gd name="T10" fmla="*/ 90 w 117"/>
                  <a:gd name="T11" fmla="*/ 6 h 8"/>
                  <a:gd name="T12" fmla="*/ 102 w 117"/>
                  <a:gd name="T13" fmla="*/ 4 h 8"/>
                  <a:gd name="T14" fmla="*/ 109 w 117"/>
                  <a:gd name="T15" fmla="*/ 4 h 8"/>
                  <a:gd name="T16" fmla="*/ 115 w 117"/>
                  <a:gd name="T17" fmla="*/ 2 h 8"/>
                  <a:gd name="T18" fmla="*/ 117 w 117"/>
                  <a:gd name="T19" fmla="*/ 0 h 8"/>
                  <a:gd name="T20" fmla="*/ 111 w 117"/>
                  <a:gd name="T21" fmla="*/ 0 h 8"/>
                  <a:gd name="T22" fmla="*/ 109 w 117"/>
                  <a:gd name="T23" fmla="*/ 2 h 8"/>
                  <a:gd name="T24" fmla="*/ 104 w 117"/>
                  <a:gd name="T25" fmla="*/ 4 h 8"/>
                  <a:gd name="T26" fmla="*/ 96 w 117"/>
                  <a:gd name="T27" fmla="*/ 4 h 8"/>
                  <a:gd name="T28" fmla="*/ 84 w 117"/>
                  <a:gd name="T29" fmla="*/ 6 h 8"/>
                  <a:gd name="T30" fmla="*/ 71 w 117"/>
                  <a:gd name="T31" fmla="*/ 6 h 8"/>
                  <a:gd name="T32" fmla="*/ 56 w 117"/>
                  <a:gd name="T33" fmla="*/ 8 h 8"/>
                  <a:gd name="T34" fmla="*/ 38 w 117"/>
                  <a:gd name="T35" fmla="*/ 8 h 8"/>
                  <a:gd name="T36" fmla="*/ 19 w 117"/>
                  <a:gd name="T37" fmla="*/ 8 h 8"/>
                  <a:gd name="T38" fmla="*/ 0 w 117"/>
                  <a:gd name="T39" fmla="*/ 8 h 8"/>
                  <a:gd name="T40" fmla="*/ 0 w 117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7" h="8">
                    <a:moveTo>
                      <a:pt x="0" y="8"/>
                    </a:moveTo>
                    <a:lnTo>
                      <a:pt x="21" y="8"/>
                    </a:lnTo>
                    <a:lnTo>
                      <a:pt x="40" y="8"/>
                    </a:lnTo>
                    <a:lnTo>
                      <a:pt x="59" y="8"/>
                    </a:lnTo>
                    <a:lnTo>
                      <a:pt x="75" y="6"/>
                    </a:lnTo>
                    <a:lnTo>
                      <a:pt x="90" y="6"/>
                    </a:lnTo>
                    <a:lnTo>
                      <a:pt x="102" y="4"/>
                    </a:lnTo>
                    <a:lnTo>
                      <a:pt x="109" y="4"/>
                    </a:lnTo>
                    <a:lnTo>
                      <a:pt x="115" y="2"/>
                    </a:lnTo>
                    <a:lnTo>
                      <a:pt x="117" y="0"/>
                    </a:lnTo>
                    <a:lnTo>
                      <a:pt x="111" y="0"/>
                    </a:lnTo>
                    <a:lnTo>
                      <a:pt x="109" y="2"/>
                    </a:lnTo>
                    <a:lnTo>
                      <a:pt x="104" y="4"/>
                    </a:lnTo>
                    <a:lnTo>
                      <a:pt x="96" y="4"/>
                    </a:lnTo>
                    <a:lnTo>
                      <a:pt x="84" y="6"/>
                    </a:lnTo>
                    <a:lnTo>
                      <a:pt x="71" y="6"/>
                    </a:lnTo>
                    <a:lnTo>
                      <a:pt x="56" y="8"/>
                    </a:lnTo>
                    <a:lnTo>
                      <a:pt x="38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" name="Freeform 232">
                <a:extLst>
                  <a:ext uri="{FF2B5EF4-FFF2-40B4-BE49-F238E27FC236}">
                    <a16:creationId xmlns:a16="http://schemas.microsoft.com/office/drawing/2014/main" id="{86546554-484F-435C-BFBA-7362B31F5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6" cy="4"/>
              </a:xfrm>
              <a:custGeom>
                <a:avLst/>
                <a:gdLst>
                  <a:gd name="T0" fmla="*/ 0 w 111"/>
                  <a:gd name="T1" fmla="*/ 8 h 8"/>
                  <a:gd name="T2" fmla="*/ 19 w 111"/>
                  <a:gd name="T3" fmla="*/ 8 h 8"/>
                  <a:gd name="T4" fmla="*/ 38 w 111"/>
                  <a:gd name="T5" fmla="*/ 8 h 8"/>
                  <a:gd name="T6" fmla="*/ 56 w 111"/>
                  <a:gd name="T7" fmla="*/ 8 h 8"/>
                  <a:gd name="T8" fmla="*/ 71 w 111"/>
                  <a:gd name="T9" fmla="*/ 6 h 8"/>
                  <a:gd name="T10" fmla="*/ 84 w 111"/>
                  <a:gd name="T11" fmla="*/ 6 h 8"/>
                  <a:gd name="T12" fmla="*/ 96 w 111"/>
                  <a:gd name="T13" fmla="*/ 4 h 8"/>
                  <a:gd name="T14" fmla="*/ 104 w 111"/>
                  <a:gd name="T15" fmla="*/ 4 h 8"/>
                  <a:gd name="T16" fmla="*/ 109 w 111"/>
                  <a:gd name="T17" fmla="*/ 2 h 8"/>
                  <a:gd name="T18" fmla="*/ 111 w 111"/>
                  <a:gd name="T19" fmla="*/ 0 h 8"/>
                  <a:gd name="T20" fmla="*/ 106 w 111"/>
                  <a:gd name="T21" fmla="*/ 0 h 8"/>
                  <a:gd name="T22" fmla="*/ 104 w 111"/>
                  <a:gd name="T23" fmla="*/ 2 h 8"/>
                  <a:gd name="T24" fmla="*/ 98 w 111"/>
                  <a:gd name="T25" fmla="*/ 2 h 8"/>
                  <a:gd name="T26" fmla="*/ 90 w 111"/>
                  <a:gd name="T27" fmla="*/ 4 h 8"/>
                  <a:gd name="T28" fmla="*/ 81 w 111"/>
                  <a:gd name="T29" fmla="*/ 6 h 8"/>
                  <a:gd name="T30" fmla="*/ 67 w 111"/>
                  <a:gd name="T31" fmla="*/ 6 h 8"/>
                  <a:gd name="T32" fmla="*/ 54 w 111"/>
                  <a:gd name="T33" fmla="*/ 6 h 8"/>
                  <a:gd name="T34" fmla="*/ 36 w 111"/>
                  <a:gd name="T35" fmla="*/ 8 h 8"/>
                  <a:gd name="T36" fmla="*/ 19 w 111"/>
                  <a:gd name="T37" fmla="*/ 8 h 8"/>
                  <a:gd name="T38" fmla="*/ 0 w 111"/>
                  <a:gd name="T39" fmla="*/ 8 h 8"/>
                  <a:gd name="T40" fmla="*/ 0 w 111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8"/>
                    </a:lnTo>
                    <a:lnTo>
                      <a:pt x="56" y="8"/>
                    </a:lnTo>
                    <a:lnTo>
                      <a:pt x="71" y="6"/>
                    </a:lnTo>
                    <a:lnTo>
                      <a:pt x="84" y="6"/>
                    </a:lnTo>
                    <a:lnTo>
                      <a:pt x="96" y="4"/>
                    </a:lnTo>
                    <a:lnTo>
                      <a:pt x="104" y="4"/>
                    </a:lnTo>
                    <a:lnTo>
                      <a:pt x="109" y="2"/>
                    </a:lnTo>
                    <a:lnTo>
                      <a:pt x="111" y="0"/>
                    </a:lnTo>
                    <a:lnTo>
                      <a:pt x="106" y="0"/>
                    </a:lnTo>
                    <a:lnTo>
                      <a:pt x="104" y="2"/>
                    </a:lnTo>
                    <a:lnTo>
                      <a:pt x="98" y="2"/>
                    </a:lnTo>
                    <a:lnTo>
                      <a:pt x="90" y="4"/>
                    </a:lnTo>
                    <a:lnTo>
                      <a:pt x="81" y="6"/>
                    </a:lnTo>
                    <a:lnTo>
                      <a:pt x="67" y="6"/>
                    </a:lnTo>
                    <a:lnTo>
                      <a:pt x="54" y="6"/>
                    </a:lnTo>
                    <a:lnTo>
                      <a:pt x="36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A6A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" name="Freeform 233">
                <a:extLst>
                  <a:ext uri="{FF2B5EF4-FFF2-40B4-BE49-F238E27FC236}">
                    <a16:creationId xmlns:a16="http://schemas.microsoft.com/office/drawing/2014/main" id="{4F7FB6AC-9621-474B-A159-31054221F0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3" cy="4"/>
              </a:xfrm>
              <a:custGeom>
                <a:avLst/>
                <a:gdLst>
                  <a:gd name="T0" fmla="*/ 0 w 106"/>
                  <a:gd name="T1" fmla="*/ 8 h 8"/>
                  <a:gd name="T2" fmla="*/ 19 w 106"/>
                  <a:gd name="T3" fmla="*/ 8 h 8"/>
                  <a:gd name="T4" fmla="*/ 36 w 106"/>
                  <a:gd name="T5" fmla="*/ 8 h 8"/>
                  <a:gd name="T6" fmla="*/ 54 w 106"/>
                  <a:gd name="T7" fmla="*/ 6 h 8"/>
                  <a:gd name="T8" fmla="*/ 67 w 106"/>
                  <a:gd name="T9" fmla="*/ 6 h 8"/>
                  <a:gd name="T10" fmla="*/ 81 w 106"/>
                  <a:gd name="T11" fmla="*/ 6 h 8"/>
                  <a:gd name="T12" fmla="*/ 90 w 106"/>
                  <a:gd name="T13" fmla="*/ 4 h 8"/>
                  <a:gd name="T14" fmla="*/ 98 w 106"/>
                  <a:gd name="T15" fmla="*/ 2 h 8"/>
                  <a:gd name="T16" fmla="*/ 104 w 106"/>
                  <a:gd name="T17" fmla="*/ 2 h 8"/>
                  <a:gd name="T18" fmla="*/ 106 w 106"/>
                  <a:gd name="T19" fmla="*/ 0 h 8"/>
                  <a:gd name="T20" fmla="*/ 100 w 106"/>
                  <a:gd name="T21" fmla="*/ 0 h 8"/>
                  <a:gd name="T22" fmla="*/ 98 w 106"/>
                  <a:gd name="T23" fmla="*/ 2 h 8"/>
                  <a:gd name="T24" fmla="*/ 92 w 106"/>
                  <a:gd name="T25" fmla="*/ 4 h 8"/>
                  <a:gd name="T26" fmla="*/ 83 w 106"/>
                  <a:gd name="T27" fmla="*/ 4 h 8"/>
                  <a:gd name="T28" fmla="*/ 71 w 106"/>
                  <a:gd name="T29" fmla="*/ 6 h 8"/>
                  <a:gd name="T30" fmla="*/ 56 w 106"/>
                  <a:gd name="T31" fmla="*/ 6 h 8"/>
                  <a:gd name="T32" fmla="*/ 38 w 106"/>
                  <a:gd name="T33" fmla="*/ 6 h 8"/>
                  <a:gd name="T34" fmla="*/ 19 w 106"/>
                  <a:gd name="T35" fmla="*/ 8 h 8"/>
                  <a:gd name="T36" fmla="*/ 0 w 106"/>
                  <a:gd name="T37" fmla="*/ 8 h 8"/>
                  <a:gd name="T38" fmla="*/ 0 w 106"/>
                  <a:gd name="T3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6" h="8">
                    <a:moveTo>
                      <a:pt x="0" y="8"/>
                    </a:moveTo>
                    <a:lnTo>
                      <a:pt x="19" y="8"/>
                    </a:lnTo>
                    <a:lnTo>
                      <a:pt x="36" y="8"/>
                    </a:lnTo>
                    <a:lnTo>
                      <a:pt x="54" y="6"/>
                    </a:lnTo>
                    <a:lnTo>
                      <a:pt x="67" y="6"/>
                    </a:lnTo>
                    <a:lnTo>
                      <a:pt x="81" y="6"/>
                    </a:lnTo>
                    <a:lnTo>
                      <a:pt x="90" y="4"/>
                    </a:lnTo>
                    <a:lnTo>
                      <a:pt x="98" y="2"/>
                    </a:lnTo>
                    <a:lnTo>
                      <a:pt x="104" y="2"/>
                    </a:lnTo>
                    <a:lnTo>
                      <a:pt x="106" y="0"/>
                    </a:lnTo>
                    <a:lnTo>
                      <a:pt x="100" y="0"/>
                    </a:lnTo>
                    <a:lnTo>
                      <a:pt x="98" y="2"/>
                    </a:lnTo>
                    <a:lnTo>
                      <a:pt x="92" y="4"/>
                    </a:lnTo>
                    <a:lnTo>
                      <a:pt x="83" y="4"/>
                    </a:lnTo>
                    <a:lnTo>
                      <a:pt x="71" y="6"/>
                    </a:lnTo>
                    <a:lnTo>
                      <a:pt x="56" y="6"/>
                    </a:lnTo>
                    <a:lnTo>
                      <a:pt x="38" y="6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" name="Freeform 234">
                <a:extLst>
                  <a:ext uri="{FF2B5EF4-FFF2-40B4-BE49-F238E27FC236}">
                    <a16:creationId xmlns:a16="http://schemas.microsoft.com/office/drawing/2014/main" id="{29E35E74-DAAB-4F8F-91E7-365CC5CD10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0" cy="4"/>
              </a:xfrm>
              <a:custGeom>
                <a:avLst/>
                <a:gdLst>
                  <a:gd name="T0" fmla="*/ 0 w 100"/>
                  <a:gd name="T1" fmla="*/ 8 h 8"/>
                  <a:gd name="T2" fmla="*/ 19 w 100"/>
                  <a:gd name="T3" fmla="*/ 8 h 8"/>
                  <a:gd name="T4" fmla="*/ 38 w 100"/>
                  <a:gd name="T5" fmla="*/ 6 h 8"/>
                  <a:gd name="T6" fmla="*/ 56 w 100"/>
                  <a:gd name="T7" fmla="*/ 6 h 8"/>
                  <a:gd name="T8" fmla="*/ 71 w 100"/>
                  <a:gd name="T9" fmla="*/ 6 h 8"/>
                  <a:gd name="T10" fmla="*/ 83 w 100"/>
                  <a:gd name="T11" fmla="*/ 4 h 8"/>
                  <a:gd name="T12" fmla="*/ 92 w 100"/>
                  <a:gd name="T13" fmla="*/ 4 h 8"/>
                  <a:gd name="T14" fmla="*/ 98 w 100"/>
                  <a:gd name="T15" fmla="*/ 2 h 8"/>
                  <a:gd name="T16" fmla="*/ 100 w 100"/>
                  <a:gd name="T17" fmla="*/ 0 h 8"/>
                  <a:gd name="T18" fmla="*/ 94 w 100"/>
                  <a:gd name="T19" fmla="*/ 0 h 8"/>
                  <a:gd name="T20" fmla="*/ 92 w 100"/>
                  <a:gd name="T21" fmla="*/ 2 h 8"/>
                  <a:gd name="T22" fmla="*/ 86 w 100"/>
                  <a:gd name="T23" fmla="*/ 2 h 8"/>
                  <a:gd name="T24" fmla="*/ 77 w 100"/>
                  <a:gd name="T25" fmla="*/ 4 h 8"/>
                  <a:gd name="T26" fmla="*/ 65 w 100"/>
                  <a:gd name="T27" fmla="*/ 6 h 8"/>
                  <a:gd name="T28" fmla="*/ 52 w 100"/>
                  <a:gd name="T29" fmla="*/ 6 h 8"/>
                  <a:gd name="T30" fmla="*/ 36 w 100"/>
                  <a:gd name="T31" fmla="*/ 6 h 8"/>
                  <a:gd name="T32" fmla="*/ 19 w 100"/>
                  <a:gd name="T33" fmla="*/ 6 h 8"/>
                  <a:gd name="T34" fmla="*/ 0 w 100"/>
                  <a:gd name="T35" fmla="*/ 6 h 8"/>
                  <a:gd name="T36" fmla="*/ 0 w 100"/>
                  <a:gd name="T3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6"/>
                    </a:lnTo>
                    <a:lnTo>
                      <a:pt x="56" y="6"/>
                    </a:lnTo>
                    <a:lnTo>
                      <a:pt x="71" y="6"/>
                    </a:lnTo>
                    <a:lnTo>
                      <a:pt x="83" y="4"/>
                    </a:lnTo>
                    <a:lnTo>
                      <a:pt x="92" y="4"/>
                    </a:lnTo>
                    <a:lnTo>
                      <a:pt x="98" y="2"/>
                    </a:lnTo>
                    <a:lnTo>
                      <a:pt x="100" y="0"/>
                    </a:lnTo>
                    <a:lnTo>
                      <a:pt x="94" y="0"/>
                    </a:lnTo>
                    <a:lnTo>
                      <a:pt x="92" y="2"/>
                    </a:lnTo>
                    <a:lnTo>
                      <a:pt x="86" y="2"/>
                    </a:lnTo>
                    <a:lnTo>
                      <a:pt x="77" y="4"/>
                    </a:lnTo>
                    <a:lnTo>
                      <a:pt x="65" y="6"/>
                    </a:lnTo>
                    <a:lnTo>
                      <a:pt x="52" y="6"/>
                    </a:lnTo>
                    <a:lnTo>
                      <a:pt x="36" y="6"/>
                    </a:lnTo>
                    <a:lnTo>
                      <a:pt x="19" y="6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" name="Freeform 235">
                <a:extLst>
                  <a:ext uri="{FF2B5EF4-FFF2-40B4-BE49-F238E27FC236}">
                    <a16:creationId xmlns:a16="http://schemas.microsoft.com/office/drawing/2014/main" id="{54909A2A-EF43-4FA5-BD21-B7B7991B3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7" cy="3"/>
              </a:xfrm>
              <a:custGeom>
                <a:avLst/>
                <a:gdLst>
                  <a:gd name="T0" fmla="*/ 0 w 94"/>
                  <a:gd name="T1" fmla="*/ 6 h 6"/>
                  <a:gd name="T2" fmla="*/ 19 w 94"/>
                  <a:gd name="T3" fmla="*/ 6 h 6"/>
                  <a:gd name="T4" fmla="*/ 36 w 94"/>
                  <a:gd name="T5" fmla="*/ 6 h 6"/>
                  <a:gd name="T6" fmla="*/ 52 w 94"/>
                  <a:gd name="T7" fmla="*/ 6 h 6"/>
                  <a:gd name="T8" fmla="*/ 65 w 94"/>
                  <a:gd name="T9" fmla="*/ 6 h 6"/>
                  <a:gd name="T10" fmla="*/ 77 w 94"/>
                  <a:gd name="T11" fmla="*/ 4 h 6"/>
                  <a:gd name="T12" fmla="*/ 86 w 94"/>
                  <a:gd name="T13" fmla="*/ 2 h 6"/>
                  <a:gd name="T14" fmla="*/ 92 w 94"/>
                  <a:gd name="T15" fmla="*/ 2 h 6"/>
                  <a:gd name="T16" fmla="*/ 94 w 94"/>
                  <a:gd name="T17" fmla="*/ 0 h 6"/>
                  <a:gd name="T18" fmla="*/ 88 w 94"/>
                  <a:gd name="T19" fmla="*/ 0 h 6"/>
                  <a:gd name="T20" fmla="*/ 86 w 94"/>
                  <a:gd name="T21" fmla="*/ 2 h 6"/>
                  <a:gd name="T22" fmla="*/ 81 w 94"/>
                  <a:gd name="T23" fmla="*/ 2 h 6"/>
                  <a:gd name="T24" fmla="*/ 73 w 94"/>
                  <a:gd name="T25" fmla="*/ 4 h 6"/>
                  <a:gd name="T26" fmla="*/ 61 w 94"/>
                  <a:gd name="T27" fmla="*/ 4 h 6"/>
                  <a:gd name="T28" fmla="*/ 50 w 94"/>
                  <a:gd name="T29" fmla="*/ 6 h 6"/>
                  <a:gd name="T30" fmla="*/ 34 w 94"/>
                  <a:gd name="T31" fmla="*/ 6 h 6"/>
                  <a:gd name="T32" fmla="*/ 17 w 94"/>
                  <a:gd name="T33" fmla="*/ 6 h 6"/>
                  <a:gd name="T34" fmla="*/ 0 w 94"/>
                  <a:gd name="T35" fmla="*/ 6 h 6"/>
                  <a:gd name="T36" fmla="*/ 0 w 94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4" h="6">
                    <a:moveTo>
                      <a:pt x="0" y="6"/>
                    </a:moveTo>
                    <a:lnTo>
                      <a:pt x="19" y="6"/>
                    </a:lnTo>
                    <a:lnTo>
                      <a:pt x="36" y="6"/>
                    </a:lnTo>
                    <a:lnTo>
                      <a:pt x="52" y="6"/>
                    </a:lnTo>
                    <a:lnTo>
                      <a:pt x="65" y="6"/>
                    </a:lnTo>
                    <a:lnTo>
                      <a:pt x="77" y="4"/>
                    </a:lnTo>
                    <a:lnTo>
                      <a:pt x="86" y="2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88" y="0"/>
                    </a:lnTo>
                    <a:lnTo>
                      <a:pt x="86" y="2"/>
                    </a:lnTo>
                    <a:lnTo>
                      <a:pt x="81" y="2"/>
                    </a:lnTo>
                    <a:lnTo>
                      <a:pt x="73" y="4"/>
                    </a:lnTo>
                    <a:lnTo>
                      <a:pt x="61" y="4"/>
                    </a:lnTo>
                    <a:lnTo>
                      <a:pt x="50" y="6"/>
                    </a:lnTo>
                    <a:lnTo>
                      <a:pt x="34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868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" name="Freeform 236">
                <a:extLst>
                  <a:ext uri="{FF2B5EF4-FFF2-40B4-BE49-F238E27FC236}">
                    <a16:creationId xmlns:a16="http://schemas.microsoft.com/office/drawing/2014/main" id="{29AFD7E0-D92A-48D9-9FF6-3464BCAE91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4" cy="3"/>
              </a:xfrm>
              <a:custGeom>
                <a:avLst/>
                <a:gdLst>
                  <a:gd name="T0" fmla="*/ 0 w 88"/>
                  <a:gd name="T1" fmla="*/ 6 h 6"/>
                  <a:gd name="T2" fmla="*/ 17 w 88"/>
                  <a:gd name="T3" fmla="*/ 6 h 6"/>
                  <a:gd name="T4" fmla="*/ 34 w 88"/>
                  <a:gd name="T5" fmla="*/ 6 h 6"/>
                  <a:gd name="T6" fmla="*/ 50 w 88"/>
                  <a:gd name="T7" fmla="*/ 6 h 6"/>
                  <a:gd name="T8" fmla="*/ 61 w 88"/>
                  <a:gd name="T9" fmla="*/ 4 h 6"/>
                  <a:gd name="T10" fmla="*/ 73 w 88"/>
                  <a:gd name="T11" fmla="*/ 4 h 6"/>
                  <a:gd name="T12" fmla="*/ 81 w 88"/>
                  <a:gd name="T13" fmla="*/ 2 h 6"/>
                  <a:gd name="T14" fmla="*/ 86 w 88"/>
                  <a:gd name="T15" fmla="*/ 2 h 6"/>
                  <a:gd name="T16" fmla="*/ 88 w 88"/>
                  <a:gd name="T17" fmla="*/ 0 h 6"/>
                  <a:gd name="T18" fmla="*/ 83 w 88"/>
                  <a:gd name="T19" fmla="*/ 0 h 6"/>
                  <a:gd name="T20" fmla="*/ 81 w 88"/>
                  <a:gd name="T21" fmla="*/ 2 h 6"/>
                  <a:gd name="T22" fmla="*/ 75 w 88"/>
                  <a:gd name="T23" fmla="*/ 2 h 6"/>
                  <a:gd name="T24" fmla="*/ 67 w 88"/>
                  <a:gd name="T25" fmla="*/ 4 h 6"/>
                  <a:gd name="T26" fmla="*/ 58 w 88"/>
                  <a:gd name="T27" fmla="*/ 4 h 6"/>
                  <a:gd name="T28" fmla="*/ 46 w 88"/>
                  <a:gd name="T29" fmla="*/ 6 h 6"/>
                  <a:gd name="T30" fmla="*/ 33 w 88"/>
                  <a:gd name="T31" fmla="*/ 6 h 6"/>
                  <a:gd name="T32" fmla="*/ 17 w 88"/>
                  <a:gd name="T33" fmla="*/ 6 h 6"/>
                  <a:gd name="T34" fmla="*/ 0 w 88"/>
                  <a:gd name="T35" fmla="*/ 6 h 6"/>
                  <a:gd name="T36" fmla="*/ 0 w 88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" h="6">
                    <a:moveTo>
                      <a:pt x="0" y="6"/>
                    </a:moveTo>
                    <a:lnTo>
                      <a:pt x="17" y="6"/>
                    </a:lnTo>
                    <a:lnTo>
                      <a:pt x="34" y="6"/>
                    </a:lnTo>
                    <a:lnTo>
                      <a:pt x="50" y="6"/>
                    </a:lnTo>
                    <a:lnTo>
                      <a:pt x="61" y="4"/>
                    </a:lnTo>
                    <a:lnTo>
                      <a:pt x="73" y="4"/>
                    </a:lnTo>
                    <a:lnTo>
                      <a:pt x="81" y="2"/>
                    </a:lnTo>
                    <a:lnTo>
                      <a:pt x="86" y="2"/>
                    </a:lnTo>
                    <a:lnTo>
                      <a:pt x="88" y="0"/>
                    </a:lnTo>
                    <a:lnTo>
                      <a:pt x="83" y="0"/>
                    </a:lnTo>
                    <a:lnTo>
                      <a:pt x="81" y="2"/>
                    </a:lnTo>
                    <a:lnTo>
                      <a:pt x="75" y="2"/>
                    </a:lnTo>
                    <a:lnTo>
                      <a:pt x="67" y="4"/>
                    </a:lnTo>
                    <a:lnTo>
                      <a:pt x="58" y="4"/>
                    </a:lnTo>
                    <a:lnTo>
                      <a:pt x="46" y="6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" name="Freeform 237">
                <a:extLst>
                  <a:ext uri="{FF2B5EF4-FFF2-40B4-BE49-F238E27FC236}">
                    <a16:creationId xmlns:a16="http://schemas.microsoft.com/office/drawing/2014/main" id="{2ACC5E7D-98EA-4593-8242-54DBC3980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1" cy="3"/>
              </a:xfrm>
              <a:custGeom>
                <a:avLst/>
                <a:gdLst>
                  <a:gd name="T0" fmla="*/ 0 w 83"/>
                  <a:gd name="T1" fmla="*/ 6 h 6"/>
                  <a:gd name="T2" fmla="*/ 17 w 83"/>
                  <a:gd name="T3" fmla="*/ 6 h 6"/>
                  <a:gd name="T4" fmla="*/ 33 w 83"/>
                  <a:gd name="T5" fmla="*/ 6 h 6"/>
                  <a:gd name="T6" fmla="*/ 46 w 83"/>
                  <a:gd name="T7" fmla="*/ 6 h 6"/>
                  <a:gd name="T8" fmla="*/ 58 w 83"/>
                  <a:gd name="T9" fmla="*/ 4 h 6"/>
                  <a:gd name="T10" fmla="*/ 67 w 83"/>
                  <a:gd name="T11" fmla="*/ 4 h 6"/>
                  <a:gd name="T12" fmla="*/ 75 w 83"/>
                  <a:gd name="T13" fmla="*/ 2 h 6"/>
                  <a:gd name="T14" fmla="*/ 81 w 83"/>
                  <a:gd name="T15" fmla="*/ 2 h 6"/>
                  <a:gd name="T16" fmla="*/ 83 w 83"/>
                  <a:gd name="T17" fmla="*/ 0 h 6"/>
                  <a:gd name="T18" fmla="*/ 77 w 83"/>
                  <a:gd name="T19" fmla="*/ 0 h 6"/>
                  <a:gd name="T20" fmla="*/ 75 w 83"/>
                  <a:gd name="T21" fmla="*/ 2 h 6"/>
                  <a:gd name="T22" fmla="*/ 69 w 83"/>
                  <a:gd name="T23" fmla="*/ 2 h 6"/>
                  <a:gd name="T24" fmla="*/ 59 w 83"/>
                  <a:gd name="T25" fmla="*/ 4 h 6"/>
                  <a:gd name="T26" fmla="*/ 48 w 83"/>
                  <a:gd name="T27" fmla="*/ 4 h 6"/>
                  <a:gd name="T28" fmla="*/ 33 w 83"/>
                  <a:gd name="T29" fmla="*/ 6 h 6"/>
                  <a:gd name="T30" fmla="*/ 17 w 83"/>
                  <a:gd name="T31" fmla="*/ 6 h 6"/>
                  <a:gd name="T32" fmla="*/ 0 w 83"/>
                  <a:gd name="T33" fmla="*/ 6 h 6"/>
                  <a:gd name="T34" fmla="*/ 0 w 83"/>
                  <a:gd name="T3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6" y="6"/>
                    </a:lnTo>
                    <a:lnTo>
                      <a:pt x="58" y="4"/>
                    </a:lnTo>
                    <a:lnTo>
                      <a:pt x="67" y="4"/>
                    </a:lnTo>
                    <a:lnTo>
                      <a:pt x="75" y="2"/>
                    </a:lnTo>
                    <a:lnTo>
                      <a:pt x="81" y="2"/>
                    </a:lnTo>
                    <a:lnTo>
                      <a:pt x="83" y="0"/>
                    </a:lnTo>
                    <a:lnTo>
                      <a:pt x="77" y="0"/>
                    </a:lnTo>
                    <a:lnTo>
                      <a:pt x="75" y="2"/>
                    </a:lnTo>
                    <a:lnTo>
                      <a:pt x="69" y="2"/>
                    </a:lnTo>
                    <a:lnTo>
                      <a:pt x="59" y="4"/>
                    </a:lnTo>
                    <a:lnTo>
                      <a:pt x="48" y="4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" name="Freeform 238">
                <a:extLst>
                  <a:ext uri="{FF2B5EF4-FFF2-40B4-BE49-F238E27FC236}">
                    <a16:creationId xmlns:a16="http://schemas.microsoft.com/office/drawing/2014/main" id="{C1EC14D7-68D2-4F00-A147-1B9274F64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8" cy="3"/>
              </a:xfrm>
              <a:custGeom>
                <a:avLst/>
                <a:gdLst>
                  <a:gd name="T0" fmla="*/ 0 w 77"/>
                  <a:gd name="T1" fmla="*/ 6 h 6"/>
                  <a:gd name="T2" fmla="*/ 17 w 77"/>
                  <a:gd name="T3" fmla="*/ 6 h 6"/>
                  <a:gd name="T4" fmla="*/ 33 w 77"/>
                  <a:gd name="T5" fmla="*/ 6 h 6"/>
                  <a:gd name="T6" fmla="*/ 48 w 77"/>
                  <a:gd name="T7" fmla="*/ 4 h 6"/>
                  <a:gd name="T8" fmla="*/ 59 w 77"/>
                  <a:gd name="T9" fmla="*/ 4 h 6"/>
                  <a:gd name="T10" fmla="*/ 69 w 77"/>
                  <a:gd name="T11" fmla="*/ 2 h 6"/>
                  <a:gd name="T12" fmla="*/ 75 w 77"/>
                  <a:gd name="T13" fmla="*/ 2 h 6"/>
                  <a:gd name="T14" fmla="*/ 77 w 77"/>
                  <a:gd name="T15" fmla="*/ 0 h 6"/>
                  <a:gd name="T16" fmla="*/ 71 w 77"/>
                  <a:gd name="T17" fmla="*/ 0 h 6"/>
                  <a:gd name="T18" fmla="*/ 69 w 77"/>
                  <a:gd name="T19" fmla="*/ 2 h 6"/>
                  <a:gd name="T20" fmla="*/ 63 w 77"/>
                  <a:gd name="T21" fmla="*/ 2 h 6"/>
                  <a:gd name="T22" fmla="*/ 56 w 77"/>
                  <a:gd name="T23" fmla="*/ 4 h 6"/>
                  <a:gd name="T24" fmla="*/ 44 w 77"/>
                  <a:gd name="T25" fmla="*/ 4 h 6"/>
                  <a:gd name="T26" fmla="*/ 31 w 77"/>
                  <a:gd name="T27" fmla="*/ 4 h 6"/>
                  <a:gd name="T28" fmla="*/ 15 w 77"/>
                  <a:gd name="T29" fmla="*/ 6 h 6"/>
                  <a:gd name="T30" fmla="*/ 0 w 77"/>
                  <a:gd name="T31" fmla="*/ 6 h 6"/>
                  <a:gd name="T32" fmla="*/ 0 w 77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8" y="4"/>
                    </a:lnTo>
                    <a:lnTo>
                      <a:pt x="59" y="4"/>
                    </a:lnTo>
                    <a:lnTo>
                      <a:pt x="69" y="2"/>
                    </a:lnTo>
                    <a:lnTo>
                      <a:pt x="75" y="2"/>
                    </a:lnTo>
                    <a:lnTo>
                      <a:pt x="77" y="0"/>
                    </a:lnTo>
                    <a:lnTo>
                      <a:pt x="71" y="0"/>
                    </a:lnTo>
                    <a:lnTo>
                      <a:pt x="69" y="2"/>
                    </a:lnTo>
                    <a:lnTo>
                      <a:pt x="63" y="2"/>
                    </a:lnTo>
                    <a:lnTo>
                      <a:pt x="56" y="4"/>
                    </a:lnTo>
                    <a:lnTo>
                      <a:pt x="44" y="4"/>
                    </a:lnTo>
                    <a:lnTo>
                      <a:pt x="31" y="4"/>
                    </a:lnTo>
                    <a:lnTo>
                      <a:pt x="15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" name="Freeform 239">
                <a:extLst>
                  <a:ext uri="{FF2B5EF4-FFF2-40B4-BE49-F238E27FC236}">
                    <a16:creationId xmlns:a16="http://schemas.microsoft.com/office/drawing/2014/main" id="{708503AE-AFB0-448B-A77A-DFCCBE87A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6" cy="3"/>
              </a:xfrm>
              <a:custGeom>
                <a:avLst/>
                <a:gdLst>
                  <a:gd name="T0" fmla="*/ 0 w 71"/>
                  <a:gd name="T1" fmla="*/ 6 h 6"/>
                  <a:gd name="T2" fmla="*/ 15 w 71"/>
                  <a:gd name="T3" fmla="*/ 6 h 6"/>
                  <a:gd name="T4" fmla="*/ 31 w 71"/>
                  <a:gd name="T5" fmla="*/ 4 h 6"/>
                  <a:gd name="T6" fmla="*/ 44 w 71"/>
                  <a:gd name="T7" fmla="*/ 4 h 6"/>
                  <a:gd name="T8" fmla="*/ 56 w 71"/>
                  <a:gd name="T9" fmla="*/ 4 h 6"/>
                  <a:gd name="T10" fmla="*/ 63 w 71"/>
                  <a:gd name="T11" fmla="*/ 2 h 6"/>
                  <a:gd name="T12" fmla="*/ 69 w 71"/>
                  <a:gd name="T13" fmla="*/ 2 h 6"/>
                  <a:gd name="T14" fmla="*/ 71 w 71"/>
                  <a:gd name="T15" fmla="*/ 0 h 6"/>
                  <a:gd name="T16" fmla="*/ 65 w 71"/>
                  <a:gd name="T17" fmla="*/ 0 h 6"/>
                  <a:gd name="T18" fmla="*/ 63 w 71"/>
                  <a:gd name="T19" fmla="*/ 2 h 6"/>
                  <a:gd name="T20" fmla="*/ 58 w 71"/>
                  <a:gd name="T21" fmla="*/ 2 h 6"/>
                  <a:gd name="T22" fmla="*/ 50 w 71"/>
                  <a:gd name="T23" fmla="*/ 4 h 6"/>
                  <a:gd name="T24" fmla="*/ 40 w 71"/>
                  <a:gd name="T25" fmla="*/ 4 h 6"/>
                  <a:gd name="T26" fmla="*/ 29 w 71"/>
                  <a:gd name="T27" fmla="*/ 4 h 6"/>
                  <a:gd name="T28" fmla="*/ 15 w 71"/>
                  <a:gd name="T29" fmla="*/ 4 h 6"/>
                  <a:gd name="T30" fmla="*/ 0 w 71"/>
                  <a:gd name="T31" fmla="*/ 4 h 6"/>
                  <a:gd name="T32" fmla="*/ 0 w 71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6">
                    <a:moveTo>
                      <a:pt x="0" y="6"/>
                    </a:moveTo>
                    <a:lnTo>
                      <a:pt x="15" y="6"/>
                    </a:lnTo>
                    <a:lnTo>
                      <a:pt x="31" y="4"/>
                    </a:lnTo>
                    <a:lnTo>
                      <a:pt x="44" y="4"/>
                    </a:lnTo>
                    <a:lnTo>
                      <a:pt x="56" y="4"/>
                    </a:lnTo>
                    <a:lnTo>
                      <a:pt x="63" y="2"/>
                    </a:lnTo>
                    <a:lnTo>
                      <a:pt x="69" y="2"/>
                    </a:lnTo>
                    <a:lnTo>
                      <a:pt x="71" y="0"/>
                    </a:lnTo>
                    <a:lnTo>
                      <a:pt x="65" y="0"/>
                    </a:lnTo>
                    <a:lnTo>
                      <a:pt x="63" y="2"/>
                    </a:lnTo>
                    <a:lnTo>
                      <a:pt x="58" y="2"/>
                    </a:lnTo>
                    <a:lnTo>
                      <a:pt x="50" y="4"/>
                    </a:lnTo>
                    <a:lnTo>
                      <a:pt x="40" y="4"/>
                    </a:lnTo>
                    <a:lnTo>
                      <a:pt x="29" y="4"/>
                    </a:lnTo>
                    <a:lnTo>
                      <a:pt x="15" y="4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" name="Freeform 240">
                <a:extLst>
                  <a:ext uri="{FF2B5EF4-FFF2-40B4-BE49-F238E27FC236}">
                    <a16:creationId xmlns:a16="http://schemas.microsoft.com/office/drawing/2014/main" id="{74689556-7D95-4E32-A395-6478B11AB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3" cy="2"/>
              </a:xfrm>
              <a:custGeom>
                <a:avLst/>
                <a:gdLst>
                  <a:gd name="T0" fmla="*/ 0 w 65"/>
                  <a:gd name="T1" fmla="*/ 4 h 4"/>
                  <a:gd name="T2" fmla="*/ 15 w 65"/>
                  <a:gd name="T3" fmla="*/ 4 h 4"/>
                  <a:gd name="T4" fmla="*/ 29 w 65"/>
                  <a:gd name="T5" fmla="*/ 4 h 4"/>
                  <a:gd name="T6" fmla="*/ 40 w 65"/>
                  <a:gd name="T7" fmla="*/ 4 h 4"/>
                  <a:gd name="T8" fmla="*/ 50 w 65"/>
                  <a:gd name="T9" fmla="*/ 4 h 4"/>
                  <a:gd name="T10" fmla="*/ 58 w 65"/>
                  <a:gd name="T11" fmla="*/ 2 h 4"/>
                  <a:gd name="T12" fmla="*/ 63 w 65"/>
                  <a:gd name="T13" fmla="*/ 2 h 4"/>
                  <a:gd name="T14" fmla="*/ 65 w 65"/>
                  <a:gd name="T15" fmla="*/ 0 h 4"/>
                  <a:gd name="T16" fmla="*/ 59 w 65"/>
                  <a:gd name="T17" fmla="*/ 0 h 4"/>
                  <a:gd name="T18" fmla="*/ 58 w 65"/>
                  <a:gd name="T19" fmla="*/ 2 h 4"/>
                  <a:gd name="T20" fmla="*/ 54 w 65"/>
                  <a:gd name="T21" fmla="*/ 2 h 4"/>
                  <a:gd name="T22" fmla="*/ 46 w 65"/>
                  <a:gd name="T23" fmla="*/ 2 h 4"/>
                  <a:gd name="T24" fmla="*/ 36 w 65"/>
                  <a:gd name="T25" fmla="*/ 4 h 4"/>
                  <a:gd name="T26" fmla="*/ 27 w 65"/>
                  <a:gd name="T27" fmla="*/ 4 h 4"/>
                  <a:gd name="T28" fmla="*/ 13 w 65"/>
                  <a:gd name="T29" fmla="*/ 4 h 4"/>
                  <a:gd name="T30" fmla="*/ 0 w 65"/>
                  <a:gd name="T31" fmla="*/ 4 h 4"/>
                  <a:gd name="T32" fmla="*/ 0 w 65"/>
                  <a:gd name="T3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4">
                    <a:moveTo>
                      <a:pt x="0" y="4"/>
                    </a:moveTo>
                    <a:lnTo>
                      <a:pt x="15" y="4"/>
                    </a:lnTo>
                    <a:lnTo>
                      <a:pt x="29" y="4"/>
                    </a:lnTo>
                    <a:lnTo>
                      <a:pt x="40" y="4"/>
                    </a:lnTo>
                    <a:lnTo>
                      <a:pt x="50" y="4"/>
                    </a:lnTo>
                    <a:lnTo>
                      <a:pt x="58" y="2"/>
                    </a:lnTo>
                    <a:lnTo>
                      <a:pt x="63" y="2"/>
                    </a:lnTo>
                    <a:lnTo>
                      <a:pt x="65" y="0"/>
                    </a:lnTo>
                    <a:lnTo>
                      <a:pt x="59" y="0"/>
                    </a:lnTo>
                    <a:lnTo>
                      <a:pt x="58" y="2"/>
                    </a:lnTo>
                    <a:lnTo>
                      <a:pt x="54" y="2"/>
                    </a:lnTo>
                    <a:lnTo>
                      <a:pt x="46" y="2"/>
                    </a:lnTo>
                    <a:lnTo>
                      <a:pt x="36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" name="Freeform 241">
                <a:extLst>
                  <a:ext uri="{FF2B5EF4-FFF2-40B4-BE49-F238E27FC236}">
                    <a16:creationId xmlns:a16="http://schemas.microsoft.com/office/drawing/2014/main" id="{B220B446-CD3B-4CBF-B3A6-D47B9345BC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0" cy="2"/>
              </a:xfrm>
              <a:custGeom>
                <a:avLst/>
                <a:gdLst>
                  <a:gd name="T0" fmla="*/ 0 w 59"/>
                  <a:gd name="T1" fmla="*/ 4 h 4"/>
                  <a:gd name="T2" fmla="*/ 13 w 59"/>
                  <a:gd name="T3" fmla="*/ 4 h 4"/>
                  <a:gd name="T4" fmla="*/ 27 w 59"/>
                  <a:gd name="T5" fmla="*/ 4 h 4"/>
                  <a:gd name="T6" fmla="*/ 36 w 59"/>
                  <a:gd name="T7" fmla="*/ 4 h 4"/>
                  <a:gd name="T8" fmla="*/ 46 w 59"/>
                  <a:gd name="T9" fmla="*/ 2 h 4"/>
                  <a:gd name="T10" fmla="*/ 54 w 59"/>
                  <a:gd name="T11" fmla="*/ 2 h 4"/>
                  <a:gd name="T12" fmla="*/ 58 w 59"/>
                  <a:gd name="T13" fmla="*/ 2 h 4"/>
                  <a:gd name="T14" fmla="*/ 59 w 59"/>
                  <a:gd name="T15" fmla="*/ 0 h 4"/>
                  <a:gd name="T16" fmla="*/ 54 w 59"/>
                  <a:gd name="T17" fmla="*/ 0 h 4"/>
                  <a:gd name="T18" fmla="*/ 52 w 59"/>
                  <a:gd name="T19" fmla="*/ 2 h 4"/>
                  <a:gd name="T20" fmla="*/ 46 w 59"/>
                  <a:gd name="T21" fmla="*/ 2 h 4"/>
                  <a:gd name="T22" fmla="*/ 38 w 59"/>
                  <a:gd name="T23" fmla="*/ 4 h 4"/>
                  <a:gd name="T24" fmla="*/ 27 w 59"/>
                  <a:gd name="T25" fmla="*/ 4 h 4"/>
                  <a:gd name="T26" fmla="*/ 13 w 59"/>
                  <a:gd name="T27" fmla="*/ 4 h 4"/>
                  <a:gd name="T28" fmla="*/ 0 w 59"/>
                  <a:gd name="T29" fmla="*/ 4 h 4"/>
                  <a:gd name="T30" fmla="*/ 0 w 59"/>
                  <a:gd name="T3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9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6" y="4"/>
                    </a:lnTo>
                    <a:lnTo>
                      <a:pt x="46" y="2"/>
                    </a:lnTo>
                    <a:lnTo>
                      <a:pt x="54" y="2"/>
                    </a:lnTo>
                    <a:lnTo>
                      <a:pt x="58" y="2"/>
                    </a:lnTo>
                    <a:lnTo>
                      <a:pt x="59" y="0"/>
                    </a:lnTo>
                    <a:lnTo>
                      <a:pt x="54" y="0"/>
                    </a:lnTo>
                    <a:lnTo>
                      <a:pt x="52" y="2"/>
                    </a:lnTo>
                    <a:lnTo>
                      <a:pt x="46" y="2"/>
                    </a:lnTo>
                    <a:lnTo>
                      <a:pt x="38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" name="Freeform 242">
                <a:extLst>
                  <a:ext uri="{FF2B5EF4-FFF2-40B4-BE49-F238E27FC236}">
                    <a16:creationId xmlns:a16="http://schemas.microsoft.com/office/drawing/2014/main" id="{8195A90E-A523-41D9-BFAF-856A5BA77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7" cy="2"/>
              </a:xfrm>
              <a:custGeom>
                <a:avLst/>
                <a:gdLst>
                  <a:gd name="T0" fmla="*/ 0 w 54"/>
                  <a:gd name="T1" fmla="*/ 4 h 4"/>
                  <a:gd name="T2" fmla="*/ 13 w 54"/>
                  <a:gd name="T3" fmla="*/ 4 h 4"/>
                  <a:gd name="T4" fmla="*/ 27 w 54"/>
                  <a:gd name="T5" fmla="*/ 4 h 4"/>
                  <a:gd name="T6" fmla="*/ 38 w 54"/>
                  <a:gd name="T7" fmla="*/ 4 h 4"/>
                  <a:gd name="T8" fmla="*/ 46 w 54"/>
                  <a:gd name="T9" fmla="*/ 2 h 4"/>
                  <a:gd name="T10" fmla="*/ 52 w 54"/>
                  <a:gd name="T11" fmla="*/ 2 h 4"/>
                  <a:gd name="T12" fmla="*/ 54 w 54"/>
                  <a:gd name="T13" fmla="*/ 0 h 4"/>
                  <a:gd name="T14" fmla="*/ 48 w 54"/>
                  <a:gd name="T15" fmla="*/ 0 h 4"/>
                  <a:gd name="T16" fmla="*/ 46 w 54"/>
                  <a:gd name="T17" fmla="*/ 2 h 4"/>
                  <a:gd name="T18" fmla="*/ 40 w 54"/>
                  <a:gd name="T19" fmla="*/ 2 h 4"/>
                  <a:gd name="T20" fmla="*/ 33 w 54"/>
                  <a:gd name="T21" fmla="*/ 2 h 4"/>
                  <a:gd name="T22" fmla="*/ 23 w 54"/>
                  <a:gd name="T23" fmla="*/ 4 h 4"/>
                  <a:gd name="T24" fmla="*/ 13 w 54"/>
                  <a:gd name="T25" fmla="*/ 4 h 4"/>
                  <a:gd name="T26" fmla="*/ 0 w 54"/>
                  <a:gd name="T27" fmla="*/ 4 h 4"/>
                  <a:gd name="T28" fmla="*/ 0 w 54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8" y="4"/>
                    </a:lnTo>
                    <a:lnTo>
                      <a:pt x="46" y="2"/>
                    </a:lnTo>
                    <a:lnTo>
                      <a:pt x="52" y="2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46" y="2"/>
                    </a:lnTo>
                    <a:lnTo>
                      <a:pt x="40" y="2"/>
                    </a:lnTo>
                    <a:lnTo>
                      <a:pt x="33" y="2"/>
                    </a:lnTo>
                    <a:lnTo>
                      <a:pt x="23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" name="Freeform 243">
                <a:extLst>
                  <a:ext uri="{FF2B5EF4-FFF2-40B4-BE49-F238E27FC236}">
                    <a16:creationId xmlns:a16="http://schemas.microsoft.com/office/drawing/2014/main" id="{A9852111-B4E6-438F-B011-5587D884B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" cy="2"/>
              </a:xfrm>
              <a:custGeom>
                <a:avLst/>
                <a:gdLst>
                  <a:gd name="T0" fmla="*/ 0 w 48"/>
                  <a:gd name="T1" fmla="*/ 4 h 4"/>
                  <a:gd name="T2" fmla="*/ 13 w 48"/>
                  <a:gd name="T3" fmla="*/ 4 h 4"/>
                  <a:gd name="T4" fmla="*/ 23 w 48"/>
                  <a:gd name="T5" fmla="*/ 4 h 4"/>
                  <a:gd name="T6" fmla="*/ 33 w 48"/>
                  <a:gd name="T7" fmla="*/ 2 h 4"/>
                  <a:gd name="T8" fmla="*/ 40 w 48"/>
                  <a:gd name="T9" fmla="*/ 2 h 4"/>
                  <a:gd name="T10" fmla="*/ 46 w 48"/>
                  <a:gd name="T11" fmla="*/ 2 h 4"/>
                  <a:gd name="T12" fmla="*/ 48 w 48"/>
                  <a:gd name="T13" fmla="*/ 0 h 4"/>
                  <a:gd name="T14" fmla="*/ 42 w 48"/>
                  <a:gd name="T15" fmla="*/ 0 h 4"/>
                  <a:gd name="T16" fmla="*/ 40 w 48"/>
                  <a:gd name="T17" fmla="*/ 2 h 4"/>
                  <a:gd name="T18" fmla="*/ 36 w 48"/>
                  <a:gd name="T19" fmla="*/ 2 h 4"/>
                  <a:gd name="T20" fmla="*/ 29 w 48"/>
                  <a:gd name="T21" fmla="*/ 2 h 4"/>
                  <a:gd name="T22" fmla="*/ 21 w 48"/>
                  <a:gd name="T23" fmla="*/ 2 h 4"/>
                  <a:gd name="T24" fmla="*/ 11 w 48"/>
                  <a:gd name="T25" fmla="*/ 4 h 4"/>
                  <a:gd name="T26" fmla="*/ 0 w 48"/>
                  <a:gd name="T27" fmla="*/ 4 h 4"/>
                  <a:gd name="T28" fmla="*/ 0 w 48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4">
                    <a:moveTo>
                      <a:pt x="0" y="4"/>
                    </a:moveTo>
                    <a:lnTo>
                      <a:pt x="13" y="4"/>
                    </a:lnTo>
                    <a:lnTo>
                      <a:pt x="23" y="4"/>
                    </a:lnTo>
                    <a:lnTo>
                      <a:pt x="33" y="2"/>
                    </a:lnTo>
                    <a:lnTo>
                      <a:pt x="40" y="2"/>
                    </a:lnTo>
                    <a:lnTo>
                      <a:pt x="46" y="2"/>
                    </a:lnTo>
                    <a:lnTo>
                      <a:pt x="48" y="0"/>
                    </a:lnTo>
                    <a:lnTo>
                      <a:pt x="42" y="0"/>
                    </a:lnTo>
                    <a:lnTo>
                      <a:pt x="40" y="2"/>
                    </a:lnTo>
                    <a:lnTo>
                      <a:pt x="36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" name="Freeform 244">
                <a:extLst>
                  <a:ext uri="{FF2B5EF4-FFF2-40B4-BE49-F238E27FC236}">
                    <a16:creationId xmlns:a16="http://schemas.microsoft.com/office/drawing/2014/main" id="{59D26135-3EE4-4453-9BB0-93834F80D0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" cy="2"/>
              </a:xfrm>
              <a:custGeom>
                <a:avLst/>
                <a:gdLst>
                  <a:gd name="T0" fmla="*/ 0 w 42"/>
                  <a:gd name="T1" fmla="*/ 4 h 4"/>
                  <a:gd name="T2" fmla="*/ 11 w 42"/>
                  <a:gd name="T3" fmla="*/ 4 h 4"/>
                  <a:gd name="T4" fmla="*/ 21 w 42"/>
                  <a:gd name="T5" fmla="*/ 2 h 4"/>
                  <a:gd name="T6" fmla="*/ 29 w 42"/>
                  <a:gd name="T7" fmla="*/ 2 h 4"/>
                  <a:gd name="T8" fmla="*/ 36 w 42"/>
                  <a:gd name="T9" fmla="*/ 2 h 4"/>
                  <a:gd name="T10" fmla="*/ 40 w 42"/>
                  <a:gd name="T11" fmla="*/ 2 h 4"/>
                  <a:gd name="T12" fmla="*/ 42 w 42"/>
                  <a:gd name="T13" fmla="*/ 0 h 4"/>
                  <a:gd name="T14" fmla="*/ 36 w 42"/>
                  <a:gd name="T15" fmla="*/ 0 h 4"/>
                  <a:gd name="T16" fmla="*/ 34 w 42"/>
                  <a:gd name="T17" fmla="*/ 2 h 4"/>
                  <a:gd name="T18" fmla="*/ 29 w 42"/>
                  <a:gd name="T19" fmla="*/ 2 h 4"/>
                  <a:gd name="T20" fmla="*/ 21 w 42"/>
                  <a:gd name="T21" fmla="*/ 2 h 4"/>
                  <a:gd name="T22" fmla="*/ 11 w 42"/>
                  <a:gd name="T23" fmla="*/ 2 h 4"/>
                  <a:gd name="T24" fmla="*/ 0 w 42"/>
                  <a:gd name="T25" fmla="*/ 2 h 4"/>
                  <a:gd name="T26" fmla="*/ 0 w 42"/>
                  <a:gd name="T2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" h="4">
                    <a:moveTo>
                      <a:pt x="0" y="4"/>
                    </a:moveTo>
                    <a:lnTo>
                      <a:pt x="11" y="4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6" y="2"/>
                    </a:lnTo>
                    <a:lnTo>
                      <a:pt x="40" y="2"/>
                    </a:lnTo>
                    <a:lnTo>
                      <a:pt x="42" y="0"/>
                    </a:lnTo>
                    <a:lnTo>
                      <a:pt x="36" y="0"/>
                    </a:lnTo>
                    <a:lnTo>
                      <a:pt x="34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2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" name="Freeform 245">
                <a:extLst>
                  <a:ext uri="{FF2B5EF4-FFF2-40B4-BE49-F238E27FC236}">
                    <a16:creationId xmlns:a16="http://schemas.microsoft.com/office/drawing/2014/main" id="{1A8A1839-1090-49B7-9DED-734E54D8E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" cy="1"/>
              </a:xfrm>
              <a:custGeom>
                <a:avLst/>
                <a:gdLst>
                  <a:gd name="T0" fmla="*/ 0 w 36"/>
                  <a:gd name="T1" fmla="*/ 2 h 2"/>
                  <a:gd name="T2" fmla="*/ 11 w 36"/>
                  <a:gd name="T3" fmla="*/ 2 h 2"/>
                  <a:gd name="T4" fmla="*/ 21 w 36"/>
                  <a:gd name="T5" fmla="*/ 2 h 2"/>
                  <a:gd name="T6" fmla="*/ 29 w 36"/>
                  <a:gd name="T7" fmla="*/ 2 h 2"/>
                  <a:gd name="T8" fmla="*/ 34 w 36"/>
                  <a:gd name="T9" fmla="*/ 2 h 2"/>
                  <a:gd name="T10" fmla="*/ 36 w 36"/>
                  <a:gd name="T11" fmla="*/ 0 h 2"/>
                  <a:gd name="T12" fmla="*/ 29 w 36"/>
                  <a:gd name="T13" fmla="*/ 0 h 2"/>
                  <a:gd name="T14" fmla="*/ 29 w 36"/>
                  <a:gd name="T15" fmla="*/ 2 h 2"/>
                  <a:gd name="T16" fmla="*/ 25 w 36"/>
                  <a:gd name="T17" fmla="*/ 2 h 2"/>
                  <a:gd name="T18" fmla="*/ 17 w 36"/>
                  <a:gd name="T19" fmla="*/ 2 h 2"/>
                  <a:gd name="T20" fmla="*/ 9 w 36"/>
                  <a:gd name="T21" fmla="*/ 2 h 2"/>
                  <a:gd name="T22" fmla="*/ 0 w 36"/>
                  <a:gd name="T23" fmla="*/ 2 h 2"/>
                  <a:gd name="T24" fmla="*/ 0 w 36"/>
                  <a:gd name="T2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2">
                    <a:moveTo>
                      <a:pt x="0" y="2"/>
                    </a:moveTo>
                    <a:lnTo>
                      <a:pt x="11" y="2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4" y="2"/>
                    </a:lnTo>
                    <a:lnTo>
                      <a:pt x="36" y="0"/>
                    </a:lnTo>
                    <a:lnTo>
                      <a:pt x="29" y="0"/>
                    </a:lnTo>
                    <a:lnTo>
                      <a:pt x="29" y="2"/>
                    </a:lnTo>
                    <a:lnTo>
                      <a:pt x="25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" name="Freeform 246">
                <a:extLst>
                  <a:ext uri="{FF2B5EF4-FFF2-40B4-BE49-F238E27FC236}">
                    <a16:creationId xmlns:a16="http://schemas.microsoft.com/office/drawing/2014/main" id="{16B96EFF-F1BA-4208-A724-57ECA6FA8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" cy="1"/>
              </a:xfrm>
              <a:custGeom>
                <a:avLst/>
                <a:gdLst>
                  <a:gd name="T0" fmla="*/ 0 w 29"/>
                  <a:gd name="T1" fmla="*/ 2 h 2"/>
                  <a:gd name="T2" fmla="*/ 9 w 29"/>
                  <a:gd name="T3" fmla="*/ 2 h 2"/>
                  <a:gd name="T4" fmla="*/ 17 w 29"/>
                  <a:gd name="T5" fmla="*/ 2 h 2"/>
                  <a:gd name="T6" fmla="*/ 25 w 29"/>
                  <a:gd name="T7" fmla="*/ 2 h 2"/>
                  <a:gd name="T8" fmla="*/ 29 w 29"/>
                  <a:gd name="T9" fmla="*/ 2 h 2"/>
                  <a:gd name="T10" fmla="*/ 29 w 29"/>
                  <a:gd name="T11" fmla="*/ 0 h 2"/>
                  <a:gd name="T12" fmla="*/ 23 w 29"/>
                  <a:gd name="T13" fmla="*/ 0 h 2"/>
                  <a:gd name="T14" fmla="*/ 23 w 29"/>
                  <a:gd name="T15" fmla="*/ 2 h 2"/>
                  <a:gd name="T16" fmla="*/ 17 w 29"/>
                  <a:gd name="T17" fmla="*/ 2 h 2"/>
                  <a:gd name="T18" fmla="*/ 9 w 29"/>
                  <a:gd name="T19" fmla="*/ 2 h 2"/>
                  <a:gd name="T20" fmla="*/ 0 w 29"/>
                  <a:gd name="T21" fmla="*/ 2 h 2"/>
                  <a:gd name="T22" fmla="*/ 0 w 29"/>
                  <a:gd name="T2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5" y="2"/>
                    </a:lnTo>
                    <a:lnTo>
                      <a:pt x="29" y="2"/>
                    </a:lnTo>
                    <a:lnTo>
                      <a:pt x="29" y="0"/>
                    </a:lnTo>
                    <a:lnTo>
                      <a:pt x="23" y="0"/>
                    </a:lnTo>
                    <a:lnTo>
                      <a:pt x="23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" name="Freeform 247">
                <a:extLst>
                  <a:ext uri="{FF2B5EF4-FFF2-40B4-BE49-F238E27FC236}">
                    <a16:creationId xmlns:a16="http://schemas.microsoft.com/office/drawing/2014/main" id="{EC157001-1BE3-4280-A075-AD68AB3836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" cy="1"/>
              </a:xfrm>
              <a:custGeom>
                <a:avLst/>
                <a:gdLst>
                  <a:gd name="T0" fmla="*/ 0 w 23"/>
                  <a:gd name="T1" fmla="*/ 2 h 2"/>
                  <a:gd name="T2" fmla="*/ 9 w 23"/>
                  <a:gd name="T3" fmla="*/ 2 h 2"/>
                  <a:gd name="T4" fmla="*/ 17 w 23"/>
                  <a:gd name="T5" fmla="*/ 2 h 2"/>
                  <a:gd name="T6" fmla="*/ 23 w 23"/>
                  <a:gd name="T7" fmla="*/ 2 h 2"/>
                  <a:gd name="T8" fmla="*/ 23 w 23"/>
                  <a:gd name="T9" fmla="*/ 0 h 2"/>
                  <a:gd name="T10" fmla="*/ 17 w 23"/>
                  <a:gd name="T11" fmla="*/ 0 h 2"/>
                  <a:gd name="T12" fmla="*/ 17 w 23"/>
                  <a:gd name="T13" fmla="*/ 0 h 2"/>
                  <a:gd name="T14" fmla="*/ 13 w 23"/>
                  <a:gd name="T15" fmla="*/ 2 h 2"/>
                  <a:gd name="T16" fmla="*/ 8 w 23"/>
                  <a:gd name="T17" fmla="*/ 2 h 2"/>
                  <a:gd name="T18" fmla="*/ 0 w 23"/>
                  <a:gd name="T19" fmla="*/ 2 h 2"/>
                  <a:gd name="T20" fmla="*/ 0 w 23"/>
                  <a:gd name="T2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3" y="2"/>
                    </a:lnTo>
                    <a:lnTo>
                      <a:pt x="23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3" y="2"/>
                    </a:lnTo>
                    <a:lnTo>
                      <a:pt x="8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5" name="Freeform 248">
                <a:extLst>
                  <a:ext uri="{FF2B5EF4-FFF2-40B4-BE49-F238E27FC236}">
                    <a16:creationId xmlns:a16="http://schemas.microsoft.com/office/drawing/2014/main" id="{F8A4D153-DCB6-4A8C-AAE3-B88ACCED0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" cy="1"/>
              </a:xfrm>
              <a:custGeom>
                <a:avLst/>
                <a:gdLst>
                  <a:gd name="T0" fmla="*/ 0 w 17"/>
                  <a:gd name="T1" fmla="*/ 2 h 2"/>
                  <a:gd name="T2" fmla="*/ 8 w 17"/>
                  <a:gd name="T3" fmla="*/ 2 h 2"/>
                  <a:gd name="T4" fmla="*/ 13 w 17"/>
                  <a:gd name="T5" fmla="*/ 2 h 2"/>
                  <a:gd name="T6" fmla="*/ 17 w 17"/>
                  <a:gd name="T7" fmla="*/ 0 h 2"/>
                  <a:gd name="T8" fmla="*/ 17 w 17"/>
                  <a:gd name="T9" fmla="*/ 0 h 2"/>
                  <a:gd name="T10" fmla="*/ 11 w 17"/>
                  <a:gd name="T11" fmla="*/ 0 h 2"/>
                  <a:gd name="T12" fmla="*/ 11 w 17"/>
                  <a:gd name="T13" fmla="*/ 0 h 2"/>
                  <a:gd name="T14" fmla="*/ 6 w 17"/>
                  <a:gd name="T15" fmla="*/ 2 h 2"/>
                  <a:gd name="T16" fmla="*/ 0 w 17"/>
                  <a:gd name="T17" fmla="*/ 2 h 2"/>
                  <a:gd name="T18" fmla="*/ 0 w 17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">
                    <a:moveTo>
                      <a:pt x="0" y="2"/>
                    </a:moveTo>
                    <a:lnTo>
                      <a:pt x="8" y="2"/>
                    </a:lnTo>
                    <a:lnTo>
                      <a:pt x="13" y="2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6" name="Freeform 249">
                <a:extLst>
                  <a:ext uri="{FF2B5EF4-FFF2-40B4-BE49-F238E27FC236}">
                    <a16:creationId xmlns:a16="http://schemas.microsoft.com/office/drawing/2014/main" id="{77B67D23-1366-41C0-AD73-ACC79F603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" cy="1"/>
              </a:xfrm>
              <a:custGeom>
                <a:avLst/>
                <a:gdLst>
                  <a:gd name="T0" fmla="*/ 0 w 11"/>
                  <a:gd name="T1" fmla="*/ 2 h 2"/>
                  <a:gd name="T2" fmla="*/ 6 w 11"/>
                  <a:gd name="T3" fmla="*/ 2 h 2"/>
                  <a:gd name="T4" fmla="*/ 11 w 11"/>
                  <a:gd name="T5" fmla="*/ 0 h 2"/>
                  <a:gd name="T6" fmla="*/ 11 w 11"/>
                  <a:gd name="T7" fmla="*/ 0 h 2"/>
                  <a:gd name="T8" fmla="*/ 6 w 11"/>
                  <a:gd name="T9" fmla="*/ 0 h 2"/>
                  <a:gd name="T10" fmla="*/ 6 w 11"/>
                  <a:gd name="T11" fmla="*/ 0 h 2"/>
                  <a:gd name="T12" fmla="*/ 0 w 11"/>
                  <a:gd name="T13" fmla="*/ 0 h 2"/>
                  <a:gd name="T14" fmla="*/ 0 w 11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2">
                    <a:moveTo>
                      <a:pt x="0" y="2"/>
                    </a:moveTo>
                    <a:lnTo>
                      <a:pt x="6" y="2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7" name="Freeform 250">
                <a:extLst>
                  <a:ext uri="{FF2B5EF4-FFF2-40B4-BE49-F238E27FC236}">
                    <a16:creationId xmlns:a16="http://schemas.microsoft.com/office/drawing/2014/main" id="{AECE64E5-2138-437A-91B6-0A4F51BC0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" cy="1"/>
              </a:xfrm>
              <a:custGeom>
                <a:avLst/>
                <a:gdLst>
                  <a:gd name="T0" fmla="*/ 0 w 6"/>
                  <a:gd name="T1" fmla="*/ 6 w 6"/>
                  <a:gd name="T2" fmla="*/ 6 w 6"/>
                  <a:gd name="T3" fmla="*/ 0 w 6"/>
                  <a:gd name="T4" fmla="*/ 0 w 6"/>
                  <a:gd name="T5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8" name="Freeform 251">
                <a:extLst>
                  <a:ext uri="{FF2B5EF4-FFF2-40B4-BE49-F238E27FC236}">
                    <a16:creationId xmlns:a16="http://schemas.microsoft.com/office/drawing/2014/main" id="{E933B6C2-1A76-4CB4-9F49-353B0C88DF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40" cy="64"/>
              </a:xfrm>
              <a:custGeom>
                <a:avLst/>
                <a:gdLst>
                  <a:gd name="T0" fmla="*/ 0 w 680"/>
                  <a:gd name="T1" fmla="*/ 0 h 127"/>
                  <a:gd name="T2" fmla="*/ 680 w 680"/>
                  <a:gd name="T3" fmla="*/ 0 h 127"/>
                  <a:gd name="T4" fmla="*/ 680 w 680"/>
                  <a:gd name="T5" fmla="*/ 127 h 127"/>
                  <a:gd name="T6" fmla="*/ 0 w 680"/>
                  <a:gd name="T7" fmla="*/ 127 h 127"/>
                  <a:gd name="T8" fmla="*/ 0 w 680"/>
                  <a:gd name="T9" fmla="*/ 0 h 127"/>
                  <a:gd name="T10" fmla="*/ 0 w 680"/>
                  <a:gd name="T11" fmla="*/ 0 h 127"/>
                  <a:gd name="T12" fmla="*/ 663 w 680"/>
                  <a:gd name="T13" fmla="*/ 0 h 127"/>
                  <a:gd name="T14" fmla="*/ 663 w 680"/>
                  <a:gd name="T15" fmla="*/ 127 h 127"/>
                  <a:gd name="T16" fmla="*/ 0 w 680"/>
                  <a:gd name="T17" fmla="*/ 127 h 127"/>
                  <a:gd name="T18" fmla="*/ 0 w 68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0" h="127">
                    <a:moveTo>
                      <a:pt x="0" y="0"/>
                    </a:moveTo>
                    <a:lnTo>
                      <a:pt x="680" y="0"/>
                    </a:lnTo>
                    <a:lnTo>
                      <a:pt x="68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" name="Freeform 252">
                <a:extLst>
                  <a:ext uri="{FF2B5EF4-FFF2-40B4-BE49-F238E27FC236}">
                    <a16:creationId xmlns:a16="http://schemas.microsoft.com/office/drawing/2014/main" id="{590EF111-93E0-4675-A852-2F7B02968F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32" cy="64"/>
              </a:xfrm>
              <a:custGeom>
                <a:avLst/>
                <a:gdLst>
                  <a:gd name="T0" fmla="*/ 0 w 663"/>
                  <a:gd name="T1" fmla="*/ 0 h 127"/>
                  <a:gd name="T2" fmla="*/ 663 w 663"/>
                  <a:gd name="T3" fmla="*/ 0 h 127"/>
                  <a:gd name="T4" fmla="*/ 663 w 663"/>
                  <a:gd name="T5" fmla="*/ 127 h 127"/>
                  <a:gd name="T6" fmla="*/ 0 w 663"/>
                  <a:gd name="T7" fmla="*/ 127 h 127"/>
                  <a:gd name="T8" fmla="*/ 0 w 663"/>
                  <a:gd name="T9" fmla="*/ 0 h 127"/>
                  <a:gd name="T10" fmla="*/ 0 w 663"/>
                  <a:gd name="T11" fmla="*/ 0 h 127"/>
                  <a:gd name="T12" fmla="*/ 646 w 663"/>
                  <a:gd name="T13" fmla="*/ 0 h 127"/>
                  <a:gd name="T14" fmla="*/ 646 w 663"/>
                  <a:gd name="T15" fmla="*/ 127 h 127"/>
                  <a:gd name="T16" fmla="*/ 0 w 663"/>
                  <a:gd name="T17" fmla="*/ 127 h 127"/>
                  <a:gd name="T18" fmla="*/ 0 w 66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3" h="127"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" name="Freeform 253">
                <a:extLst>
                  <a:ext uri="{FF2B5EF4-FFF2-40B4-BE49-F238E27FC236}">
                    <a16:creationId xmlns:a16="http://schemas.microsoft.com/office/drawing/2014/main" id="{80A50187-3109-494A-AF14-54425D4D92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23" cy="64"/>
              </a:xfrm>
              <a:custGeom>
                <a:avLst/>
                <a:gdLst>
                  <a:gd name="T0" fmla="*/ 0 w 646"/>
                  <a:gd name="T1" fmla="*/ 0 h 127"/>
                  <a:gd name="T2" fmla="*/ 646 w 646"/>
                  <a:gd name="T3" fmla="*/ 0 h 127"/>
                  <a:gd name="T4" fmla="*/ 646 w 646"/>
                  <a:gd name="T5" fmla="*/ 127 h 127"/>
                  <a:gd name="T6" fmla="*/ 0 w 646"/>
                  <a:gd name="T7" fmla="*/ 127 h 127"/>
                  <a:gd name="T8" fmla="*/ 0 w 646"/>
                  <a:gd name="T9" fmla="*/ 0 h 127"/>
                  <a:gd name="T10" fmla="*/ 0 w 646"/>
                  <a:gd name="T11" fmla="*/ 0 h 127"/>
                  <a:gd name="T12" fmla="*/ 627 w 646"/>
                  <a:gd name="T13" fmla="*/ 0 h 127"/>
                  <a:gd name="T14" fmla="*/ 627 w 646"/>
                  <a:gd name="T15" fmla="*/ 127 h 127"/>
                  <a:gd name="T16" fmla="*/ 0 w 646"/>
                  <a:gd name="T17" fmla="*/ 127 h 127"/>
                  <a:gd name="T18" fmla="*/ 0 w 64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6" h="127"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1" name="Freeform 254">
                <a:extLst>
                  <a:ext uri="{FF2B5EF4-FFF2-40B4-BE49-F238E27FC236}">
                    <a16:creationId xmlns:a16="http://schemas.microsoft.com/office/drawing/2014/main" id="{B46951AD-2037-4917-8614-E2481D608E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13" cy="64"/>
              </a:xfrm>
              <a:custGeom>
                <a:avLst/>
                <a:gdLst>
                  <a:gd name="T0" fmla="*/ 0 w 627"/>
                  <a:gd name="T1" fmla="*/ 0 h 127"/>
                  <a:gd name="T2" fmla="*/ 627 w 627"/>
                  <a:gd name="T3" fmla="*/ 0 h 127"/>
                  <a:gd name="T4" fmla="*/ 627 w 627"/>
                  <a:gd name="T5" fmla="*/ 127 h 127"/>
                  <a:gd name="T6" fmla="*/ 0 w 627"/>
                  <a:gd name="T7" fmla="*/ 127 h 127"/>
                  <a:gd name="T8" fmla="*/ 0 w 627"/>
                  <a:gd name="T9" fmla="*/ 0 h 127"/>
                  <a:gd name="T10" fmla="*/ 0 w 627"/>
                  <a:gd name="T11" fmla="*/ 0 h 127"/>
                  <a:gd name="T12" fmla="*/ 609 w 627"/>
                  <a:gd name="T13" fmla="*/ 0 h 127"/>
                  <a:gd name="T14" fmla="*/ 609 w 627"/>
                  <a:gd name="T15" fmla="*/ 127 h 127"/>
                  <a:gd name="T16" fmla="*/ 0 w 627"/>
                  <a:gd name="T17" fmla="*/ 127 h 127"/>
                  <a:gd name="T18" fmla="*/ 0 w 62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7" h="127"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2" name="Freeform 255">
                <a:extLst>
                  <a:ext uri="{FF2B5EF4-FFF2-40B4-BE49-F238E27FC236}">
                    <a16:creationId xmlns:a16="http://schemas.microsoft.com/office/drawing/2014/main" id="{52EE8EE9-2A7A-47D3-813D-0B86F23C5A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05" cy="64"/>
              </a:xfrm>
              <a:custGeom>
                <a:avLst/>
                <a:gdLst>
                  <a:gd name="T0" fmla="*/ 0 w 609"/>
                  <a:gd name="T1" fmla="*/ 0 h 127"/>
                  <a:gd name="T2" fmla="*/ 609 w 609"/>
                  <a:gd name="T3" fmla="*/ 0 h 127"/>
                  <a:gd name="T4" fmla="*/ 609 w 609"/>
                  <a:gd name="T5" fmla="*/ 127 h 127"/>
                  <a:gd name="T6" fmla="*/ 0 w 609"/>
                  <a:gd name="T7" fmla="*/ 127 h 127"/>
                  <a:gd name="T8" fmla="*/ 0 w 609"/>
                  <a:gd name="T9" fmla="*/ 0 h 127"/>
                  <a:gd name="T10" fmla="*/ 0 w 609"/>
                  <a:gd name="T11" fmla="*/ 0 h 127"/>
                  <a:gd name="T12" fmla="*/ 592 w 609"/>
                  <a:gd name="T13" fmla="*/ 0 h 127"/>
                  <a:gd name="T14" fmla="*/ 592 w 609"/>
                  <a:gd name="T15" fmla="*/ 127 h 127"/>
                  <a:gd name="T16" fmla="*/ 0 w 609"/>
                  <a:gd name="T17" fmla="*/ 127 h 127"/>
                  <a:gd name="T18" fmla="*/ 0 w 60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9" h="127"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3" name="Freeform 256">
                <a:extLst>
                  <a:ext uri="{FF2B5EF4-FFF2-40B4-BE49-F238E27FC236}">
                    <a16:creationId xmlns:a16="http://schemas.microsoft.com/office/drawing/2014/main" id="{9AEFDD7F-CEF8-4379-B066-4F837B1178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96" cy="64"/>
              </a:xfrm>
              <a:custGeom>
                <a:avLst/>
                <a:gdLst>
                  <a:gd name="T0" fmla="*/ 0 w 592"/>
                  <a:gd name="T1" fmla="*/ 0 h 127"/>
                  <a:gd name="T2" fmla="*/ 592 w 592"/>
                  <a:gd name="T3" fmla="*/ 0 h 127"/>
                  <a:gd name="T4" fmla="*/ 592 w 592"/>
                  <a:gd name="T5" fmla="*/ 127 h 127"/>
                  <a:gd name="T6" fmla="*/ 0 w 592"/>
                  <a:gd name="T7" fmla="*/ 127 h 127"/>
                  <a:gd name="T8" fmla="*/ 0 w 592"/>
                  <a:gd name="T9" fmla="*/ 0 h 127"/>
                  <a:gd name="T10" fmla="*/ 0 w 592"/>
                  <a:gd name="T11" fmla="*/ 0 h 127"/>
                  <a:gd name="T12" fmla="*/ 573 w 592"/>
                  <a:gd name="T13" fmla="*/ 0 h 127"/>
                  <a:gd name="T14" fmla="*/ 573 w 592"/>
                  <a:gd name="T15" fmla="*/ 127 h 127"/>
                  <a:gd name="T16" fmla="*/ 0 w 592"/>
                  <a:gd name="T17" fmla="*/ 127 h 127"/>
                  <a:gd name="T18" fmla="*/ 0 w 59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2" h="127"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1E1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4" name="Freeform 257">
                <a:extLst>
                  <a:ext uri="{FF2B5EF4-FFF2-40B4-BE49-F238E27FC236}">
                    <a16:creationId xmlns:a16="http://schemas.microsoft.com/office/drawing/2014/main" id="{E5FD9688-925D-4367-A58F-FEFAA6A652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86" cy="64"/>
              </a:xfrm>
              <a:custGeom>
                <a:avLst/>
                <a:gdLst>
                  <a:gd name="T0" fmla="*/ 0 w 573"/>
                  <a:gd name="T1" fmla="*/ 0 h 127"/>
                  <a:gd name="T2" fmla="*/ 573 w 573"/>
                  <a:gd name="T3" fmla="*/ 0 h 127"/>
                  <a:gd name="T4" fmla="*/ 573 w 573"/>
                  <a:gd name="T5" fmla="*/ 127 h 127"/>
                  <a:gd name="T6" fmla="*/ 0 w 573"/>
                  <a:gd name="T7" fmla="*/ 127 h 127"/>
                  <a:gd name="T8" fmla="*/ 0 w 573"/>
                  <a:gd name="T9" fmla="*/ 0 h 127"/>
                  <a:gd name="T10" fmla="*/ 0 w 573"/>
                  <a:gd name="T11" fmla="*/ 0 h 127"/>
                  <a:gd name="T12" fmla="*/ 555 w 573"/>
                  <a:gd name="T13" fmla="*/ 0 h 127"/>
                  <a:gd name="T14" fmla="*/ 555 w 573"/>
                  <a:gd name="T15" fmla="*/ 127 h 127"/>
                  <a:gd name="T16" fmla="*/ 0 w 573"/>
                  <a:gd name="T17" fmla="*/ 127 h 127"/>
                  <a:gd name="T18" fmla="*/ 0 w 57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3" h="127"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5" name="Freeform 258">
                <a:extLst>
                  <a:ext uri="{FF2B5EF4-FFF2-40B4-BE49-F238E27FC236}">
                    <a16:creationId xmlns:a16="http://schemas.microsoft.com/office/drawing/2014/main" id="{99395437-4E84-4E4B-9E00-7E5D448430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8" cy="64"/>
              </a:xfrm>
              <a:custGeom>
                <a:avLst/>
                <a:gdLst>
                  <a:gd name="T0" fmla="*/ 0 w 555"/>
                  <a:gd name="T1" fmla="*/ 0 h 127"/>
                  <a:gd name="T2" fmla="*/ 555 w 555"/>
                  <a:gd name="T3" fmla="*/ 0 h 127"/>
                  <a:gd name="T4" fmla="*/ 555 w 555"/>
                  <a:gd name="T5" fmla="*/ 127 h 127"/>
                  <a:gd name="T6" fmla="*/ 0 w 555"/>
                  <a:gd name="T7" fmla="*/ 127 h 127"/>
                  <a:gd name="T8" fmla="*/ 0 w 555"/>
                  <a:gd name="T9" fmla="*/ 0 h 127"/>
                  <a:gd name="T10" fmla="*/ 0 w 555"/>
                  <a:gd name="T11" fmla="*/ 0 h 127"/>
                  <a:gd name="T12" fmla="*/ 538 w 555"/>
                  <a:gd name="T13" fmla="*/ 0 h 127"/>
                  <a:gd name="T14" fmla="*/ 538 w 555"/>
                  <a:gd name="T15" fmla="*/ 127 h 127"/>
                  <a:gd name="T16" fmla="*/ 0 w 555"/>
                  <a:gd name="T17" fmla="*/ 127 h 127"/>
                  <a:gd name="T18" fmla="*/ 0 w 55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5" h="127"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6" name="Freeform 259">
                <a:extLst>
                  <a:ext uri="{FF2B5EF4-FFF2-40B4-BE49-F238E27FC236}">
                    <a16:creationId xmlns:a16="http://schemas.microsoft.com/office/drawing/2014/main" id="{5CE9CA9B-F37D-4F1E-8591-2D6A57ECCD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69" cy="64"/>
              </a:xfrm>
              <a:custGeom>
                <a:avLst/>
                <a:gdLst>
                  <a:gd name="T0" fmla="*/ 0 w 538"/>
                  <a:gd name="T1" fmla="*/ 0 h 127"/>
                  <a:gd name="T2" fmla="*/ 538 w 538"/>
                  <a:gd name="T3" fmla="*/ 0 h 127"/>
                  <a:gd name="T4" fmla="*/ 538 w 538"/>
                  <a:gd name="T5" fmla="*/ 127 h 127"/>
                  <a:gd name="T6" fmla="*/ 0 w 538"/>
                  <a:gd name="T7" fmla="*/ 127 h 127"/>
                  <a:gd name="T8" fmla="*/ 0 w 538"/>
                  <a:gd name="T9" fmla="*/ 0 h 127"/>
                  <a:gd name="T10" fmla="*/ 0 w 538"/>
                  <a:gd name="T11" fmla="*/ 0 h 127"/>
                  <a:gd name="T12" fmla="*/ 519 w 538"/>
                  <a:gd name="T13" fmla="*/ 0 h 127"/>
                  <a:gd name="T14" fmla="*/ 519 w 538"/>
                  <a:gd name="T15" fmla="*/ 127 h 127"/>
                  <a:gd name="T16" fmla="*/ 0 w 538"/>
                  <a:gd name="T17" fmla="*/ 127 h 127"/>
                  <a:gd name="T18" fmla="*/ 0 w 53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8" h="127"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7" name="Freeform 260">
                <a:extLst>
                  <a:ext uri="{FF2B5EF4-FFF2-40B4-BE49-F238E27FC236}">
                    <a16:creationId xmlns:a16="http://schemas.microsoft.com/office/drawing/2014/main" id="{D67C18BD-E6D4-4326-873F-DA95CC70EA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9" cy="64"/>
              </a:xfrm>
              <a:custGeom>
                <a:avLst/>
                <a:gdLst>
                  <a:gd name="T0" fmla="*/ 0 w 519"/>
                  <a:gd name="T1" fmla="*/ 0 h 127"/>
                  <a:gd name="T2" fmla="*/ 519 w 519"/>
                  <a:gd name="T3" fmla="*/ 0 h 127"/>
                  <a:gd name="T4" fmla="*/ 519 w 519"/>
                  <a:gd name="T5" fmla="*/ 127 h 127"/>
                  <a:gd name="T6" fmla="*/ 0 w 519"/>
                  <a:gd name="T7" fmla="*/ 127 h 127"/>
                  <a:gd name="T8" fmla="*/ 0 w 519"/>
                  <a:gd name="T9" fmla="*/ 0 h 127"/>
                  <a:gd name="T10" fmla="*/ 0 w 519"/>
                  <a:gd name="T11" fmla="*/ 0 h 127"/>
                  <a:gd name="T12" fmla="*/ 502 w 519"/>
                  <a:gd name="T13" fmla="*/ 0 h 127"/>
                  <a:gd name="T14" fmla="*/ 502 w 519"/>
                  <a:gd name="T15" fmla="*/ 127 h 127"/>
                  <a:gd name="T16" fmla="*/ 0 w 519"/>
                  <a:gd name="T17" fmla="*/ 127 h 127"/>
                  <a:gd name="T18" fmla="*/ 0 w 51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9" h="127"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8" name="Freeform 261">
                <a:extLst>
                  <a:ext uri="{FF2B5EF4-FFF2-40B4-BE49-F238E27FC236}">
                    <a16:creationId xmlns:a16="http://schemas.microsoft.com/office/drawing/2014/main" id="{7E94C596-07F7-4683-B387-15F9620402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1" cy="64"/>
              </a:xfrm>
              <a:custGeom>
                <a:avLst/>
                <a:gdLst>
                  <a:gd name="T0" fmla="*/ 0 w 502"/>
                  <a:gd name="T1" fmla="*/ 0 h 127"/>
                  <a:gd name="T2" fmla="*/ 502 w 502"/>
                  <a:gd name="T3" fmla="*/ 0 h 127"/>
                  <a:gd name="T4" fmla="*/ 502 w 502"/>
                  <a:gd name="T5" fmla="*/ 127 h 127"/>
                  <a:gd name="T6" fmla="*/ 0 w 502"/>
                  <a:gd name="T7" fmla="*/ 127 h 127"/>
                  <a:gd name="T8" fmla="*/ 0 w 502"/>
                  <a:gd name="T9" fmla="*/ 0 h 127"/>
                  <a:gd name="T10" fmla="*/ 0 w 502"/>
                  <a:gd name="T11" fmla="*/ 0 h 127"/>
                  <a:gd name="T12" fmla="*/ 484 w 502"/>
                  <a:gd name="T13" fmla="*/ 0 h 127"/>
                  <a:gd name="T14" fmla="*/ 484 w 502"/>
                  <a:gd name="T15" fmla="*/ 127 h 127"/>
                  <a:gd name="T16" fmla="*/ 0 w 502"/>
                  <a:gd name="T17" fmla="*/ 127 h 127"/>
                  <a:gd name="T18" fmla="*/ 0 w 50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2" h="127"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" name="Freeform 262">
                <a:extLst>
                  <a:ext uri="{FF2B5EF4-FFF2-40B4-BE49-F238E27FC236}">
                    <a16:creationId xmlns:a16="http://schemas.microsoft.com/office/drawing/2014/main" id="{A15477D6-4EDD-471D-8A68-47C4A388CB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42" cy="64"/>
              </a:xfrm>
              <a:custGeom>
                <a:avLst/>
                <a:gdLst>
                  <a:gd name="T0" fmla="*/ 0 w 484"/>
                  <a:gd name="T1" fmla="*/ 0 h 127"/>
                  <a:gd name="T2" fmla="*/ 484 w 484"/>
                  <a:gd name="T3" fmla="*/ 0 h 127"/>
                  <a:gd name="T4" fmla="*/ 484 w 484"/>
                  <a:gd name="T5" fmla="*/ 127 h 127"/>
                  <a:gd name="T6" fmla="*/ 0 w 484"/>
                  <a:gd name="T7" fmla="*/ 127 h 127"/>
                  <a:gd name="T8" fmla="*/ 0 w 484"/>
                  <a:gd name="T9" fmla="*/ 0 h 127"/>
                  <a:gd name="T10" fmla="*/ 0 w 484"/>
                  <a:gd name="T11" fmla="*/ 0 h 127"/>
                  <a:gd name="T12" fmla="*/ 465 w 484"/>
                  <a:gd name="T13" fmla="*/ 0 h 127"/>
                  <a:gd name="T14" fmla="*/ 465 w 484"/>
                  <a:gd name="T15" fmla="*/ 127 h 127"/>
                  <a:gd name="T16" fmla="*/ 0 w 484"/>
                  <a:gd name="T17" fmla="*/ 127 h 127"/>
                  <a:gd name="T18" fmla="*/ 0 w 48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4" h="127"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" name="Freeform 263">
                <a:extLst>
                  <a:ext uri="{FF2B5EF4-FFF2-40B4-BE49-F238E27FC236}">
                    <a16:creationId xmlns:a16="http://schemas.microsoft.com/office/drawing/2014/main" id="{A64857E1-C9DC-4B35-8795-789C215377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32" cy="64"/>
              </a:xfrm>
              <a:custGeom>
                <a:avLst/>
                <a:gdLst>
                  <a:gd name="T0" fmla="*/ 0 w 465"/>
                  <a:gd name="T1" fmla="*/ 0 h 127"/>
                  <a:gd name="T2" fmla="*/ 465 w 465"/>
                  <a:gd name="T3" fmla="*/ 0 h 127"/>
                  <a:gd name="T4" fmla="*/ 465 w 465"/>
                  <a:gd name="T5" fmla="*/ 127 h 127"/>
                  <a:gd name="T6" fmla="*/ 0 w 465"/>
                  <a:gd name="T7" fmla="*/ 127 h 127"/>
                  <a:gd name="T8" fmla="*/ 0 w 465"/>
                  <a:gd name="T9" fmla="*/ 0 h 127"/>
                  <a:gd name="T10" fmla="*/ 0 w 465"/>
                  <a:gd name="T11" fmla="*/ 0 h 127"/>
                  <a:gd name="T12" fmla="*/ 448 w 465"/>
                  <a:gd name="T13" fmla="*/ 0 h 127"/>
                  <a:gd name="T14" fmla="*/ 448 w 465"/>
                  <a:gd name="T15" fmla="*/ 127 h 127"/>
                  <a:gd name="T16" fmla="*/ 0 w 465"/>
                  <a:gd name="T17" fmla="*/ 127 h 127"/>
                  <a:gd name="T18" fmla="*/ 0 w 46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5" h="127"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1" name="Freeform 264">
                <a:extLst>
                  <a:ext uri="{FF2B5EF4-FFF2-40B4-BE49-F238E27FC236}">
                    <a16:creationId xmlns:a16="http://schemas.microsoft.com/office/drawing/2014/main" id="{7D250C36-6AF9-448A-95F4-22DDA61DBE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24" cy="64"/>
              </a:xfrm>
              <a:custGeom>
                <a:avLst/>
                <a:gdLst>
                  <a:gd name="T0" fmla="*/ 0 w 448"/>
                  <a:gd name="T1" fmla="*/ 0 h 127"/>
                  <a:gd name="T2" fmla="*/ 448 w 448"/>
                  <a:gd name="T3" fmla="*/ 0 h 127"/>
                  <a:gd name="T4" fmla="*/ 448 w 448"/>
                  <a:gd name="T5" fmla="*/ 127 h 127"/>
                  <a:gd name="T6" fmla="*/ 0 w 448"/>
                  <a:gd name="T7" fmla="*/ 127 h 127"/>
                  <a:gd name="T8" fmla="*/ 0 w 448"/>
                  <a:gd name="T9" fmla="*/ 0 h 127"/>
                  <a:gd name="T10" fmla="*/ 0 w 448"/>
                  <a:gd name="T11" fmla="*/ 0 h 127"/>
                  <a:gd name="T12" fmla="*/ 430 w 448"/>
                  <a:gd name="T13" fmla="*/ 0 h 127"/>
                  <a:gd name="T14" fmla="*/ 430 w 448"/>
                  <a:gd name="T15" fmla="*/ 127 h 127"/>
                  <a:gd name="T16" fmla="*/ 0 w 448"/>
                  <a:gd name="T17" fmla="*/ 127 h 127"/>
                  <a:gd name="T18" fmla="*/ 0 w 44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8" h="127"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2" name="Freeform 265">
                <a:extLst>
                  <a:ext uri="{FF2B5EF4-FFF2-40B4-BE49-F238E27FC236}">
                    <a16:creationId xmlns:a16="http://schemas.microsoft.com/office/drawing/2014/main" id="{1C3B4B34-2271-443C-85E6-29127C7DBF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15" cy="64"/>
              </a:xfrm>
              <a:custGeom>
                <a:avLst/>
                <a:gdLst>
                  <a:gd name="T0" fmla="*/ 0 w 430"/>
                  <a:gd name="T1" fmla="*/ 0 h 127"/>
                  <a:gd name="T2" fmla="*/ 430 w 430"/>
                  <a:gd name="T3" fmla="*/ 0 h 127"/>
                  <a:gd name="T4" fmla="*/ 430 w 430"/>
                  <a:gd name="T5" fmla="*/ 127 h 127"/>
                  <a:gd name="T6" fmla="*/ 0 w 430"/>
                  <a:gd name="T7" fmla="*/ 127 h 127"/>
                  <a:gd name="T8" fmla="*/ 0 w 430"/>
                  <a:gd name="T9" fmla="*/ 0 h 127"/>
                  <a:gd name="T10" fmla="*/ 0 w 430"/>
                  <a:gd name="T11" fmla="*/ 0 h 127"/>
                  <a:gd name="T12" fmla="*/ 411 w 430"/>
                  <a:gd name="T13" fmla="*/ 0 h 127"/>
                  <a:gd name="T14" fmla="*/ 411 w 430"/>
                  <a:gd name="T15" fmla="*/ 127 h 127"/>
                  <a:gd name="T16" fmla="*/ 0 w 430"/>
                  <a:gd name="T17" fmla="*/ 127 h 127"/>
                  <a:gd name="T18" fmla="*/ 0 w 43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0" h="127"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3" name="Freeform 266">
                <a:extLst>
                  <a:ext uri="{FF2B5EF4-FFF2-40B4-BE49-F238E27FC236}">
                    <a16:creationId xmlns:a16="http://schemas.microsoft.com/office/drawing/2014/main" id="{06B01015-6B92-419E-B546-7A10CA4AFC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06" cy="64"/>
              </a:xfrm>
              <a:custGeom>
                <a:avLst/>
                <a:gdLst>
                  <a:gd name="T0" fmla="*/ 0 w 411"/>
                  <a:gd name="T1" fmla="*/ 0 h 127"/>
                  <a:gd name="T2" fmla="*/ 411 w 411"/>
                  <a:gd name="T3" fmla="*/ 0 h 127"/>
                  <a:gd name="T4" fmla="*/ 411 w 411"/>
                  <a:gd name="T5" fmla="*/ 127 h 127"/>
                  <a:gd name="T6" fmla="*/ 0 w 411"/>
                  <a:gd name="T7" fmla="*/ 127 h 127"/>
                  <a:gd name="T8" fmla="*/ 0 w 411"/>
                  <a:gd name="T9" fmla="*/ 0 h 127"/>
                  <a:gd name="T10" fmla="*/ 0 w 411"/>
                  <a:gd name="T11" fmla="*/ 0 h 127"/>
                  <a:gd name="T12" fmla="*/ 394 w 411"/>
                  <a:gd name="T13" fmla="*/ 0 h 127"/>
                  <a:gd name="T14" fmla="*/ 394 w 411"/>
                  <a:gd name="T15" fmla="*/ 127 h 127"/>
                  <a:gd name="T16" fmla="*/ 0 w 411"/>
                  <a:gd name="T17" fmla="*/ 127 h 127"/>
                  <a:gd name="T18" fmla="*/ 0 w 41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1" h="127"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D7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4" name="Freeform 267">
                <a:extLst>
                  <a:ext uri="{FF2B5EF4-FFF2-40B4-BE49-F238E27FC236}">
                    <a16:creationId xmlns:a16="http://schemas.microsoft.com/office/drawing/2014/main" id="{36C382BB-201C-4C04-B28D-2E4F6E7F5D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97" cy="64"/>
              </a:xfrm>
              <a:custGeom>
                <a:avLst/>
                <a:gdLst>
                  <a:gd name="T0" fmla="*/ 0 w 394"/>
                  <a:gd name="T1" fmla="*/ 0 h 127"/>
                  <a:gd name="T2" fmla="*/ 394 w 394"/>
                  <a:gd name="T3" fmla="*/ 0 h 127"/>
                  <a:gd name="T4" fmla="*/ 394 w 394"/>
                  <a:gd name="T5" fmla="*/ 127 h 127"/>
                  <a:gd name="T6" fmla="*/ 0 w 394"/>
                  <a:gd name="T7" fmla="*/ 127 h 127"/>
                  <a:gd name="T8" fmla="*/ 0 w 394"/>
                  <a:gd name="T9" fmla="*/ 0 h 127"/>
                  <a:gd name="T10" fmla="*/ 0 w 394"/>
                  <a:gd name="T11" fmla="*/ 0 h 127"/>
                  <a:gd name="T12" fmla="*/ 377 w 394"/>
                  <a:gd name="T13" fmla="*/ 0 h 127"/>
                  <a:gd name="T14" fmla="*/ 377 w 394"/>
                  <a:gd name="T15" fmla="*/ 127 h 127"/>
                  <a:gd name="T16" fmla="*/ 0 w 394"/>
                  <a:gd name="T17" fmla="*/ 127 h 127"/>
                  <a:gd name="T18" fmla="*/ 0 w 39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4" h="127"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5" name="Freeform 268">
                <a:extLst>
                  <a:ext uri="{FF2B5EF4-FFF2-40B4-BE49-F238E27FC236}">
                    <a16:creationId xmlns:a16="http://schemas.microsoft.com/office/drawing/2014/main" id="{C201DD81-3A2C-462F-B4FB-9A7177D688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88" cy="64"/>
              </a:xfrm>
              <a:custGeom>
                <a:avLst/>
                <a:gdLst>
                  <a:gd name="T0" fmla="*/ 0 w 377"/>
                  <a:gd name="T1" fmla="*/ 0 h 127"/>
                  <a:gd name="T2" fmla="*/ 377 w 377"/>
                  <a:gd name="T3" fmla="*/ 0 h 127"/>
                  <a:gd name="T4" fmla="*/ 377 w 377"/>
                  <a:gd name="T5" fmla="*/ 127 h 127"/>
                  <a:gd name="T6" fmla="*/ 0 w 377"/>
                  <a:gd name="T7" fmla="*/ 127 h 127"/>
                  <a:gd name="T8" fmla="*/ 0 w 377"/>
                  <a:gd name="T9" fmla="*/ 0 h 127"/>
                  <a:gd name="T10" fmla="*/ 0 w 377"/>
                  <a:gd name="T11" fmla="*/ 0 h 127"/>
                  <a:gd name="T12" fmla="*/ 357 w 377"/>
                  <a:gd name="T13" fmla="*/ 0 h 127"/>
                  <a:gd name="T14" fmla="*/ 357 w 377"/>
                  <a:gd name="T15" fmla="*/ 127 h 127"/>
                  <a:gd name="T16" fmla="*/ 0 w 377"/>
                  <a:gd name="T17" fmla="*/ 127 h 127"/>
                  <a:gd name="T18" fmla="*/ 0 w 37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7" h="127"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6" name="Freeform 269">
                <a:extLst>
                  <a:ext uri="{FF2B5EF4-FFF2-40B4-BE49-F238E27FC236}">
                    <a16:creationId xmlns:a16="http://schemas.microsoft.com/office/drawing/2014/main" id="{1DB7F2B0-78C4-42F4-A92D-142198E0C4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9" cy="64"/>
              </a:xfrm>
              <a:custGeom>
                <a:avLst/>
                <a:gdLst>
                  <a:gd name="T0" fmla="*/ 0 w 357"/>
                  <a:gd name="T1" fmla="*/ 0 h 127"/>
                  <a:gd name="T2" fmla="*/ 357 w 357"/>
                  <a:gd name="T3" fmla="*/ 0 h 127"/>
                  <a:gd name="T4" fmla="*/ 357 w 357"/>
                  <a:gd name="T5" fmla="*/ 127 h 127"/>
                  <a:gd name="T6" fmla="*/ 0 w 357"/>
                  <a:gd name="T7" fmla="*/ 127 h 127"/>
                  <a:gd name="T8" fmla="*/ 0 w 357"/>
                  <a:gd name="T9" fmla="*/ 0 h 127"/>
                  <a:gd name="T10" fmla="*/ 0 w 357"/>
                  <a:gd name="T11" fmla="*/ 0 h 127"/>
                  <a:gd name="T12" fmla="*/ 340 w 357"/>
                  <a:gd name="T13" fmla="*/ 0 h 127"/>
                  <a:gd name="T14" fmla="*/ 340 w 357"/>
                  <a:gd name="T15" fmla="*/ 127 h 127"/>
                  <a:gd name="T16" fmla="*/ 0 w 357"/>
                  <a:gd name="T17" fmla="*/ 127 h 127"/>
                  <a:gd name="T18" fmla="*/ 0 w 35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7" h="127"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7" name="Freeform 270">
                <a:extLst>
                  <a:ext uri="{FF2B5EF4-FFF2-40B4-BE49-F238E27FC236}">
                    <a16:creationId xmlns:a16="http://schemas.microsoft.com/office/drawing/2014/main" id="{5A15ADC3-CEE2-41B7-934A-59E7A9F887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0" cy="64"/>
              </a:xfrm>
              <a:custGeom>
                <a:avLst/>
                <a:gdLst>
                  <a:gd name="T0" fmla="*/ 0 w 340"/>
                  <a:gd name="T1" fmla="*/ 0 h 127"/>
                  <a:gd name="T2" fmla="*/ 340 w 340"/>
                  <a:gd name="T3" fmla="*/ 0 h 127"/>
                  <a:gd name="T4" fmla="*/ 340 w 340"/>
                  <a:gd name="T5" fmla="*/ 127 h 127"/>
                  <a:gd name="T6" fmla="*/ 0 w 340"/>
                  <a:gd name="T7" fmla="*/ 127 h 127"/>
                  <a:gd name="T8" fmla="*/ 0 w 340"/>
                  <a:gd name="T9" fmla="*/ 0 h 127"/>
                  <a:gd name="T10" fmla="*/ 0 w 340"/>
                  <a:gd name="T11" fmla="*/ 0 h 127"/>
                  <a:gd name="T12" fmla="*/ 323 w 340"/>
                  <a:gd name="T13" fmla="*/ 0 h 127"/>
                  <a:gd name="T14" fmla="*/ 323 w 340"/>
                  <a:gd name="T15" fmla="*/ 127 h 127"/>
                  <a:gd name="T16" fmla="*/ 0 w 340"/>
                  <a:gd name="T17" fmla="*/ 127 h 127"/>
                  <a:gd name="T18" fmla="*/ 0 w 34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0" h="127"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8" name="Freeform 271">
                <a:extLst>
                  <a:ext uri="{FF2B5EF4-FFF2-40B4-BE49-F238E27FC236}">
                    <a16:creationId xmlns:a16="http://schemas.microsoft.com/office/drawing/2014/main" id="{E6804074-768F-4DC4-AE1A-A8D03B9EFE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61" cy="64"/>
              </a:xfrm>
              <a:custGeom>
                <a:avLst/>
                <a:gdLst>
                  <a:gd name="T0" fmla="*/ 0 w 323"/>
                  <a:gd name="T1" fmla="*/ 0 h 127"/>
                  <a:gd name="T2" fmla="*/ 323 w 323"/>
                  <a:gd name="T3" fmla="*/ 0 h 127"/>
                  <a:gd name="T4" fmla="*/ 323 w 323"/>
                  <a:gd name="T5" fmla="*/ 127 h 127"/>
                  <a:gd name="T6" fmla="*/ 0 w 323"/>
                  <a:gd name="T7" fmla="*/ 127 h 127"/>
                  <a:gd name="T8" fmla="*/ 0 w 323"/>
                  <a:gd name="T9" fmla="*/ 0 h 127"/>
                  <a:gd name="T10" fmla="*/ 0 w 323"/>
                  <a:gd name="T11" fmla="*/ 0 h 127"/>
                  <a:gd name="T12" fmla="*/ 303 w 323"/>
                  <a:gd name="T13" fmla="*/ 0 h 127"/>
                  <a:gd name="T14" fmla="*/ 303 w 323"/>
                  <a:gd name="T15" fmla="*/ 127 h 127"/>
                  <a:gd name="T16" fmla="*/ 0 w 323"/>
                  <a:gd name="T17" fmla="*/ 127 h 127"/>
                  <a:gd name="T18" fmla="*/ 0 w 32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3" h="127"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9" name="Freeform 272">
                <a:extLst>
                  <a:ext uri="{FF2B5EF4-FFF2-40B4-BE49-F238E27FC236}">
                    <a16:creationId xmlns:a16="http://schemas.microsoft.com/office/drawing/2014/main" id="{E114FE94-B439-4AB6-8379-D64A008EBB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52" cy="64"/>
              </a:xfrm>
              <a:custGeom>
                <a:avLst/>
                <a:gdLst>
                  <a:gd name="T0" fmla="*/ 0 w 303"/>
                  <a:gd name="T1" fmla="*/ 0 h 127"/>
                  <a:gd name="T2" fmla="*/ 303 w 303"/>
                  <a:gd name="T3" fmla="*/ 0 h 127"/>
                  <a:gd name="T4" fmla="*/ 303 w 303"/>
                  <a:gd name="T5" fmla="*/ 127 h 127"/>
                  <a:gd name="T6" fmla="*/ 0 w 303"/>
                  <a:gd name="T7" fmla="*/ 127 h 127"/>
                  <a:gd name="T8" fmla="*/ 0 w 303"/>
                  <a:gd name="T9" fmla="*/ 0 h 127"/>
                  <a:gd name="T10" fmla="*/ 0 w 303"/>
                  <a:gd name="T11" fmla="*/ 0 h 127"/>
                  <a:gd name="T12" fmla="*/ 286 w 303"/>
                  <a:gd name="T13" fmla="*/ 0 h 127"/>
                  <a:gd name="T14" fmla="*/ 286 w 303"/>
                  <a:gd name="T15" fmla="*/ 127 h 127"/>
                  <a:gd name="T16" fmla="*/ 0 w 303"/>
                  <a:gd name="T17" fmla="*/ 127 h 127"/>
                  <a:gd name="T18" fmla="*/ 0 w 30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3" h="127"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" name="Freeform 273">
                <a:extLst>
                  <a:ext uri="{FF2B5EF4-FFF2-40B4-BE49-F238E27FC236}">
                    <a16:creationId xmlns:a16="http://schemas.microsoft.com/office/drawing/2014/main" id="{D144D363-A7DA-450F-BBED-ED5BA619CA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43" cy="64"/>
              </a:xfrm>
              <a:custGeom>
                <a:avLst/>
                <a:gdLst>
                  <a:gd name="T0" fmla="*/ 0 w 286"/>
                  <a:gd name="T1" fmla="*/ 0 h 127"/>
                  <a:gd name="T2" fmla="*/ 286 w 286"/>
                  <a:gd name="T3" fmla="*/ 0 h 127"/>
                  <a:gd name="T4" fmla="*/ 286 w 286"/>
                  <a:gd name="T5" fmla="*/ 127 h 127"/>
                  <a:gd name="T6" fmla="*/ 0 w 286"/>
                  <a:gd name="T7" fmla="*/ 127 h 127"/>
                  <a:gd name="T8" fmla="*/ 0 w 286"/>
                  <a:gd name="T9" fmla="*/ 0 h 127"/>
                  <a:gd name="T10" fmla="*/ 0 w 286"/>
                  <a:gd name="T11" fmla="*/ 0 h 127"/>
                  <a:gd name="T12" fmla="*/ 269 w 286"/>
                  <a:gd name="T13" fmla="*/ 0 h 127"/>
                  <a:gd name="T14" fmla="*/ 269 w 286"/>
                  <a:gd name="T15" fmla="*/ 127 h 127"/>
                  <a:gd name="T16" fmla="*/ 0 w 286"/>
                  <a:gd name="T17" fmla="*/ 127 h 127"/>
                  <a:gd name="T18" fmla="*/ 0 w 28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127"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" name="Freeform 274">
                <a:extLst>
                  <a:ext uri="{FF2B5EF4-FFF2-40B4-BE49-F238E27FC236}">
                    <a16:creationId xmlns:a16="http://schemas.microsoft.com/office/drawing/2014/main" id="{D98DEA3F-6DE6-4E37-9C39-D4B2819FE3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34" cy="64"/>
              </a:xfrm>
              <a:custGeom>
                <a:avLst/>
                <a:gdLst>
                  <a:gd name="T0" fmla="*/ 0 w 269"/>
                  <a:gd name="T1" fmla="*/ 0 h 127"/>
                  <a:gd name="T2" fmla="*/ 269 w 269"/>
                  <a:gd name="T3" fmla="*/ 0 h 127"/>
                  <a:gd name="T4" fmla="*/ 269 w 269"/>
                  <a:gd name="T5" fmla="*/ 127 h 127"/>
                  <a:gd name="T6" fmla="*/ 0 w 269"/>
                  <a:gd name="T7" fmla="*/ 127 h 127"/>
                  <a:gd name="T8" fmla="*/ 0 w 269"/>
                  <a:gd name="T9" fmla="*/ 0 h 127"/>
                  <a:gd name="T10" fmla="*/ 0 w 269"/>
                  <a:gd name="T11" fmla="*/ 0 h 127"/>
                  <a:gd name="T12" fmla="*/ 250 w 269"/>
                  <a:gd name="T13" fmla="*/ 0 h 127"/>
                  <a:gd name="T14" fmla="*/ 250 w 269"/>
                  <a:gd name="T15" fmla="*/ 127 h 127"/>
                  <a:gd name="T16" fmla="*/ 0 w 269"/>
                  <a:gd name="T17" fmla="*/ 127 h 127"/>
                  <a:gd name="T18" fmla="*/ 0 w 26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9" h="127"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" name="Freeform 275">
                <a:extLst>
                  <a:ext uri="{FF2B5EF4-FFF2-40B4-BE49-F238E27FC236}">
                    <a16:creationId xmlns:a16="http://schemas.microsoft.com/office/drawing/2014/main" id="{F5ACF2B9-2F4A-4002-A521-0102365D5B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25" cy="64"/>
              </a:xfrm>
              <a:custGeom>
                <a:avLst/>
                <a:gdLst>
                  <a:gd name="T0" fmla="*/ 0 w 250"/>
                  <a:gd name="T1" fmla="*/ 0 h 127"/>
                  <a:gd name="T2" fmla="*/ 250 w 250"/>
                  <a:gd name="T3" fmla="*/ 0 h 127"/>
                  <a:gd name="T4" fmla="*/ 250 w 250"/>
                  <a:gd name="T5" fmla="*/ 127 h 127"/>
                  <a:gd name="T6" fmla="*/ 0 w 250"/>
                  <a:gd name="T7" fmla="*/ 127 h 127"/>
                  <a:gd name="T8" fmla="*/ 0 w 250"/>
                  <a:gd name="T9" fmla="*/ 0 h 127"/>
                  <a:gd name="T10" fmla="*/ 0 w 250"/>
                  <a:gd name="T11" fmla="*/ 0 h 127"/>
                  <a:gd name="T12" fmla="*/ 232 w 250"/>
                  <a:gd name="T13" fmla="*/ 0 h 127"/>
                  <a:gd name="T14" fmla="*/ 232 w 250"/>
                  <a:gd name="T15" fmla="*/ 127 h 127"/>
                  <a:gd name="T16" fmla="*/ 0 w 250"/>
                  <a:gd name="T17" fmla="*/ 127 h 127"/>
                  <a:gd name="T18" fmla="*/ 0 w 25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127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" name="Freeform 276">
                <a:extLst>
                  <a:ext uri="{FF2B5EF4-FFF2-40B4-BE49-F238E27FC236}">
                    <a16:creationId xmlns:a16="http://schemas.microsoft.com/office/drawing/2014/main" id="{7D772016-B0D9-4E52-8FDC-B952FDE621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16" cy="64"/>
              </a:xfrm>
              <a:custGeom>
                <a:avLst/>
                <a:gdLst>
                  <a:gd name="T0" fmla="*/ 0 w 232"/>
                  <a:gd name="T1" fmla="*/ 0 h 127"/>
                  <a:gd name="T2" fmla="*/ 232 w 232"/>
                  <a:gd name="T3" fmla="*/ 0 h 127"/>
                  <a:gd name="T4" fmla="*/ 232 w 232"/>
                  <a:gd name="T5" fmla="*/ 127 h 127"/>
                  <a:gd name="T6" fmla="*/ 0 w 232"/>
                  <a:gd name="T7" fmla="*/ 127 h 127"/>
                  <a:gd name="T8" fmla="*/ 0 w 232"/>
                  <a:gd name="T9" fmla="*/ 0 h 127"/>
                  <a:gd name="T10" fmla="*/ 0 w 232"/>
                  <a:gd name="T11" fmla="*/ 0 h 127"/>
                  <a:gd name="T12" fmla="*/ 215 w 232"/>
                  <a:gd name="T13" fmla="*/ 0 h 127"/>
                  <a:gd name="T14" fmla="*/ 215 w 232"/>
                  <a:gd name="T15" fmla="*/ 127 h 127"/>
                  <a:gd name="T16" fmla="*/ 0 w 232"/>
                  <a:gd name="T17" fmla="*/ 127 h 127"/>
                  <a:gd name="T18" fmla="*/ 0 w 23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2" h="127"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" name="Freeform 277">
                <a:extLst>
                  <a:ext uri="{FF2B5EF4-FFF2-40B4-BE49-F238E27FC236}">
                    <a16:creationId xmlns:a16="http://schemas.microsoft.com/office/drawing/2014/main" id="{BC589813-FFDB-4641-9DF3-B62744C634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07" cy="64"/>
              </a:xfrm>
              <a:custGeom>
                <a:avLst/>
                <a:gdLst>
                  <a:gd name="T0" fmla="*/ 0 w 215"/>
                  <a:gd name="T1" fmla="*/ 0 h 127"/>
                  <a:gd name="T2" fmla="*/ 215 w 215"/>
                  <a:gd name="T3" fmla="*/ 0 h 127"/>
                  <a:gd name="T4" fmla="*/ 215 w 215"/>
                  <a:gd name="T5" fmla="*/ 127 h 127"/>
                  <a:gd name="T6" fmla="*/ 0 w 215"/>
                  <a:gd name="T7" fmla="*/ 127 h 127"/>
                  <a:gd name="T8" fmla="*/ 0 w 215"/>
                  <a:gd name="T9" fmla="*/ 0 h 127"/>
                  <a:gd name="T10" fmla="*/ 0 w 215"/>
                  <a:gd name="T11" fmla="*/ 0 h 127"/>
                  <a:gd name="T12" fmla="*/ 196 w 215"/>
                  <a:gd name="T13" fmla="*/ 0 h 127"/>
                  <a:gd name="T14" fmla="*/ 196 w 215"/>
                  <a:gd name="T15" fmla="*/ 127 h 127"/>
                  <a:gd name="T16" fmla="*/ 0 w 215"/>
                  <a:gd name="T17" fmla="*/ 127 h 127"/>
                  <a:gd name="T18" fmla="*/ 0 w 21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127"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" name="Freeform 278">
                <a:extLst>
                  <a:ext uri="{FF2B5EF4-FFF2-40B4-BE49-F238E27FC236}">
                    <a16:creationId xmlns:a16="http://schemas.microsoft.com/office/drawing/2014/main" id="{FC592C5C-4C15-4151-8A9E-D2672D9172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98" cy="64"/>
              </a:xfrm>
              <a:custGeom>
                <a:avLst/>
                <a:gdLst>
                  <a:gd name="T0" fmla="*/ 0 w 196"/>
                  <a:gd name="T1" fmla="*/ 0 h 127"/>
                  <a:gd name="T2" fmla="*/ 196 w 196"/>
                  <a:gd name="T3" fmla="*/ 0 h 127"/>
                  <a:gd name="T4" fmla="*/ 196 w 196"/>
                  <a:gd name="T5" fmla="*/ 127 h 127"/>
                  <a:gd name="T6" fmla="*/ 0 w 196"/>
                  <a:gd name="T7" fmla="*/ 127 h 127"/>
                  <a:gd name="T8" fmla="*/ 0 w 196"/>
                  <a:gd name="T9" fmla="*/ 0 h 127"/>
                  <a:gd name="T10" fmla="*/ 0 w 196"/>
                  <a:gd name="T11" fmla="*/ 0 h 127"/>
                  <a:gd name="T12" fmla="*/ 178 w 196"/>
                  <a:gd name="T13" fmla="*/ 0 h 127"/>
                  <a:gd name="T14" fmla="*/ 178 w 196"/>
                  <a:gd name="T15" fmla="*/ 127 h 127"/>
                  <a:gd name="T16" fmla="*/ 0 w 196"/>
                  <a:gd name="T17" fmla="*/ 127 h 127"/>
                  <a:gd name="T18" fmla="*/ 0 w 19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6" h="127"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" name="Freeform 279">
                <a:extLst>
                  <a:ext uri="{FF2B5EF4-FFF2-40B4-BE49-F238E27FC236}">
                    <a16:creationId xmlns:a16="http://schemas.microsoft.com/office/drawing/2014/main" id="{7BB24A6D-8A11-41E2-9569-FC0C56B0F3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9" cy="64"/>
              </a:xfrm>
              <a:custGeom>
                <a:avLst/>
                <a:gdLst>
                  <a:gd name="T0" fmla="*/ 0 w 178"/>
                  <a:gd name="T1" fmla="*/ 0 h 127"/>
                  <a:gd name="T2" fmla="*/ 178 w 178"/>
                  <a:gd name="T3" fmla="*/ 0 h 127"/>
                  <a:gd name="T4" fmla="*/ 178 w 178"/>
                  <a:gd name="T5" fmla="*/ 127 h 127"/>
                  <a:gd name="T6" fmla="*/ 0 w 178"/>
                  <a:gd name="T7" fmla="*/ 127 h 127"/>
                  <a:gd name="T8" fmla="*/ 0 w 178"/>
                  <a:gd name="T9" fmla="*/ 0 h 127"/>
                  <a:gd name="T10" fmla="*/ 0 w 178"/>
                  <a:gd name="T11" fmla="*/ 0 h 127"/>
                  <a:gd name="T12" fmla="*/ 161 w 178"/>
                  <a:gd name="T13" fmla="*/ 0 h 127"/>
                  <a:gd name="T14" fmla="*/ 161 w 178"/>
                  <a:gd name="T15" fmla="*/ 127 h 127"/>
                  <a:gd name="T16" fmla="*/ 0 w 178"/>
                  <a:gd name="T17" fmla="*/ 127 h 127"/>
                  <a:gd name="T18" fmla="*/ 0 w 17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8" h="127"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" name="Freeform 280">
                <a:extLst>
                  <a:ext uri="{FF2B5EF4-FFF2-40B4-BE49-F238E27FC236}">
                    <a16:creationId xmlns:a16="http://schemas.microsoft.com/office/drawing/2014/main" id="{A47ABE21-49BD-43A5-BA99-52ADD1BEB2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1" cy="64"/>
              </a:xfrm>
              <a:custGeom>
                <a:avLst/>
                <a:gdLst>
                  <a:gd name="T0" fmla="*/ 0 w 161"/>
                  <a:gd name="T1" fmla="*/ 0 h 127"/>
                  <a:gd name="T2" fmla="*/ 161 w 161"/>
                  <a:gd name="T3" fmla="*/ 0 h 127"/>
                  <a:gd name="T4" fmla="*/ 161 w 161"/>
                  <a:gd name="T5" fmla="*/ 127 h 127"/>
                  <a:gd name="T6" fmla="*/ 0 w 161"/>
                  <a:gd name="T7" fmla="*/ 127 h 127"/>
                  <a:gd name="T8" fmla="*/ 0 w 161"/>
                  <a:gd name="T9" fmla="*/ 0 h 127"/>
                  <a:gd name="T10" fmla="*/ 0 w 161"/>
                  <a:gd name="T11" fmla="*/ 0 h 127"/>
                  <a:gd name="T12" fmla="*/ 142 w 161"/>
                  <a:gd name="T13" fmla="*/ 0 h 127"/>
                  <a:gd name="T14" fmla="*/ 142 w 161"/>
                  <a:gd name="T15" fmla="*/ 127 h 127"/>
                  <a:gd name="T16" fmla="*/ 0 w 161"/>
                  <a:gd name="T17" fmla="*/ 127 h 127"/>
                  <a:gd name="T18" fmla="*/ 0 w 16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1" h="127"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8" name="Freeform 281">
                <a:extLst>
                  <a:ext uri="{FF2B5EF4-FFF2-40B4-BE49-F238E27FC236}">
                    <a16:creationId xmlns:a16="http://schemas.microsoft.com/office/drawing/2014/main" id="{55EC9C2F-D3A5-4993-B24C-9967BA8295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71" cy="64"/>
              </a:xfrm>
              <a:custGeom>
                <a:avLst/>
                <a:gdLst>
                  <a:gd name="T0" fmla="*/ 0 w 142"/>
                  <a:gd name="T1" fmla="*/ 0 h 127"/>
                  <a:gd name="T2" fmla="*/ 142 w 142"/>
                  <a:gd name="T3" fmla="*/ 0 h 127"/>
                  <a:gd name="T4" fmla="*/ 142 w 142"/>
                  <a:gd name="T5" fmla="*/ 127 h 127"/>
                  <a:gd name="T6" fmla="*/ 0 w 142"/>
                  <a:gd name="T7" fmla="*/ 127 h 127"/>
                  <a:gd name="T8" fmla="*/ 0 w 142"/>
                  <a:gd name="T9" fmla="*/ 0 h 127"/>
                  <a:gd name="T10" fmla="*/ 0 w 142"/>
                  <a:gd name="T11" fmla="*/ 0 h 127"/>
                  <a:gd name="T12" fmla="*/ 125 w 142"/>
                  <a:gd name="T13" fmla="*/ 0 h 127"/>
                  <a:gd name="T14" fmla="*/ 125 w 142"/>
                  <a:gd name="T15" fmla="*/ 127 h 127"/>
                  <a:gd name="T16" fmla="*/ 0 w 142"/>
                  <a:gd name="T17" fmla="*/ 127 h 127"/>
                  <a:gd name="T18" fmla="*/ 0 w 14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2" h="127"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9" name="Freeform 282">
                <a:extLst>
                  <a:ext uri="{FF2B5EF4-FFF2-40B4-BE49-F238E27FC236}">
                    <a16:creationId xmlns:a16="http://schemas.microsoft.com/office/drawing/2014/main" id="{0A780FB8-95AD-4330-9117-CCE4940975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62" cy="64"/>
              </a:xfrm>
              <a:custGeom>
                <a:avLst/>
                <a:gdLst>
                  <a:gd name="T0" fmla="*/ 0 w 125"/>
                  <a:gd name="T1" fmla="*/ 0 h 127"/>
                  <a:gd name="T2" fmla="*/ 125 w 125"/>
                  <a:gd name="T3" fmla="*/ 0 h 127"/>
                  <a:gd name="T4" fmla="*/ 125 w 125"/>
                  <a:gd name="T5" fmla="*/ 127 h 127"/>
                  <a:gd name="T6" fmla="*/ 0 w 125"/>
                  <a:gd name="T7" fmla="*/ 127 h 127"/>
                  <a:gd name="T8" fmla="*/ 0 w 125"/>
                  <a:gd name="T9" fmla="*/ 0 h 127"/>
                  <a:gd name="T10" fmla="*/ 0 w 125"/>
                  <a:gd name="T11" fmla="*/ 0 h 127"/>
                  <a:gd name="T12" fmla="*/ 107 w 125"/>
                  <a:gd name="T13" fmla="*/ 0 h 127"/>
                  <a:gd name="T14" fmla="*/ 107 w 125"/>
                  <a:gd name="T15" fmla="*/ 127 h 127"/>
                  <a:gd name="T16" fmla="*/ 0 w 125"/>
                  <a:gd name="T17" fmla="*/ 127 h 127"/>
                  <a:gd name="T18" fmla="*/ 0 w 12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5" h="127"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" name="Freeform 283">
                <a:extLst>
                  <a:ext uri="{FF2B5EF4-FFF2-40B4-BE49-F238E27FC236}">
                    <a16:creationId xmlns:a16="http://schemas.microsoft.com/office/drawing/2014/main" id="{97739FCF-D648-4FCD-ABBA-386E8ACBBF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54" cy="64"/>
              </a:xfrm>
              <a:custGeom>
                <a:avLst/>
                <a:gdLst>
                  <a:gd name="T0" fmla="*/ 0 w 107"/>
                  <a:gd name="T1" fmla="*/ 0 h 127"/>
                  <a:gd name="T2" fmla="*/ 107 w 107"/>
                  <a:gd name="T3" fmla="*/ 0 h 127"/>
                  <a:gd name="T4" fmla="*/ 107 w 107"/>
                  <a:gd name="T5" fmla="*/ 127 h 127"/>
                  <a:gd name="T6" fmla="*/ 0 w 107"/>
                  <a:gd name="T7" fmla="*/ 127 h 127"/>
                  <a:gd name="T8" fmla="*/ 0 w 107"/>
                  <a:gd name="T9" fmla="*/ 0 h 127"/>
                  <a:gd name="T10" fmla="*/ 0 w 107"/>
                  <a:gd name="T11" fmla="*/ 0 h 127"/>
                  <a:gd name="T12" fmla="*/ 88 w 107"/>
                  <a:gd name="T13" fmla="*/ 0 h 127"/>
                  <a:gd name="T14" fmla="*/ 88 w 107"/>
                  <a:gd name="T15" fmla="*/ 127 h 127"/>
                  <a:gd name="T16" fmla="*/ 0 w 107"/>
                  <a:gd name="T17" fmla="*/ 127 h 127"/>
                  <a:gd name="T18" fmla="*/ 0 w 10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7" h="12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" name="Freeform 284">
                <a:extLst>
                  <a:ext uri="{FF2B5EF4-FFF2-40B4-BE49-F238E27FC236}">
                    <a16:creationId xmlns:a16="http://schemas.microsoft.com/office/drawing/2014/main" id="{7D185A24-B9C9-4A36-AAF0-3C4FAD7EF3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44" cy="64"/>
              </a:xfrm>
              <a:custGeom>
                <a:avLst/>
                <a:gdLst>
                  <a:gd name="T0" fmla="*/ 0 w 88"/>
                  <a:gd name="T1" fmla="*/ 0 h 127"/>
                  <a:gd name="T2" fmla="*/ 88 w 88"/>
                  <a:gd name="T3" fmla="*/ 0 h 127"/>
                  <a:gd name="T4" fmla="*/ 88 w 88"/>
                  <a:gd name="T5" fmla="*/ 127 h 127"/>
                  <a:gd name="T6" fmla="*/ 0 w 88"/>
                  <a:gd name="T7" fmla="*/ 127 h 127"/>
                  <a:gd name="T8" fmla="*/ 0 w 88"/>
                  <a:gd name="T9" fmla="*/ 0 h 127"/>
                  <a:gd name="T10" fmla="*/ 0 w 88"/>
                  <a:gd name="T11" fmla="*/ 0 h 127"/>
                  <a:gd name="T12" fmla="*/ 71 w 88"/>
                  <a:gd name="T13" fmla="*/ 0 h 127"/>
                  <a:gd name="T14" fmla="*/ 71 w 88"/>
                  <a:gd name="T15" fmla="*/ 127 h 127"/>
                  <a:gd name="T16" fmla="*/ 0 w 88"/>
                  <a:gd name="T17" fmla="*/ 127 h 127"/>
                  <a:gd name="T18" fmla="*/ 0 w 8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127"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5C5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" name="Freeform 285">
                <a:extLst>
                  <a:ext uri="{FF2B5EF4-FFF2-40B4-BE49-F238E27FC236}">
                    <a16:creationId xmlns:a16="http://schemas.microsoft.com/office/drawing/2014/main" id="{F493D616-E4DB-4091-90A0-E7D9630F5E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5" cy="64"/>
              </a:xfrm>
              <a:custGeom>
                <a:avLst/>
                <a:gdLst>
                  <a:gd name="T0" fmla="*/ 0 w 71"/>
                  <a:gd name="T1" fmla="*/ 0 h 127"/>
                  <a:gd name="T2" fmla="*/ 71 w 71"/>
                  <a:gd name="T3" fmla="*/ 0 h 127"/>
                  <a:gd name="T4" fmla="*/ 71 w 71"/>
                  <a:gd name="T5" fmla="*/ 127 h 127"/>
                  <a:gd name="T6" fmla="*/ 0 w 71"/>
                  <a:gd name="T7" fmla="*/ 127 h 127"/>
                  <a:gd name="T8" fmla="*/ 0 w 71"/>
                  <a:gd name="T9" fmla="*/ 0 h 127"/>
                  <a:gd name="T10" fmla="*/ 0 w 71"/>
                  <a:gd name="T11" fmla="*/ 0 h 127"/>
                  <a:gd name="T12" fmla="*/ 53 w 71"/>
                  <a:gd name="T13" fmla="*/ 0 h 127"/>
                  <a:gd name="T14" fmla="*/ 53 w 71"/>
                  <a:gd name="T15" fmla="*/ 127 h 127"/>
                  <a:gd name="T16" fmla="*/ 0 w 71"/>
                  <a:gd name="T17" fmla="*/ 127 h 127"/>
                  <a:gd name="T18" fmla="*/ 0 w 7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" h="127"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" name="Freeform 286">
                <a:extLst>
                  <a:ext uri="{FF2B5EF4-FFF2-40B4-BE49-F238E27FC236}">
                    <a16:creationId xmlns:a16="http://schemas.microsoft.com/office/drawing/2014/main" id="{5146752A-52BD-4F5E-AB3F-18C843FA31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" cy="64"/>
              </a:xfrm>
              <a:custGeom>
                <a:avLst/>
                <a:gdLst>
                  <a:gd name="T0" fmla="*/ 0 w 53"/>
                  <a:gd name="T1" fmla="*/ 0 h 127"/>
                  <a:gd name="T2" fmla="*/ 53 w 53"/>
                  <a:gd name="T3" fmla="*/ 0 h 127"/>
                  <a:gd name="T4" fmla="*/ 53 w 53"/>
                  <a:gd name="T5" fmla="*/ 127 h 127"/>
                  <a:gd name="T6" fmla="*/ 0 w 53"/>
                  <a:gd name="T7" fmla="*/ 127 h 127"/>
                  <a:gd name="T8" fmla="*/ 0 w 53"/>
                  <a:gd name="T9" fmla="*/ 0 h 127"/>
                  <a:gd name="T10" fmla="*/ 0 w 53"/>
                  <a:gd name="T11" fmla="*/ 0 h 127"/>
                  <a:gd name="T12" fmla="*/ 34 w 53"/>
                  <a:gd name="T13" fmla="*/ 0 h 127"/>
                  <a:gd name="T14" fmla="*/ 34 w 53"/>
                  <a:gd name="T15" fmla="*/ 127 h 127"/>
                  <a:gd name="T16" fmla="*/ 0 w 53"/>
                  <a:gd name="T17" fmla="*/ 127 h 127"/>
                  <a:gd name="T18" fmla="*/ 0 w 5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127"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3C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" name="Freeform 287">
                <a:extLst>
                  <a:ext uri="{FF2B5EF4-FFF2-40B4-BE49-F238E27FC236}">
                    <a16:creationId xmlns:a16="http://schemas.microsoft.com/office/drawing/2014/main" id="{A3121AEE-1AD0-48E8-A215-5611851B5D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" cy="64"/>
              </a:xfrm>
              <a:custGeom>
                <a:avLst/>
                <a:gdLst>
                  <a:gd name="T0" fmla="*/ 0 w 34"/>
                  <a:gd name="T1" fmla="*/ 0 h 127"/>
                  <a:gd name="T2" fmla="*/ 34 w 34"/>
                  <a:gd name="T3" fmla="*/ 0 h 127"/>
                  <a:gd name="T4" fmla="*/ 34 w 34"/>
                  <a:gd name="T5" fmla="*/ 127 h 127"/>
                  <a:gd name="T6" fmla="*/ 0 w 34"/>
                  <a:gd name="T7" fmla="*/ 127 h 127"/>
                  <a:gd name="T8" fmla="*/ 0 w 34"/>
                  <a:gd name="T9" fmla="*/ 0 h 127"/>
                  <a:gd name="T10" fmla="*/ 0 w 34"/>
                  <a:gd name="T11" fmla="*/ 0 h 127"/>
                  <a:gd name="T12" fmla="*/ 17 w 34"/>
                  <a:gd name="T13" fmla="*/ 0 h 127"/>
                  <a:gd name="T14" fmla="*/ 17 w 34"/>
                  <a:gd name="T15" fmla="*/ 127 h 127"/>
                  <a:gd name="T16" fmla="*/ 0 w 34"/>
                  <a:gd name="T17" fmla="*/ 127 h 127"/>
                  <a:gd name="T18" fmla="*/ 0 w 3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127"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" name="Freeform 288">
                <a:extLst>
                  <a:ext uri="{FF2B5EF4-FFF2-40B4-BE49-F238E27FC236}">
                    <a16:creationId xmlns:a16="http://schemas.microsoft.com/office/drawing/2014/main" id="{90082818-96A1-4F19-A98C-1BD2CF4C3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" cy="64"/>
              </a:xfrm>
              <a:custGeom>
                <a:avLst/>
                <a:gdLst>
                  <a:gd name="T0" fmla="*/ 0 w 17"/>
                  <a:gd name="T1" fmla="*/ 0 h 127"/>
                  <a:gd name="T2" fmla="*/ 17 w 17"/>
                  <a:gd name="T3" fmla="*/ 0 h 127"/>
                  <a:gd name="T4" fmla="*/ 17 w 17"/>
                  <a:gd name="T5" fmla="*/ 127 h 127"/>
                  <a:gd name="T6" fmla="*/ 0 w 17"/>
                  <a:gd name="T7" fmla="*/ 127 h 127"/>
                  <a:gd name="T8" fmla="*/ 0 w 17"/>
                  <a:gd name="T9" fmla="*/ 0 h 127"/>
                  <a:gd name="T10" fmla="*/ 0 w 17"/>
                  <a:gd name="T11" fmla="*/ 0 h 127"/>
                  <a:gd name="T12" fmla="*/ 0 w 17"/>
                  <a:gd name="T13" fmla="*/ 0 h 127"/>
                  <a:gd name="T14" fmla="*/ 0 w 17"/>
                  <a:gd name="T15" fmla="*/ 127 h 127"/>
                  <a:gd name="T16" fmla="*/ 0 w 17"/>
                  <a:gd name="T17" fmla="*/ 127 h 127"/>
                  <a:gd name="T18" fmla="*/ 0 w 1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27"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1C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6" name="Freeform 289">
                <a:extLst>
                  <a:ext uri="{FF2B5EF4-FFF2-40B4-BE49-F238E27FC236}">
                    <a16:creationId xmlns:a16="http://schemas.microsoft.com/office/drawing/2014/main" id="{D3552015-2F78-4BE3-A8B3-C0C3D646B0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" cy="64"/>
              </a:xfrm>
              <a:custGeom>
                <a:avLst/>
                <a:gdLst>
                  <a:gd name="T0" fmla="*/ 0 h 127"/>
                  <a:gd name="T1" fmla="*/ 0 h 127"/>
                  <a:gd name="T2" fmla="*/ 127 h 127"/>
                  <a:gd name="T3" fmla="*/ 127 h 127"/>
                  <a:gd name="T4" fmla="*/ 0 h 127"/>
                  <a:gd name="T5" fmla="*/ 0 h 127"/>
                  <a:gd name="T6" fmla="*/ 0 h 127"/>
                  <a:gd name="T7" fmla="*/ 127 h 127"/>
                  <a:gd name="T8" fmla="*/ 127 h 127"/>
                  <a:gd name="T9" fmla="*/ 0 h 12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</a:cxnLst>
                <a:rect l="0" t="0" r="r" b="b"/>
                <a:pathLst>
                  <a:path h="127"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7" name="Rectangle 290">
                <a:extLst>
                  <a:ext uri="{FF2B5EF4-FFF2-40B4-BE49-F238E27FC236}">
                    <a16:creationId xmlns:a16="http://schemas.microsoft.com/office/drawing/2014/main" id="{C535DD8B-C288-4AA1-97C3-36A5F9815F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1435"/>
                <a:ext cx="340" cy="64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8" name="Freeform 291">
                <a:extLst>
                  <a:ext uri="{FF2B5EF4-FFF2-40B4-BE49-F238E27FC236}">
                    <a16:creationId xmlns:a16="http://schemas.microsoft.com/office/drawing/2014/main" id="{36525AF3-4BC5-478B-A130-795E99ADF8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1"/>
                <a:ext cx="334" cy="8"/>
              </a:xfrm>
              <a:custGeom>
                <a:avLst/>
                <a:gdLst>
                  <a:gd name="T0" fmla="*/ 0 w 670"/>
                  <a:gd name="T1" fmla="*/ 0 h 18"/>
                  <a:gd name="T2" fmla="*/ 670 w 670"/>
                  <a:gd name="T3" fmla="*/ 0 h 18"/>
                  <a:gd name="T4" fmla="*/ 670 w 670"/>
                  <a:gd name="T5" fmla="*/ 18 h 18"/>
                  <a:gd name="T6" fmla="*/ 0 w 670"/>
                  <a:gd name="T7" fmla="*/ 18 h 18"/>
                  <a:gd name="T8" fmla="*/ 0 w 670"/>
                  <a:gd name="T9" fmla="*/ 0 h 18"/>
                  <a:gd name="T10" fmla="*/ 0 w 670"/>
                  <a:gd name="T11" fmla="*/ 4 h 18"/>
                  <a:gd name="T12" fmla="*/ 670 w 670"/>
                  <a:gd name="T13" fmla="*/ 4 h 18"/>
                  <a:gd name="T14" fmla="*/ 670 w 670"/>
                  <a:gd name="T15" fmla="*/ 14 h 18"/>
                  <a:gd name="T16" fmla="*/ 0 w 670"/>
                  <a:gd name="T17" fmla="*/ 14 h 18"/>
                  <a:gd name="T18" fmla="*/ 0 w 670"/>
                  <a:gd name="T19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8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14"/>
                    </a:lnTo>
                    <a:lnTo>
                      <a:pt x="0" y="1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9" name="Freeform 292">
                <a:extLst>
                  <a:ext uri="{FF2B5EF4-FFF2-40B4-BE49-F238E27FC236}">
                    <a16:creationId xmlns:a16="http://schemas.microsoft.com/office/drawing/2014/main" id="{8C47620D-E238-4665-8175-49886ECBC8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3"/>
                <a:ext cx="334" cy="4"/>
              </a:xfrm>
              <a:custGeom>
                <a:avLst/>
                <a:gdLst>
                  <a:gd name="T0" fmla="*/ 0 w 670"/>
                  <a:gd name="T1" fmla="*/ 0 h 10"/>
                  <a:gd name="T2" fmla="*/ 670 w 670"/>
                  <a:gd name="T3" fmla="*/ 0 h 10"/>
                  <a:gd name="T4" fmla="*/ 670 w 670"/>
                  <a:gd name="T5" fmla="*/ 10 h 10"/>
                  <a:gd name="T6" fmla="*/ 0 w 670"/>
                  <a:gd name="T7" fmla="*/ 10 h 10"/>
                  <a:gd name="T8" fmla="*/ 0 w 670"/>
                  <a:gd name="T9" fmla="*/ 0 h 10"/>
                  <a:gd name="T10" fmla="*/ 0 w 670"/>
                  <a:gd name="T11" fmla="*/ 4 h 10"/>
                  <a:gd name="T12" fmla="*/ 670 w 670"/>
                  <a:gd name="T13" fmla="*/ 4 h 10"/>
                  <a:gd name="T14" fmla="*/ 670 w 670"/>
                  <a:gd name="T15" fmla="*/ 4 h 10"/>
                  <a:gd name="T16" fmla="*/ 0 w 670"/>
                  <a:gd name="T17" fmla="*/ 4 h 10"/>
                  <a:gd name="T18" fmla="*/ 0 w 670"/>
                  <a:gd name="T1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0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" name="Rectangle 293">
                <a:extLst>
                  <a:ext uri="{FF2B5EF4-FFF2-40B4-BE49-F238E27FC236}">
                    <a16:creationId xmlns:a16="http://schemas.microsoft.com/office/drawing/2014/main" id="{B82F724D-8B45-4894-81BE-C846EAAE9F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3" y="1451"/>
                <a:ext cx="334" cy="8"/>
              </a:xfrm>
              <a:prstGeom prst="rect">
                <a:avLst/>
              </a:prstGeom>
              <a:noFill/>
              <a:ln w="158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" name="Rectangle 294">
                <a:extLst>
                  <a:ext uri="{FF2B5EF4-FFF2-40B4-BE49-F238E27FC236}">
                    <a16:creationId xmlns:a16="http://schemas.microsoft.com/office/drawing/2014/main" id="{11A3CC72-01ED-4AF8-A2D4-785948C5E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1" y="1451"/>
                <a:ext cx="59" cy="8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2" name="Freeform 295">
                <a:extLst>
                  <a:ext uri="{FF2B5EF4-FFF2-40B4-BE49-F238E27FC236}">
                    <a16:creationId xmlns:a16="http://schemas.microsoft.com/office/drawing/2014/main" id="{4345C9FB-A211-4267-A942-4EAC852939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" y="1468"/>
                <a:ext cx="23" cy="22"/>
              </a:xfrm>
              <a:custGeom>
                <a:avLst/>
                <a:gdLst>
                  <a:gd name="T0" fmla="*/ 0 w 47"/>
                  <a:gd name="T1" fmla="*/ 23 h 44"/>
                  <a:gd name="T2" fmla="*/ 24 w 47"/>
                  <a:gd name="T3" fmla="*/ 0 h 44"/>
                  <a:gd name="T4" fmla="*/ 47 w 47"/>
                  <a:gd name="T5" fmla="*/ 23 h 44"/>
                  <a:gd name="T6" fmla="*/ 24 w 47"/>
                  <a:gd name="T7" fmla="*/ 44 h 44"/>
                  <a:gd name="T8" fmla="*/ 0 w 47"/>
                  <a:gd name="T9" fmla="*/ 23 h 44"/>
                  <a:gd name="T10" fmla="*/ 6 w 47"/>
                  <a:gd name="T11" fmla="*/ 23 h 44"/>
                  <a:gd name="T12" fmla="*/ 25 w 47"/>
                  <a:gd name="T13" fmla="*/ 2 h 44"/>
                  <a:gd name="T14" fmla="*/ 47 w 47"/>
                  <a:gd name="T15" fmla="*/ 23 h 44"/>
                  <a:gd name="T16" fmla="*/ 25 w 47"/>
                  <a:gd name="T17" fmla="*/ 42 h 44"/>
                  <a:gd name="T18" fmla="*/ 6 w 47"/>
                  <a:gd name="T19" fmla="*/ 2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" h="44">
                    <a:moveTo>
                      <a:pt x="0" y="23"/>
                    </a:moveTo>
                    <a:lnTo>
                      <a:pt x="24" y="0"/>
                    </a:lnTo>
                    <a:lnTo>
                      <a:pt x="47" y="23"/>
                    </a:lnTo>
                    <a:lnTo>
                      <a:pt x="24" y="44"/>
                    </a:lnTo>
                    <a:lnTo>
                      <a:pt x="0" y="23"/>
                    </a:lnTo>
                    <a:close/>
                    <a:moveTo>
                      <a:pt x="6" y="23"/>
                    </a:moveTo>
                    <a:lnTo>
                      <a:pt x="25" y="2"/>
                    </a:lnTo>
                    <a:lnTo>
                      <a:pt x="47" y="23"/>
                    </a:lnTo>
                    <a:lnTo>
                      <a:pt x="25" y="42"/>
                    </a:lnTo>
                    <a:lnTo>
                      <a:pt x="6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3" name="Freeform 296">
                <a:extLst>
                  <a:ext uri="{FF2B5EF4-FFF2-40B4-BE49-F238E27FC236}">
                    <a16:creationId xmlns:a16="http://schemas.microsoft.com/office/drawing/2014/main" id="{46401ECB-E4F3-450B-96A5-6183CC71C8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6" y="1469"/>
                <a:ext cx="20" cy="20"/>
              </a:xfrm>
              <a:custGeom>
                <a:avLst/>
                <a:gdLst>
                  <a:gd name="T0" fmla="*/ 0 w 41"/>
                  <a:gd name="T1" fmla="*/ 21 h 40"/>
                  <a:gd name="T2" fmla="*/ 19 w 41"/>
                  <a:gd name="T3" fmla="*/ 0 h 40"/>
                  <a:gd name="T4" fmla="*/ 41 w 41"/>
                  <a:gd name="T5" fmla="*/ 21 h 40"/>
                  <a:gd name="T6" fmla="*/ 19 w 41"/>
                  <a:gd name="T7" fmla="*/ 40 h 40"/>
                  <a:gd name="T8" fmla="*/ 0 w 41"/>
                  <a:gd name="T9" fmla="*/ 21 h 40"/>
                  <a:gd name="T10" fmla="*/ 6 w 41"/>
                  <a:gd name="T11" fmla="*/ 21 h 40"/>
                  <a:gd name="T12" fmla="*/ 23 w 41"/>
                  <a:gd name="T13" fmla="*/ 4 h 40"/>
                  <a:gd name="T14" fmla="*/ 41 w 41"/>
                  <a:gd name="T15" fmla="*/ 21 h 40"/>
                  <a:gd name="T16" fmla="*/ 23 w 41"/>
                  <a:gd name="T17" fmla="*/ 36 h 40"/>
                  <a:gd name="T18" fmla="*/ 6 w 41"/>
                  <a:gd name="T1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0">
                    <a:moveTo>
                      <a:pt x="0" y="21"/>
                    </a:moveTo>
                    <a:lnTo>
                      <a:pt x="19" y="0"/>
                    </a:lnTo>
                    <a:lnTo>
                      <a:pt x="41" y="21"/>
                    </a:lnTo>
                    <a:lnTo>
                      <a:pt x="19" y="40"/>
                    </a:lnTo>
                    <a:lnTo>
                      <a:pt x="0" y="21"/>
                    </a:lnTo>
                    <a:close/>
                    <a:moveTo>
                      <a:pt x="6" y="21"/>
                    </a:moveTo>
                    <a:lnTo>
                      <a:pt x="23" y="4"/>
                    </a:lnTo>
                    <a:lnTo>
                      <a:pt x="41" y="21"/>
                    </a:lnTo>
                    <a:lnTo>
                      <a:pt x="23" y="36"/>
                    </a:lnTo>
                    <a:lnTo>
                      <a:pt x="6" y="21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4" name="Freeform 297">
                <a:extLst>
                  <a:ext uri="{FF2B5EF4-FFF2-40B4-BE49-F238E27FC236}">
                    <a16:creationId xmlns:a16="http://schemas.microsoft.com/office/drawing/2014/main" id="{EEC75133-902B-48DC-AC75-0DFE1D578D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9" y="1471"/>
                <a:ext cx="17" cy="16"/>
              </a:xfrm>
              <a:custGeom>
                <a:avLst/>
                <a:gdLst>
                  <a:gd name="T0" fmla="*/ 0 w 35"/>
                  <a:gd name="T1" fmla="*/ 17 h 32"/>
                  <a:gd name="T2" fmla="*/ 17 w 35"/>
                  <a:gd name="T3" fmla="*/ 0 h 32"/>
                  <a:gd name="T4" fmla="*/ 35 w 35"/>
                  <a:gd name="T5" fmla="*/ 17 h 32"/>
                  <a:gd name="T6" fmla="*/ 17 w 35"/>
                  <a:gd name="T7" fmla="*/ 32 h 32"/>
                  <a:gd name="T8" fmla="*/ 0 w 35"/>
                  <a:gd name="T9" fmla="*/ 17 h 32"/>
                  <a:gd name="T10" fmla="*/ 6 w 35"/>
                  <a:gd name="T11" fmla="*/ 17 h 32"/>
                  <a:gd name="T12" fmla="*/ 19 w 35"/>
                  <a:gd name="T13" fmla="*/ 2 h 32"/>
                  <a:gd name="T14" fmla="*/ 35 w 35"/>
                  <a:gd name="T15" fmla="*/ 17 h 32"/>
                  <a:gd name="T16" fmla="*/ 19 w 35"/>
                  <a:gd name="T17" fmla="*/ 30 h 32"/>
                  <a:gd name="T18" fmla="*/ 6 w 35"/>
                  <a:gd name="T19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" h="32">
                    <a:moveTo>
                      <a:pt x="0" y="17"/>
                    </a:moveTo>
                    <a:lnTo>
                      <a:pt x="17" y="0"/>
                    </a:lnTo>
                    <a:lnTo>
                      <a:pt x="35" y="17"/>
                    </a:lnTo>
                    <a:lnTo>
                      <a:pt x="17" y="32"/>
                    </a:lnTo>
                    <a:lnTo>
                      <a:pt x="0" y="17"/>
                    </a:lnTo>
                    <a:close/>
                    <a:moveTo>
                      <a:pt x="6" y="17"/>
                    </a:moveTo>
                    <a:lnTo>
                      <a:pt x="19" y="2"/>
                    </a:lnTo>
                    <a:lnTo>
                      <a:pt x="35" y="17"/>
                    </a:lnTo>
                    <a:lnTo>
                      <a:pt x="19" y="30"/>
                    </a:lnTo>
                    <a:lnTo>
                      <a:pt x="6" y="17"/>
                    </a:lnTo>
                    <a:close/>
                  </a:path>
                </a:pathLst>
              </a:custGeom>
              <a:solidFill>
                <a:srgbClr val="AEAE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5" name="Freeform 298">
                <a:extLst>
                  <a:ext uri="{FF2B5EF4-FFF2-40B4-BE49-F238E27FC236}">
                    <a16:creationId xmlns:a16="http://schemas.microsoft.com/office/drawing/2014/main" id="{140B7411-5AC0-470B-9795-9EC34B1103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2" y="1472"/>
                <a:ext cx="14" cy="14"/>
              </a:xfrm>
              <a:custGeom>
                <a:avLst/>
                <a:gdLst>
                  <a:gd name="T0" fmla="*/ 0 w 29"/>
                  <a:gd name="T1" fmla="*/ 15 h 28"/>
                  <a:gd name="T2" fmla="*/ 13 w 29"/>
                  <a:gd name="T3" fmla="*/ 0 h 28"/>
                  <a:gd name="T4" fmla="*/ 29 w 29"/>
                  <a:gd name="T5" fmla="*/ 15 h 28"/>
                  <a:gd name="T6" fmla="*/ 13 w 29"/>
                  <a:gd name="T7" fmla="*/ 28 h 28"/>
                  <a:gd name="T8" fmla="*/ 0 w 29"/>
                  <a:gd name="T9" fmla="*/ 15 h 28"/>
                  <a:gd name="T10" fmla="*/ 6 w 29"/>
                  <a:gd name="T11" fmla="*/ 15 h 28"/>
                  <a:gd name="T12" fmla="*/ 17 w 29"/>
                  <a:gd name="T13" fmla="*/ 3 h 28"/>
                  <a:gd name="T14" fmla="*/ 29 w 29"/>
                  <a:gd name="T15" fmla="*/ 15 h 28"/>
                  <a:gd name="T16" fmla="*/ 17 w 29"/>
                  <a:gd name="T17" fmla="*/ 25 h 28"/>
                  <a:gd name="T18" fmla="*/ 6 w 29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28">
                    <a:moveTo>
                      <a:pt x="0" y="15"/>
                    </a:moveTo>
                    <a:lnTo>
                      <a:pt x="13" y="0"/>
                    </a:lnTo>
                    <a:lnTo>
                      <a:pt x="29" y="15"/>
                    </a:lnTo>
                    <a:lnTo>
                      <a:pt x="13" y="28"/>
                    </a:lnTo>
                    <a:lnTo>
                      <a:pt x="0" y="15"/>
                    </a:lnTo>
                    <a:close/>
                    <a:moveTo>
                      <a:pt x="6" y="15"/>
                    </a:moveTo>
                    <a:lnTo>
                      <a:pt x="17" y="3"/>
                    </a:lnTo>
                    <a:lnTo>
                      <a:pt x="29" y="15"/>
                    </a:lnTo>
                    <a:lnTo>
                      <a:pt x="17" y="25"/>
                    </a:lnTo>
                    <a:lnTo>
                      <a:pt x="6" y="15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6" name="Freeform 299">
                <a:extLst>
                  <a:ext uri="{FF2B5EF4-FFF2-40B4-BE49-F238E27FC236}">
                    <a16:creationId xmlns:a16="http://schemas.microsoft.com/office/drawing/2014/main" id="{DED46D44-4A27-4B9E-B44D-0BDEC8DBD0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5" y="1474"/>
                <a:ext cx="11" cy="10"/>
              </a:xfrm>
              <a:custGeom>
                <a:avLst/>
                <a:gdLst>
                  <a:gd name="T0" fmla="*/ 0 w 23"/>
                  <a:gd name="T1" fmla="*/ 12 h 22"/>
                  <a:gd name="T2" fmla="*/ 11 w 23"/>
                  <a:gd name="T3" fmla="*/ 0 h 22"/>
                  <a:gd name="T4" fmla="*/ 23 w 23"/>
                  <a:gd name="T5" fmla="*/ 12 h 22"/>
                  <a:gd name="T6" fmla="*/ 11 w 23"/>
                  <a:gd name="T7" fmla="*/ 22 h 22"/>
                  <a:gd name="T8" fmla="*/ 0 w 23"/>
                  <a:gd name="T9" fmla="*/ 12 h 22"/>
                  <a:gd name="T10" fmla="*/ 5 w 23"/>
                  <a:gd name="T11" fmla="*/ 12 h 22"/>
                  <a:gd name="T12" fmla="*/ 13 w 23"/>
                  <a:gd name="T13" fmla="*/ 2 h 22"/>
                  <a:gd name="T14" fmla="*/ 23 w 23"/>
                  <a:gd name="T15" fmla="*/ 12 h 22"/>
                  <a:gd name="T16" fmla="*/ 13 w 23"/>
                  <a:gd name="T17" fmla="*/ 20 h 22"/>
                  <a:gd name="T18" fmla="*/ 5 w 23"/>
                  <a:gd name="T19" fmla="*/ 1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22">
                    <a:moveTo>
                      <a:pt x="0" y="12"/>
                    </a:moveTo>
                    <a:lnTo>
                      <a:pt x="11" y="0"/>
                    </a:lnTo>
                    <a:lnTo>
                      <a:pt x="23" y="12"/>
                    </a:lnTo>
                    <a:lnTo>
                      <a:pt x="11" y="22"/>
                    </a:lnTo>
                    <a:lnTo>
                      <a:pt x="0" y="12"/>
                    </a:lnTo>
                    <a:close/>
                    <a:moveTo>
                      <a:pt x="5" y="12"/>
                    </a:moveTo>
                    <a:lnTo>
                      <a:pt x="13" y="2"/>
                    </a:lnTo>
                    <a:lnTo>
                      <a:pt x="23" y="12"/>
                    </a:lnTo>
                    <a:lnTo>
                      <a:pt x="13" y="20"/>
                    </a:lnTo>
                    <a:lnTo>
                      <a:pt x="5" y="12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7" name="Freeform 300">
                <a:extLst>
                  <a:ext uri="{FF2B5EF4-FFF2-40B4-BE49-F238E27FC236}">
                    <a16:creationId xmlns:a16="http://schemas.microsoft.com/office/drawing/2014/main" id="{DD2F1CDB-79B8-4CE2-B6D7-A30DCF5F31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8" y="1475"/>
                <a:ext cx="8" cy="8"/>
              </a:xfrm>
              <a:custGeom>
                <a:avLst/>
                <a:gdLst>
                  <a:gd name="T0" fmla="*/ 0 w 18"/>
                  <a:gd name="T1" fmla="*/ 10 h 18"/>
                  <a:gd name="T2" fmla="*/ 8 w 18"/>
                  <a:gd name="T3" fmla="*/ 0 h 18"/>
                  <a:gd name="T4" fmla="*/ 18 w 18"/>
                  <a:gd name="T5" fmla="*/ 10 h 18"/>
                  <a:gd name="T6" fmla="*/ 8 w 18"/>
                  <a:gd name="T7" fmla="*/ 18 h 18"/>
                  <a:gd name="T8" fmla="*/ 0 w 18"/>
                  <a:gd name="T9" fmla="*/ 10 h 18"/>
                  <a:gd name="T10" fmla="*/ 6 w 18"/>
                  <a:gd name="T11" fmla="*/ 10 h 18"/>
                  <a:gd name="T12" fmla="*/ 12 w 18"/>
                  <a:gd name="T13" fmla="*/ 4 h 18"/>
                  <a:gd name="T14" fmla="*/ 18 w 18"/>
                  <a:gd name="T15" fmla="*/ 10 h 18"/>
                  <a:gd name="T16" fmla="*/ 12 w 18"/>
                  <a:gd name="T17" fmla="*/ 14 h 18"/>
                  <a:gd name="T18" fmla="*/ 6 w 18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0" y="10"/>
                    </a:moveTo>
                    <a:lnTo>
                      <a:pt x="8" y="0"/>
                    </a:lnTo>
                    <a:lnTo>
                      <a:pt x="18" y="10"/>
                    </a:lnTo>
                    <a:lnTo>
                      <a:pt x="8" y="18"/>
                    </a:lnTo>
                    <a:lnTo>
                      <a:pt x="0" y="10"/>
                    </a:lnTo>
                    <a:close/>
                    <a:moveTo>
                      <a:pt x="6" y="10"/>
                    </a:moveTo>
                    <a:lnTo>
                      <a:pt x="12" y="4"/>
                    </a:lnTo>
                    <a:lnTo>
                      <a:pt x="18" y="10"/>
                    </a:lnTo>
                    <a:lnTo>
                      <a:pt x="12" y="14"/>
                    </a:ln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8" name="Freeform 301">
                <a:extLst>
                  <a:ext uri="{FF2B5EF4-FFF2-40B4-BE49-F238E27FC236}">
                    <a16:creationId xmlns:a16="http://schemas.microsoft.com/office/drawing/2014/main" id="{6AE91DBE-476F-4698-9116-0F0BFEC0E6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477"/>
                <a:ext cx="5" cy="4"/>
              </a:xfrm>
              <a:custGeom>
                <a:avLst/>
                <a:gdLst>
                  <a:gd name="T0" fmla="*/ 0 w 12"/>
                  <a:gd name="T1" fmla="*/ 6 h 10"/>
                  <a:gd name="T2" fmla="*/ 6 w 12"/>
                  <a:gd name="T3" fmla="*/ 0 h 10"/>
                  <a:gd name="T4" fmla="*/ 12 w 12"/>
                  <a:gd name="T5" fmla="*/ 6 h 10"/>
                  <a:gd name="T6" fmla="*/ 6 w 12"/>
                  <a:gd name="T7" fmla="*/ 10 h 10"/>
                  <a:gd name="T8" fmla="*/ 0 w 12"/>
                  <a:gd name="T9" fmla="*/ 6 h 10"/>
                  <a:gd name="T10" fmla="*/ 6 w 12"/>
                  <a:gd name="T11" fmla="*/ 6 h 10"/>
                  <a:gd name="T12" fmla="*/ 8 w 12"/>
                  <a:gd name="T13" fmla="*/ 2 h 10"/>
                  <a:gd name="T14" fmla="*/ 12 w 12"/>
                  <a:gd name="T15" fmla="*/ 6 h 10"/>
                  <a:gd name="T16" fmla="*/ 8 w 12"/>
                  <a:gd name="T17" fmla="*/ 8 h 10"/>
                  <a:gd name="T18" fmla="*/ 6 w 12"/>
                  <a:gd name="T1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0">
                    <a:moveTo>
                      <a:pt x="0" y="6"/>
                    </a:moveTo>
                    <a:lnTo>
                      <a:pt x="6" y="0"/>
                    </a:lnTo>
                    <a:lnTo>
                      <a:pt x="12" y="6"/>
                    </a:lnTo>
                    <a:lnTo>
                      <a:pt x="6" y="10"/>
                    </a:lnTo>
                    <a:lnTo>
                      <a:pt x="0" y="6"/>
                    </a:lnTo>
                    <a:close/>
                    <a:moveTo>
                      <a:pt x="6" y="6"/>
                    </a:moveTo>
                    <a:lnTo>
                      <a:pt x="8" y="2"/>
                    </a:lnTo>
                    <a:lnTo>
                      <a:pt x="12" y="6"/>
                    </a:lnTo>
                    <a:lnTo>
                      <a:pt x="8" y="8"/>
                    </a:lnTo>
                    <a:lnTo>
                      <a:pt x="6" y="6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9" name="Freeform 302">
                <a:extLst>
                  <a:ext uri="{FF2B5EF4-FFF2-40B4-BE49-F238E27FC236}">
                    <a16:creationId xmlns:a16="http://schemas.microsoft.com/office/drawing/2014/main" id="{8575A311-CF67-4377-A9CC-144FC1E68F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3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2 w 6"/>
                  <a:gd name="T3" fmla="*/ 0 h 6"/>
                  <a:gd name="T4" fmla="*/ 6 w 6"/>
                  <a:gd name="T5" fmla="*/ 4 h 6"/>
                  <a:gd name="T6" fmla="*/ 2 w 6"/>
                  <a:gd name="T7" fmla="*/ 6 h 6"/>
                  <a:gd name="T8" fmla="*/ 0 w 6"/>
                  <a:gd name="T9" fmla="*/ 4 h 6"/>
                  <a:gd name="T10" fmla="*/ 6 w 6"/>
                  <a:gd name="T11" fmla="*/ 4 h 6"/>
                  <a:gd name="T12" fmla="*/ 6 w 6"/>
                  <a:gd name="T13" fmla="*/ 4 h 6"/>
                  <a:gd name="T14" fmla="*/ 6 w 6"/>
                  <a:gd name="T15" fmla="*/ 4 h 6"/>
                  <a:gd name="T16" fmla="*/ 6 w 6"/>
                  <a:gd name="T17" fmla="*/ 4 h 6"/>
                  <a:gd name="T18" fmla="*/ 6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2" y="0"/>
                    </a:lnTo>
                    <a:lnTo>
                      <a:pt x="6" y="4"/>
                    </a:lnTo>
                    <a:lnTo>
                      <a:pt x="2" y="6"/>
                    </a:lnTo>
                    <a:lnTo>
                      <a:pt x="0" y="4"/>
                    </a:lnTo>
                    <a:close/>
                    <a:moveTo>
                      <a:pt x="6" y="4"/>
                    </a:move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" name="Freeform 303">
                <a:extLst>
                  <a:ext uri="{FF2B5EF4-FFF2-40B4-BE49-F238E27FC236}">
                    <a16:creationId xmlns:a16="http://schemas.microsoft.com/office/drawing/2014/main" id="{466D6570-59A2-40E4-B344-E12B1B615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2" y="1480"/>
                <a:ext cx="32" cy="9"/>
              </a:xfrm>
              <a:custGeom>
                <a:avLst/>
                <a:gdLst>
                  <a:gd name="T0" fmla="*/ 0 w 66"/>
                  <a:gd name="T1" fmla="*/ 0 h 17"/>
                  <a:gd name="T2" fmla="*/ 66 w 66"/>
                  <a:gd name="T3" fmla="*/ 0 h 17"/>
                  <a:gd name="T4" fmla="*/ 66 w 66"/>
                  <a:gd name="T5" fmla="*/ 17 h 17"/>
                  <a:gd name="T6" fmla="*/ 0 w 66"/>
                  <a:gd name="T7" fmla="*/ 17 h 17"/>
                  <a:gd name="T8" fmla="*/ 0 w 66"/>
                  <a:gd name="T9" fmla="*/ 0 h 17"/>
                  <a:gd name="T10" fmla="*/ 4 w 66"/>
                  <a:gd name="T11" fmla="*/ 0 h 17"/>
                  <a:gd name="T12" fmla="*/ 62 w 66"/>
                  <a:gd name="T13" fmla="*/ 0 h 17"/>
                  <a:gd name="T14" fmla="*/ 62 w 66"/>
                  <a:gd name="T15" fmla="*/ 17 h 17"/>
                  <a:gd name="T16" fmla="*/ 4 w 66"/>
                  <a:gd name="T17" fmla="*/ 17 h 17"/>
                  <a:gd name="T18" fmla="*/ 4 w 6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17">
                    <a:moveTo>
                      <a:pt x="0" y="0"/>
                    </a:moveTo>
                    <a:lnTo>
                      <a:pt x="66" y="0"/>
                    </a:lnTo>
                    <a:lnTo>
                      <a:pt x="6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62" y="0"/>
                    </a:lnTo>
                    <a:lnTo>
                      <a:pt x="6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" name="Freeform 304">
                <a:extLst>
                  <a:ext uri="{FF2B5EF4-FFF2-40B4-BE49-F238E27FC236}">
                    <a16:creationId xmlns:a16="http://schemas.microsoft.com/office/drawing/2014/main" id="{609168F3-841A-4F1E-AFB9-FA298051F3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4" y="1480"/>
                <a:ext cx="28" cy="9"/>
              </a:xfrm>
              <a:custGeom>
                <a:avLst/>
                <a:gdLst>
                  <a:gd name="T0" fmla="*/ 0 w 58"/>
                  <a:gd name="T1" fmla="*/ 0 h 17"/>
                  <a:gd name="T2" fmla="*/ 58 w 58"/>
                  <a:gd name="T3" fmla="*/ 0 h 17"/>
                  <a:gd name="T4" fmla="*/ 58 w 58"/>
                  <a:gd name="T5" fmla="*/ 17 h 17"/>
                  <a:gd name="T6" fmla="*/ 0 w 58"/>
                  <a:gd name="T7" fmla="*/ 17 h 17"/>
                  <a:gd name="T8" fmla="*/ 0 w 58"/>
                  <a:gd name="T9" fmla="*/ 0 h 17"/>
                  <a:gd name="T10" fmla="*/ 4 w 58"/>
                  <a:gd name="T11" fmla="*/ 0 h 17"/>
                  <a:gd name="T12" fmla="*/ 54 w 58"/>
                  <a:gd name="T13" fmla="*/ 0 h 17"/>
                  <a:gd name="T14" fmla="*/ 54 w 58"/>
                  <a:gd name="T15" fmla="*/ 17 h 17"/>
                  <a:gd name="T16" fmla="*/ 4 w 58"/>
                  <a:gd name="T17" fmla="*/ 17 h 17"/>
                  <a:gd name="T18" fmla="*/ 4 w 5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17">
                    <a:moveTo>
                      <a:pt x="0" y="0"/>
                    </a:moveTo>
                    <a:lnTo>
                      <a:pt x="58" y="0"/>
                    </a:lnTo>
                    <a:lnTo>
                      <a:pt x="5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54" y="0"/>
                    </a:lnTo>
                    <a:lnTo>
                      <a:pt x="5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1111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2" name="Freeform 305">
                <a:extLst>
                  <a:ext uri="{FF2B5EF4-FFF2-40B4-BE49-F238E27FC236}">
                    <a16:creationId xmlns:a16="http://schemas.microsoft.com/office/drawing/2014/main" id="{510D4AEC-26EE-434C-9D44-E3B4BCF03B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5" cy="9"/>
              </a:xfrm>
              <a:custGeom>
                <a:avLst/>
                <a:gdLst>
                  <a:gd name="T0" fmla="*/ 0 w 50"/>
                  <a:gd name="T1" fmla="*/ 0 h 17"/>
                  <a:gd name="T2" fmla="*/ 50 w 50"/>
                  <a:gd name="T3" fmla="*/ 0 h 17"/>
                  <a:gd name="T4" fmla="*/ 50 w 50"/>
                  <a:gd name="T5" fmla="*/ 17 h 17"/>
                  <a:gd name="T6" fmla="*/ 0 w 50"/>
                  <a:gd name="T7" fmla="*/ 17 h 17"/>
                  <a:gd name="T8" fmla="*/ 0 w 50"/>
                  <a:gd name="T9" fmla="*/ 0 h 17"/>
                  <a:gd name="T10" fmla="*/ 2 w 50"/>
                  <a:gd name="T11" fmla="*/ 0 h 17"/>
                  <a:gd name="T12" fmla="*/ 48 w 50"/>
                  <a:gd name="T13" fmla="*/ 0 h 17"/>
                  <a:gd name="T14" fmla="*/ 48 w 50"/>
                  <a:gd name="T15" fmla="*/ 17 h 17"/>
                  <a:gd name="T16" fmla="*/ 2 w 50"/>
                  <a:gd name="T17" fmla="*/ 17 h 17"/>
                  <a:gd name="T18" fmla="*/ 2 w 5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17">
                    <a:moveTo>
                      <a:pt x="0" y="0"/>
                    </a:moveTo>
                    <a:lnTo>
                      <a:pt x="50" y="0"/>
                    </a:lnTo>
                    <a:lnTo>
                      <a:pt x="5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48" y="0"/>
                    </a:lnTo>
                    <a:lnTo>
                      <a:pt x="48" y="17"/>
                    </a:lnTo>
                    <a:lnTo>
                      <a:pt x="2" y="17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3" name="Freeform 306">
                <a:extLst>
                  <a:ext uri="{FF2B5EF4-FFF2-40B4-BE49-F238E27FC236}">
                    <a16:creationId xmlns:a16="http://schemas.microsoft.com/office/drawing/2014/main" id="{3AAF5646-5CE8-45F3-88A1-D5C467A01A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4" cy="9"/>
              </a:xfrm>
              <a:custGeom>
                <a:avLst/>
                <a:gdLst>
                  <a:gd name="T0" fmla="*/ 0 w 46"/>
                  <a:gd name="T1" fmla="*/ 0 h 17"/>
                  <a:gd name="T2" fmla="*/ 46 w 46"/>
                  <a:gd name="T3" fmla="*/ 0 h 17"/>
                  <a:gd name="T4" fmla="*/ 46 w 46"/>
                  <a:gd name="T5" fmla="*/ 17 h 17"/>
                  <a:gd name="T6" fmla="*/ 0 w 46"/>
                  <a:gd name="T7" fmla="*/ 17 h 17"/>
                  <a:gd name="T8" fmla="*/ 0 w 46"/>
                  <a:gd name="T9" fmla="*/ 0 h 17"/>
                  <a:gd name="T10" fmla="*/ 4 w 46"/>
                  <a:gd name="T11" fmla="*/ 0 h 17"/>
                  <a:gd name="T12" fmla="*/ 42 w 46"/>
                  <a:gd name="T13" fmla="*/ 0 h 17"/>
                  <a:gd name="T14" fmla="*/ 42 w 46"/>
                  <a:gd name="T15" fmla="*/ 17 h 17"/>
                  <a:gd name="T16" fmla="*/ 4 w 46"/>
                  <a:gd name="T17" fmla="*/ 17 h 17"/>
                  <a:gd name="T18" fmla="*/ 4 w 4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17">
                    <a:moveTo>
                      <a:pt x="0" y="0"/>
                    </a:moveTo>
                    <a:lnTo>
                      <a:pt x="46" y="0"/>
                    </a:lnTo>
                    <a:lnTo>
                      <a:pt x="4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2" y="0"/>
                    </a:lnTo>
                    <a:lnTo>
                      <a:pt x="4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4" name="Freeform 307">
                <a:extLst>
                  <a:ext uri="{FF2B5EF4-FFF2-40B4-BE49-F238E27FC236}">
                    <a16:creationId xmlns:a16="http://schemas.microsoft.com/office/drawing/2014/main" id="{00FCF905-83C3-4EA5-A900-0D944957FE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8" y="1480"/>
                <a:ext cx="20" cy="9"/>
              </a:xfrm>
              <a:custGeom>
                <a:avLst/>
                <a:gdLst>
                  <a:gd name="T0" fmla="*/ 0 w 38"/>
                  <a:gd name="T1" fmla="*/ 0 h 17"/>
                  <a:gd name="T2" fmla="*/ 38 w 38"/>
                  <a:gd name="T3" fmla="*/ 0 h 17"/>
                  <a:gd name="T4" fmla="*/ 38 w 38"/>
                  <a:gd name="T5" fmla="*/ 17 h 17"/>
                  <a:gd name="T6" fmla="*/ 0 w 38"/>
                  <a:gd name="T7" fmla="*/ 17 h 17"/>
                  <a:gd name="T8" fmla="*/ 0 w 38"/>
                  <a:gd name="T9" fmla="*/ 0 h 17"/>
                  <a:gd name="T10" fmla="*/ 4 w 38"/>
                  <a:gd name="T11" fmla="*/ 0 h 17"/>
                  <a:gd name="T12" fmla="*/ 34 w 38"/>
                  <a:gd name="T13" fmla="*/ 0 h 17"/>
                  <a:gd name="T14" fmla="*/ 34 w 38"/>
                  <a:gd name="T15" fmla="*/ 17 h 17"/>
                  <a:gd name="T16" fmla="*/ 4 w 38"/>
                  <a:gd name="T17" fmla="*/ 17 h 17"/>
                  <a:gd name="T18" fmla="*/ 4 w 3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17">
                    <a:moveTo>
                      <a:pt x="0" y="0"/>
                    </a:moveTo>
                    <a:lnTo>
                      <a:pt x="38" y="0"/>
                    </a:lnTo>
                    <a:lnTo>
                      <a:pt x="3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34" y="0"/>
                    </a:lnTo>
                    <a:lnTo>
                      <a:pt x="3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3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5" name="Freeform 308">
                <a:extLst>
                  <a:ext uri="{FF2B5EF4-FFF2-40B4-BE49-F238E27FC236}">
                    <a16:creationId xmlns:a16="http://schemas.microsoft.com/office/drawing/2014/main" id="{E1354ECF-55D5-4A71-9F7C-3618787D96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0" y="1480"/>
                <a:ext cx="16" cy="9"/>
              </a:xfrm>
              <a:custGeom>
                <a:avLst/>
                <a:gdLst>
                  <a:gd name="T0" fmla="*/ 0 w 30"/>
                  <a:gd name="T1" fmla="*/ 0 h 17"/>
                  <a:gd name="T2" fmla="*/ 30 w 30"/>
                  <a:gd name="T3" fmla="*/ 0 h 17"/>
                  <a:gd name="T4" fmla="*/ 30 w 30"/>
                  <a:gd name="T5" fmla="*/ 17 h 17"/>
                  <a:gd name="T6" fmla="*/ 0 w 30"/>
                  <a:gd name="T7" fmla="*/ 17 h 17"/>
                  <a:gd name="T8" fmla="*/ 0 w 30"/>
                  <a:gd name="T9" fmla="*/ 0 h 17"/>
                  <a:gd name="T10" fmla="*/ 4 w 30"/>
                  <a:gd name="T11" fmla="*/ 0 h 17"/>
                  <a:gd name="T12" fmla="*/ 27 w 30"/>
                  <a:gd name="T13" fmla="*/ 0 h 17"/>
                  <a:gd name="T14" fmla="*/ 27 w 30"/>
                  <a:gd name="T15" fmla="*/ 17 h 17"/>
                  <a:gd name="T16" fmla="*/ 4 w 30"/>
                  <a:gd name="T17" fmla="*/ 17 h 17"/>
                  <a:gd name="T18" fmla="*/ 4 w 3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17">
                    <a:moveTo>
                      <a:pt x="0" y="0"/>
                    </a:moveTo>
                    <a:lnTo>
                      <a:pt x="30" y="0"/>
                    </a:lnTo>
                    <a:lnTo>
                      <a:pt x="3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27" y="0"/>
                    </a:lnTo>
                    <a:lnTo>
                      <a:pt x="27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6" name="Freeform 309">
                <a:extLst>
                  <a:ext uri="{FF2B5EF4-FFF2-40B4-BE49-F238E27FC236}">
                    <a16:creationId xmlns:a16="http://schemas.microsoft.com/office/drawing/2014/main" id="{000FE7FF-596B-46AD-844A-EC312759D7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2" y="1480"/>
                <a:ext cx="12" cy="9"/>
              </a:xfrm>
              <a:custGeom>
                <a:avLst/>
                <a:gdLst>
                  <a:gd name="T0" fmla="*/ 0 w 23"/>
                  <a:gd name="T1" fmla="*/ 0 h 17"/>
                  <a:gd name="T2" fmla="*/ 23 w 23"/>
                  <a:gd name="T3" fmla="*/ 0 h 17"/>
                  <a:gd name="T4" fmla="*/ 23 w 23"/>
                  <a:gd name="T5" fmla="*/ 17 h 17"/>
                  <a:gd name="T6" fmla="*/ 0 w 23"/>
                  <a:gd name="T7" fmla="*/ 17 h 17"/>
                  <a:gd name="T8" fmla="*/ 0 w 23"/>
                  <a:gd name="T9" fmla="*/ 0 h 17"/>
                  <a:gd name="T10" fmla="*/ 3 w 23"/>
                  <a:gd name="T11" fmla="*/ 0 h 17"/>
                  <a:gd name="T12" fmla="*/ 19 w 23"/>
                  <a:gd name="T13" fmla="*/ 0 h 17"/>
                  <a:gd name="T14" fmla="*/ 19 w 23"/>
                  <a:gd name="T15" fmla="*/ 17 h 17"/>
                  <a:gd name="T16" fmla="*/ 3 w 23"/>
                  <a:gd name="T17" fmla="*/ 17 h 17"/>
                  <a:gd name="T18" fmla="*/ 3 w 23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7">
                    <a:moveTo>
                      <a:pt x="0" y="0"/>
                    </a:moveTo>
                    <a:lnTo>
                      <a:pt x="23" y="0"/>
                    </a:lnTo>
                    <a:lnTo>
                      <a:pt x="23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3" y="0"/>
                    </a:moveTo>
                    <a:lnTo>
                      <a:pt x="19" y="0"/>
                    </a:lnTo>
                    <a:lnTo>
                      <a:pt x="19" y="17"/>
                    </a:lnTo>
                    <a:lnTo>
                      <a:pt x="3" y="17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7" name="Freeform 310">
                <a:extLst>
                  <a:ext uri="{FF2B5EF4-FFF2-40B4-BE49-F238E27FC236}">
                    <a16:creationId xmlns:a16="http://schemas.microsoft.com/office/drawing/2014/main" id="{C2E116D7-02E1-4E52-AB4D-92ADA2B3C5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4" y="1480"/>
                <a:ext cx="8" cy="9"/>
              </a:xfrm>
              <a:custGeom>
                <a:avLst/>
                <a:gdLst>
                  <a:gd name="T0" fmla="*/ 0 w 16"/>
                  <a:gd name="T1" fmla="*/ 0 h 17"/>
                  <a:gd name="T2" fmla="*/ 16 w 16"/>
                  <a:gd name="T3" fmla="*/ 0 h 17"/>
                  <a:gd name="T4" fmla="*/ 16 w 16"/>
                  <a:gd name="T5" fmla="*/ 17 h 17"/>
                  <a:gd name="T6" fmla="*/ 0 w 16"/>
                  <a:gd name="T7" fmla="*/ 17 h 17"/>
                  <a:gd name="T8" fmla="*/ 0 w 16"/>
                  <a:gd name="T9" fmla="*/ 0 h 17"/>
                  <a:gd name="T10" fmla="*/ 4 w 16"/>
                  <a:gd name="T11" fmla="*/ 0 h 17"/>
                  <a:gd name="T12" fmla="*/ 12 w 16"/>
                  <a:gd name="T13" fmla="*/ 0 h 17"/>
                  <a:gd name="T14" fmla="*/ 12 w 16"/>
                  <a:gd name="T15" fmla="*/ 17 h 17"/>
                  <a:gd name="T16" fmla="*/ 4 w 16"/>
                  <a:gd name="T17" fmla="*/ 17 h 17"/>
                  <a:gd name="T18" fmla="*/ 4 w 1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7">
                    <a:moveTo>
                      <a:pt x="0" y="0"/>
                    </a:moveTo>
                    <a:lnTo>
                      <a:pt x="16" y="0"/>
                    </a:lnTo>
                    <a:lnTo>
                      <a:pt x="1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12" y="0"/>
                    </a:lnTo>
                    <a:lnTo>
                      <a:pt x="1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8B8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8" name="Freeform 311">
                <a:extLst>
                  <a:ext uri="{FF2B5EF4-FFF2-40B4-BE49-F238E27FC236}">
                    <a16:creationId xmlns:a16="http://schemas.microsoft.com/office/drawing/2014/main" id="{1AEAD362-96ED-4CFE-B537-E7EA3AC381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6" y="1480"/>
                <a:ext cx="4" cy="9"/>
              </a:xfrm>
              <a:custGeom>
                <a:avLst/>
                <a:gdLst>
                  <a:gd name="T0" fmla="*/ 0 w 8"/>
                  <a:gd name="T1" fmla="*/ 0 h 17"/>
                  <a:gd name="T2" fmla="*/ 8 w 8"/>
                  <a:gd name="T3" fmla="*/ 0 h 17"/>
                  <a:gd name="T4" fmla="*/ 8 w 8"/>
                  <a:gd name="T5" fmla="*/ 17 h 17"/>
                  <a:gd name="T6" fmla="*/ 0 w 8"/>
                  <a:gd name="T7" fmla="*/ 17 h 17"/>
                  <a:gd name="T8" fmla="*/ 0 w 8"/>
                  <a:gd name="T9" fmla="*/ 0 h 17"/>
                  <a:gd name="T10" fmla="*/ 4 w 8"/>
                  <a:gd name="T11" fmla="*/ 0 h 17"/>
                  <a:gd name="T12" fmla="*/ 4 w 8"/>
                  <a:gd name="T13" fmla="*/ 0 h 17"/>
                  <a:gd name="T14" fmla="*/ 4 w 8"/>
                  <a:gd name="T15" fmla="*/ 17 h 17"/>
                  <a:gd name="T16" fmla="*/ 4 w 8"/>
                  <a:gd name="T17" fmla="*/ 17 h 17"/>
                  <a:gd name="T18" fmla="*/ 4 w 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7">
                    <a:moveTo>
                      <a:pt x="0" y="0"/>
                    </a:moveTo>
                    <a:lnTo>
                      <a:pt x="8" y="0"/>
                    </a:lnTo>
                    <a:lnTo>
                      <a:pt x="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" y="0"/>
                    </a:lnTo>
                    <a:lnTo>
                      <a:pt x="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9" name="Freeform 312">
                <a:extLst>
                  <a:ext uri="{FF2B5EF4-FFF2-40B4-BE49-F238E27FC236}">
                    <a16:creationId xmlns:a16="http://schemas.microsoft.com/office/drawing/2014/main" id="{F05D0D7E-F439-413F-ACD4-3555692880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2"/>
                <a:ext cx="15" cy="14"/>
              </a:xfrm>
              <a:custGeom>
                <a:avLst/>
                <a:gdLst>
                  <a:gd name="T0" fmla="*/ 0 w 31"/>
                  <a:gd name="T1" fmla="*/ 15 h 28"/>
                  <a:gd name="T2" fmla="*/ 16 w 31"/>
                  <a:gd name="T3" fmla="*/ 0 h 28"/>
                  <a:gd name="T4" fmla="*/ 31 w 31"/>
                  <a:gd name="T5" fmla="*/ 15 h 28"/>
                  <a:gd name="T6" fmla="*/ 16 w 31"/>
                  <a:gd name="T7" fmla="*/ 28 h 28"/>
                  <a:gd name="T8" fmla="*/ 0 w 31"/>
                  <a:gd name="T9" fmla="*/ 15 h 28"/>
                  <a:gd name="T10" fmla="*/ 0 w 31"/>
                  <a:gd name="T11" fmla="*/ 15 h 28"/>
                  <a:gd name="T12" fmla="*/ 12 w 31"/>
                  <a:gd name="T13" fmla="*/ 1 h 28"/>
                  <a:gd name="T14" fmla="*/ 25 w 31"/>
                  <a:gd name="T15" fmla="*/ 15 h 28"/>
                  <a:gd name="T16" fmla="*/ 12 w 31"/>
                  <a:gd name="T17" fmla="*/ 26 h 28"/>
                  <a:gd name="T18" fmla="*/ 0 w 31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8">
                    <a:moveTo>
                      <a:pt x="0" y="15"/>
                    </a:moveTo>
                    <a:lnTo>
                      <a:pt x="16" y="0"/>
                    </a:lnTo>
                    <a:lnTo>
                      <a:pt x="31" y="15"/>
                    </a:lnTo>
                    <a:lnTo>
                      <a:pt x="16" y="28"/>
                    </a:lnTo>
                    <a:lnTo>
                      <a:pt x="0" y="15"/>
                    </a:lnTo>
                    <a:close/>
                    <a:moveTo>
                      <a:pt x="0" y="15"/>
                    </a:moveTo>
                    <a:lnTo>
                      <a:pt x="12" y="1"/>
                    </a:lnTo>
                    <a:lnTo>
                      <a:pt x="25" y="15"/>
                    </a:lnTo>
                    <a:lnTo>
                      <a:pt x="12" y="26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" name="Freeform 313">
                <a:extLst>
                  <a:ext uri="{FF2B5EF4-FFF2-40B4-BE49-F238E27FC236}">
                    <a16:creationId xmlns:a16="http://schemas.microsoft.com/office/drawing/2014/main" id="{06EFBAB8-D97F-4832-8B48-1C985796ED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3"/>
                <a:ext cx="13" cy="12"/>
              </a:xfrm>
              <a:custGeom>
                <a:avLst/>
                <a:gdLst>
                  <a:gd name="T0" fmla="*/ 0 w 25"/>
                  <a:gd name="T1" fmla="*/ 14 h 25"/>
                  <a:gd name="T2" fmla="*/ 12 w 25"/>
                  <a:gd name="T3" fmla="*/ 0 h 25"/>
                  <a:gd name="T4" fmla="*/ 25 w 25"/>
                  <a:gd name="T5" fmla="*/ 14 h 25"/>
                  <a:gd name="T6" fmla="*/ 12 w 25"/>
                  <a:gd name="T7" fmla="*/ 25 h 25"/>
                  <a:gd name="T8" fmla="*/ 0 w 25"/>
                  <a:gd name="T9" fmla="*/ 14 h 25"/>
                  <a:gd name="T10" fmla="*/ 0 w 25"/>
                  <a:gd name="T11" fmla="*/ 14 h 25"/>
                  <a:gd name="T12" fmla="*/ 10 w 25"/>
                  <a:gd name="T13" fmla="*/ 4 h 25"/>
                  <a:gd name="T14" fmla="*/ 19 w 25"/>
                  <a:gd name="T15" fmla="*/ 14 h 25"/>
                  <a:gd name="T16" fmla="*/ 10 w 25"/>
                  <a:gd name="T17" fmla="*/ 22 h 25"/>
                  <a:gd name="T18" fmla="*/ 0 w 25"/>
                  <a:gd name="T19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25">
                    <a:moveTo>
                      <a:pt x="0" y="14"/>
                    </a:moveTo>
                    <a:lnTo>
                      <a:pt x="12" y="0"/>
                    </a:lnTo>
                    <a:lnTo>
                      <a:pt x="25" y="14"/>
                    </a:lnTo>
                    <a:lnTo>
                      <a:pt x="12" y="25"/>
                    </a:lnTo>
                    <a:lnTo>
                      <a:pt x="0" y="14"/>
                    </a:lnTo>
                    <a:close/>
                    <a:moveTo>
                      <a:pt x="0" y="14"/>
                    </a:moveTo>
                    <a:lnTo>
                      <a:pt x="10" y="4"/>
                    </a:lnTo>
                    <a:lnTo>
                      <a:pt x="19" y="14"/>
                    </a:lnTo>
                    <a:lnTo>
                      <a:pt x="10" y="2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" name="Freeform 314">
                <a:extLst>
                  <a:ext uri="{FF2B5EF4-FFF2-40B4-BE49-F238E27FC236}">
                    <a16:creationId xmlns:a16="http://schemas.microsoft.com/office/drawing/2014/main" id="{36B52C1C-2E89-4519-9C5C-C26291426F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5"/>
                <a:ext cx="10" cy="8"/>
              </a:xfrm>
              <a:custGeom>
                <a:avLst/>
                <a:gdLst>
                  <a:gd name="T0" fmla="*/ 0 w 19"/>
                  <a:gd name="T1" fmla="*/ 10 h 18"/>
                  <a:gd name="T2" fmla="*/ 10 w 19"/>
                  <a:gd name="T3" fmla="*/ 0 h 18"/>
                  <a:gd name="T4" fmla="*/ 19 w 19"/>
                  <a:gd name="T5" fmla="*/ 10 h 18"/>
                  <a:gd name="T6" fmla="*/ 10 w 19"/>
                  <a:gd name="T7" fmla="*/ 18 h 18"/>
                  <a:gd name="T8" fmla="*/ 0 w 19"/>
                  <a:gd name="T9" fmla="*/ 10 h 18"/>
                  <a:gd name="T10" fmla="*/ 0 w 19"/>
                  <a:gd name="T11" fmla="*/ 10 h 18"/>
                  <a:gd name="T12" fmla="*/ 6 w 19"/>
                  <a:gd name="T13" fmla="*/ 2 h 18"/>
                  <a:gd name="T14" fmla="*/ 12 w 19"/>
                  <a:gd name="T15" fmla="*/ 10 h 18"/>
                  <a:gd name="T16" fmla="*/ 6 w 19"/>
                  <a:gd name="T17" fmla="*/ 16 h 18"/>
                  <a:gd name="T18" fmla="*/ 0 w 19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8">
                    <a:moveTo>
                      <a:pt x="0" y="10"/>
                    </a:moveTo>
                    <a:lnTo>
                      <a:pt x="10" y="0"/>
                    </a:lnTo>
                    <a:lnTo>
                      <a:pt x="19" y="10"/>
                    </a:lnTo>
                    <a:lnTo>
                      <a:pt x="10" y="18"/>
                    </a:lnTo>
                    <a:lnTo>
                      <a:pt x="0" y="10"/>
                    </a:lnTo>
                    <a:close/>
                    <a:moveTo>
                      <a:pt x="0" y="10"/>
                    </a:moveTo>
                    <a:lnTo>
                      <a:pt x="6" y="2"/>
                    </a:lnTo>
                    <a:lnTo>
                      <a:pt x="12" y="10"/>
                    </a:lnTo>
                    <a:lnTo>
                      <a:pt x="6" y="16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" name="Freeform 315">
                <a:extLst>
                  <a:ext uri="{FF2B5EF4-FFF2-40B4-BE49-F238E27FC236}">
                    <a16:creationId xmlns:a16="http://schemas.microsoft.com/office/drawing/2014/main" id="{8A761D01-B38E-4690-ABE9-FBF683F089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6"/>
                <a:ext cx="6" cy="6"/>
              </a:xfrm>
              <a:custGeom>
                <a:avLst/>
                <a:gdLst>
                  <a:gd name="T0" fmla="*/ 0 w 12"/>
                  <a:gd name="T1" fmla="*/ 8 h 14"/>
                  <a:gd name="T2" fmla="*/ 6 w 12"/>
                  <a:gd name="T3" fmla="*/ 0 h 14"/>
                  <a:gd name="T4" fmla="*/ 12 w 12"/>
                  <a:gd name="T5" fmla="*/ 8 h 14"/>
                  <a:gd name="T6" fmla="*/ 6 w 12"/>
                  <a:gd name="T7" fmla="*/ 14 h 14"/>
                  <a:gd name="T8" fmla="*/ 0 w 12"/>
                  <a:gd name="T9" fmla="*/ 8 h 14"/>
                  <a:gd name="T10" fmla="*/ 0 w 12"/>
                  <a:gd name="T11" fmla="*/ 8 h 14"/>
                  <a:gd name="T12" fmla="*/ 4 w 12"/>
                  <a:gd name="T13" fmla="*/ 4 h 14"/>
                  <a:gd name="T14" fmla="*/ 6 w 12"/>
                  <a:gd name="T15" fmla="*/ 8 h 14"/>
                  <a:gd name="T16" fmla="*/ 4 w 12"/>
                  <a:gd name="T17" fmla="*/ 10 h 14"/>
                  <a:gd name="T18" fmla="*/ 0 w 12"/>
                  <a:gd name="T1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4">
                    <a:moveTo>
                      <a:pt x="0" y="8"/>
                    </a:moveTo>
                    <a:lnTo>
                      <a:pt x="6" y="0"/>
                    </a:lnTo>
                    <a:lnTo>
                      <a:pt x="12" y="8"/>
                    </a:lnTo>
                    <a:lnTo>
                      <a:pt x="6" y="14"/>
                    </a:lnTo>
                    <a:lnTo>
                      <a:pt x="0" y="8"/>
                    </a:lnTo>
                    <a:close/>
                    <a:moveTo>
                      <a:pt x="0" y="8"/>
                    </a:moveTo>
                    <a:lnTo>
                      <a:pt x="4" y="4"/>
                    </a:lnTo>
                    <a:lnTo>
                      <a:pt x="6" y="8"/>
                    </a:lnTo>
                    <a:lnTo>
                      <a:pt x="4" y="1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3" name="Freeform 316">
                <a:extLst>
                  <a:ext uri="{FF2B5EF4-FFF2-40B4-BE49-F238E27FC236}">
                    <a16:creationId xmlns:a16="http://schemas.microsoft.com/office/drawing/2014/main" id="{8F2DE689-F972-40AC-83E8-4562E47651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4 w 6"/>
                  <a:gd name="T3" fmla="*/ 0 h 6"/>
                  <a:gd name="T4" fmla="*/ 6 w 6"/>
                  <a:gd name="T5" fmla="*/ 4 h 6"/>
                  <a:gd name="T6" fmla="*/ 4 w 6"/>
                  <a:gd name="T7" fmla="*/ 6 h 6"/>
                  <a:gd name="T8" fmla="*/ 0 w 6"/>
                  <a:gd name="T9" fmla="*/ 4 h 6"/>
                  <a:gd name="T10" fmla="*/ 0 w 6"/>
                  <a:gd name="T11" fmla="*/ 4 h 6"/>
                  <a:gd name="T12" fmla="*/ 0 w 6"/>
                  <a:gd name="T13" fmla="*/ 4 h 6"/>
                  <a:gd name="T14" fmla="*/ 0 w 6"/>
                  <a:gd name="T15" fmla="*/ 4 h 6"/>
                  <a:gd name="T16" fmla="*/ 0 w 6"/>
                  <a:gd name="T17" fmla="*/ 4 h 6"/>
                  <a:gd name="T18" fmla="*/ 0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4" y="0"/>
                    </a:lnTo>
                    <a:lnTo>
                      <a:pt x="6" y="4"/>
                    </a:lnTo>
                    <a:lnTo>
                      <a:pt x="4" y="6"/>
                    </a:lnTo>
                    <a:lnTo>
                      <a:pt x="0" y="4"/>
                    </a:lnTo>
                    <a:close/>
                    <a:moveTo>
                      <a:pt x="0" y="4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4" name="Freeform 317">
                <a:extLst>
                  <a:ext uri="{FF2B5EF4-FFF2-40B4-BE49-F238E27FC236}">
                    <a16:creationId xmlns:a16="http://schemas.microsoft.com/office/drawing/2014/main" id="{E2645206-11D6-4FE1-A358-6CB0C46648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9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5" name="Freeform 318">
                <a:extLst>
                  <a:ext uri="{FF2B5EF4-FFF2-40B4-BE49-F238E27FC236}">
                    <a16:creationId xmlns:a16="http://schemas.microsoft.com/office/drawing/2014/main" id="{231EF194-CAF0-4619-84F9-53B9A16EA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4 w 7"/>
                  <a:gd name="T1" fmla="*/ 6 h 6"/>
                  <a:gd name="T2" fmla="*/ 7 w 7"/>
                  <a:gd name="T3" fmla="*/ 4 h 6"/>
                  <a:gd name="T4" fmla="*/ 4 w 7"/>
                  <a:gd name="T5" fmla="*/ 0 h 6"/>
                  <a:gd name="T6" fmla="*/ 0 w 7"/>
                  <a:gd name="T7" fmla="*/ 4 h 6"/>
                  <a:gd name="T8" fmla="*/ 4 w 7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4" y="6"/>
                    </a:moveTo>
                    <a:lnTo>
                      <a:pt x="7" y="4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4" y="6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6" name="Freeform 319">
                <a:extLst>
                  <a:ext uri="{FF2B5EF4-FFF2-40B4-BE49-F238E27FC236}">
                    <a16:creationId xmlns:a16="http://schemas.microsoft.com/office/drawing/2014/main" id="{5692EFC9-434B-4C11-9768-FD2EF3C59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2 w 4"/>
                  <a:gd name="T1" fmla="*/ 3 h 3"/>
                  <a:gd name="T2" fmla="*/ 4 w 4"/>
                  <a:gd name="T3" fmla="*/ 2 h 3"/>
                  <a:gd name="T4" fmla="*/ 2 w 4"/>
                  <a:gd name="T5" fmla="*/ 0 h 3"/>
                  <a:gd name="T6" fmla="*/ 0 w 4"/>
                  <a:gd name="T7" fmla="*/ 2 h 3"/>
                  <a:gd name="T8" fmla="*/ 2 w 4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2" y="3"/>
                    </a:moveTo>
                    <a:lnTo>
                      <a:pt x="4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3"/>
                    </a:lnTo>
                  </a:path>
                </a:pathLst>
              </a:custGeom>
              <a:noFill/>
              <a:ln w="3175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7" name="Freeform 320">
                <a:extLst>
                  <a:ext uri="{FF2B5EF4-FFF2-40B4-BE49-F238E27FC236}">
                    <a16:creationId xmlns:a16="http://schemas.microsoft.com/office/drawing/2014/main" id="{E32F1D12-E902-4C27-86DC-EE13AAB47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1" y="1104"/>
                <a:ext cx="52" cy="314"/>
              </a:xfrm>
              <a:custGeom>
                <a:avLst/>
                <a:gdLst>
                  <a:gd name="T0" fmla="*/ 0 w 106"/>
                  <a:gd name="T1" fmla="*/ 627 h 627"/>
                  <a:gd name="T2" fmla="*/ 81 w 106"/>
                  <a:gd name="T3" fmla="*/ 548 h 627"/>
                  <a:gd name="T4" fmla="*/ 81 w 106"/>
                  <a:gd name="T5" fmla="*/ 400 h 627"/>
                  <a:gd name="T6" fmla="*/ 106 w 106"/>
                  <a:gd name="T7" fmla="*/ 321 h 627"/>
                  <a:gd name="T8" fmla="*/ 106 w 106"/>
                  <a:gd name="T9" fmla="*/ 0 h 627"/>
                  <a:gd name="T10" fmla="*/ 0 w 106"/>
                  <a:gd name="T11" fmla="*/ 108 h 627"/>
                  <a:gd name="T12" fmla="*/ 0 w 106"/>
                  <a:gd name="T13" fmla="*/ 627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627">
                    <a:moveTo>
                      <a:pt x="0" y="627"/>
                    </a:moveTo>
                    <a:lnTo>
                      <a:pt x="81" y="548"/>
                    </a:lnTo>
                    <a:lnTo>
                      <a:pt x="81" y="400"/>
                    </a:lnTo>
                    <a:lnTo>
                      <a:pt x="106" y="321"/>
                    </a:lnTo>
                    <a:lnTo>
                      <a:pt x="106" y="0"/>
                    </a:lnTo>
                    <a:lnTo>
                      <a:pt x="0" y="108"/>
                    </a:lnTo>
                    <a:lnTo>
                      <a:pt x="0" y="627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8" name="Freeform 321">
                <a:extLst>
                  <a:ext uri="{FF2B5EF4-FFF2-40B4-BE49-F238E27FC236}">
                    <a16:creationId xmlns:a16="http://schemas.microsoft.com/office/drawing/2014/main" id="{138F88CB-119E-47DC-A957-9B9C9E6F78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0" y="1104"/>
                <a:ext cx="373" cy="54"/>
              </a:xfrm>
              <a:custGeom>
                <a:avLst/>
                <a:gdLst>
                  <a:gd name="T0" fmla="*/ 746 w 746"/>
                  <a:gd name="T1" fmla="*/ 0 h 108"/>
                  <a:gd name="T2" fmla="*/ 105 w 746"/>
                  <a:gd name="T3" fmla="*/ 0 h 108"/>
                  <a:gd name="T4" fmla="*/ 0 w 746"/>
                  <a:gd name="T5" fmla="*/ 108 h 108"/>
                  <a:gd name="T6" fmla="*/ 640 w 746"/>
                  <a:gd name="T7" fmla="*/ 108 h 108"/>
                  <a:gd name="T8" fmla="*/ 746 w 746"/>
                  <a:gd name="T9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6" h="108">
                    <a:moveTo>
                      <a:pt x="746" y="0"/>
                    </a:moveTo>
                    <a:lnTo>
                      <a:pt x="105" y="0"/>
                    </a:lnTo>
                    <a:lnTo>
                      <a:pt x="0" y="108"/>
                    </a:lnTo>
                    <a:lnTo>
                      <a:pt x="640" y="108"/>
                    </a:lnTo>
                    <a:lnTo>
                      <a:pt x="746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9" name="Rectangle 322">
                <a:extLst>
                  <a:ext uri="{FF2B5EF4-FFF2-40B4-BE49-F238E27FC236}">
                    <a16:creationId xmlns:a16="http://schemas.microsoft.com/office/drawing/2014/main" id="{B2C349AF-4EFC-4747-8800-B01AEB490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" y="1158"/>
                <a:ext cx="321" cy="260"/>
              </a:xfrm>
              <a:prstGeom prst="rect">
                <a:avLst/>
              </a:prstGeom>
              <a:solidFill>
                <a:srgbClr val="C0C0C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0" name="Rectangle 323">
                <a:extLst>
                  <a:ext uri="{FF2B5EF4-FFF2-40B4-BE49-F238E27FC236}">
                    <a16:creationId xmlns:a16="http://schemas.microsoft.com/office/drawing/2014/main" id="{0AAA97F8-024C-4BB0-82C8-1E07162A3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9" y="1385"/>
                <a:ext cx="15" cy="9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" name="Freeform 324">
                <a:extLst>
                  <a:ext uri="{FF2B5EF4-FFF2-40B4-BE49-F238E27FC236}">
                    <a16:creationId xmlns:a16="http://schemas.microsoft.com/office/drawing/2014/main" id="{20403A0D-3115-4E22-83C6-3975553448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4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" name="Freeform 325">
                <a:extLst>
                  <a:ext uri="{FF2B5EF4-FFF2-40B4-BE49-F238E27FC236}">
                    <a16:creationId xmlns:a16="http://schemas.microsoft.com/office/drawing/2014/main" id="{8F84753A-DC07-43B9-A608-816FA35D8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8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3" name="Freeform 326">
                <a:extLst>
                  <a:ext uri="{FF2B5EF4-FFF2-40B4-BE49-F238E27FC236}">
                    <a16:creationId xmlns:a16="http://schemas.microsoft.com/office/drawing/2014/main" id="{2D1D53ED-5FB8-407D-932F-9EB93F9AE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3" y="1464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4" name="Freeform 327">
                <a:extLst>
                  <a:ext uri="{FF2B5EF4-FFF2-40B4-BE49-F238E27FC236}">
                    <a16:creationId xmlns:a16="http://schemas.microsoft.com/office/drawing/2014/main" id="{40178BB0-BDD2-4DAC-9013-346BD127D5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8" y="1464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5" name="Freeform 328">
                <a:extLst>
                  <a:ext uri="{FF2B5EF4-FFF2-40B4-BE49-F238E27FC236}">
                    <a16:creationId xmlns:a16="http://schemas.microsoft.com/office/drawing/2014/main" id="{A0782604-58CE-47C3-A22F-EE6B4C9F06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6" name="Freeform 329">
                <a:extLst>
                  <a:ext uri="{FF2B5EF4-FFF2-40B4-BE49-F238E27FC236}">
                    <a16:creationId xmlns:a16="http://schemas.microsoft.com/office/drawing/2014/main" id="{116B71AB-AA7F-4ADA-ABD2-1C0A0F7B76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7" name="Freeform 330">
                <a:extLst>
                  <a:ext uri="{FF2B5EF4-FFF2-40B4-BE49-F238E27FC236}">
                    <a16:creationId xmlns:a16="http://schemas.microsoft.com/office/drawing/2014/main" id="{7C2FAAD8-001F-460B-B3C4-28D68CDE1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5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8" name="Freeform 331">
                <a:extLst>
                  <a:ext uri="{FF2B5EF4-FFF2-40B4-BE49-F238E27FC236}">
                    <a16:creationId xmlns:a16="http://schemas.microsoft.com/office/drawing/2014/main" id="{4EB07122-CC18-4864-9251-8AFF627F0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7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9" name="Freeform 332">
                <a:extLst>
                  <a:ext uri="{FF2B5EF4-FFF2-40B4-BE49-F238E27FC236}">
                    <a16:creationId xmlns:a16="http://schemas.microsoft.com/office/drawing/2014/main" id="{BCE43EE5-4E59-4E80-AD9C-FD840FF495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2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0" name="Freeform 333">
                <a:extLst>
                  <a:ext uri="{FF2B5EF4-FFF2-40B4-BE49-F238E27FC236}">
                    <a16:creationId xmlns:a16="http://schemas.microsoft.com/office/drawing/2014/main" id="{0D679579-04A6-4C4B-A99A-700787166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6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" name="Freeform 334">
                <a:extLst>
                  <a:ext uri="{FF2B5EF4-FFF2-40B4-BE49-F238E27FC236}">
                    <a16:creationId xmlns:a16="http://schemas.microsoft.com/office/drawing/2014/main" id="{75C6FC52-4A29-43AD-912F-D8B0CBC4C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" y="1482"/>
                <a:ext cx="6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2" name="Freeform 335">
                <a:extLst>
                  <a:ext uri="{FF2B5EF4-FFF2-40B4-BE49-F238E27FC236}">
                    <a16:creationId xmlns:a16="http://schemas.microsoft.com/office/drawing/2014/main" id="{C555AE73-832C-41BE-A63E-4D9F12E2C2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" y="1482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3" name="Freeform 336">
                <a:extLst>
                  <a:ext uri="{FF2B5EF4-FFF2-40B4-BE49-F238E27FC236}">
                    <a16:creationId xmlns:a16="http://schemas.microsoft.com/office/drawing/2014/main" id="{DD2CD6C0-E2FC-473E-8194-925A0F30D5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482"/>
                <a:ext cx="7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" name="Freeform 337">
                <a:extLst>
                  <a:ext uri="{FF2B5EF4-FFF2-40B4-BE49-F238E27FC236}">
                    <a16:creationId xmlns:a16="http://schemas.microsoft.com/office/drawing/2014/main" id="{08326508-BD67-4CE4-A450-DC4D86541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9" y="1482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" name="Freeform 338">
                <a:extLst>
                  <a:ext uri="{FF2B5EF4-FFF2-40B4-BE49-F238E27FC236}">
                    <a16:creationId xmlns:a16="http://schemas.microsoft.com/office/drawing/2014/main" id="{8AAF87D0-76F6-4501-A839-D665BD8B9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4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6" name="Freeform 339">
                <a:extLst>
                  <a:ext uri="{FF2B5EF4-FFF2-40B4-BE49-F238E27FC236}">
                    <a16:creationId xmlns:a16="http://schemas.microsoft.com/office/drawing/2014/main" id="{189CCEE3-3D02-4675-9FAD-ECB94D1D6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7" name="Freeform 340">
                <a:extLst>
                  <a:ext uri="{FF2B5EF4-FFF2-40B4-BE49-F238E27FC236}">
                    <a16:creationId xmlns:a16="http://schemas.microsoft.com/office/drawing/2014/main" id="{CD25006C-1D55-410D-B20F-23E3D03CF2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6" y="1482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8" name="Freeform 341">
                <a:extLst>
                  <a:ext uri="{FF2B5EF4-FFF2-40B4-BE49-F238E27FC236}">
                    <a16:creationId xmlns:a16="http://schemas.microsoft.com/office/drawing/2014/main" id="{E61AC4B0-0142-49BA-B4FC-2DAE92AC45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1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9" name="Freeform 342">
                <a:extLst>
                  <a:ext uri="{FF2B5EF4-FFF2-40B4-BE49-F238E27FC236}">
                    <a16:creationId xmlns:a16="http://schemas.microsoft.com/office/drawing/2014/main" id="{3F3D3BFC-7ACD-408D-BC4F-A175611646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5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0" name="Freeform 343">
                <a:extLst>
                  <a:ext uri="{FF2B5EF4-FFF2-40B4-BE49-F238E27FC236}">
                    <a16:creationId xmlns:a16="http://schemas.microsoft.com/office/drawing/2014/main" id="{CE348D4F-A112-426A-B980-76E62E6BA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8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1" name="Freeform 344">
                <a:extLst>
                  <a:ext uri="{FF2B5EF4-FFF2-40B4-BE49-F238E27FC236}">
                    <a16:creationId xmlns:a16="http://schemas.microsoft.com/office/drawing/2014/main" id="{50BCA5FF-7662-47D3-9FF4-602237D0D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" name="Freeform 345">
                <a:extLst>
                  <a:ext uri="{FF2B5EF4-FFF2-40B4-BE49-F238E27FC236}">
                    <a16:creationId xmlns:a16="http://schemas.microsoft.com/office/drawing/2014/main" id="{A1750EA7-89F6-4FC4-A15C-4E3124E15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9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" name="Line 346">
                <a:extLst>
                  <a:ext uri="{FF2B5EF4-FFF2-40B4-BE49-F238E27FC236}">
                    <a16:creationId xmlns:a16="http://schemas.microsoft.com/office/drawing/2014/main" id="{D2CADB30-B848-4FB4-BB5B-7A99D14FDD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" name="Line 347">
                <a:extLst>
                  <a:ext uri="{FF2B5EF4-FFF2-40B4-BE49-F238E27FC236}">
                    <a16:creationId xmlns:a16="http://schemas.microsoft.com/office/drawing/2014/main" id="{102FE105-9DA8-4D58-8BD1-7304F69DC8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1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5" name="Line 348">
                <a:extLst>
                  <a:ext uri="{FF2B5EF4-FFF2-40B4-BE49-F238E27FC236}">
                    <a16:creationId xmlns:a16="http://schemas.microsoft.com/office/drawing/2014/main" id="{6F25AC2B-58D7-493D-983D-5A5180097B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0" y="1402"/>
                <a:ext cx="32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6" name="Freeform 349">
                <a:extLst>
                  <a:ext uri="{FF2B5EF4-FFF2-40B4-BE49-F238E27FC236}">
                    <a16:creationId xmlns:a16="http://schemas.microsoft.com/office/drawing/2014/main" id="{28BE3267-88A4-4D26-9414-15B09068F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104"/>
                <a:ext cx="383" cy="395"/>
              </a:xfrm>
              <a:custGeom>
                <a:avLst/>
                <a:gdLst>
                  <a:gd name="T0" fmla="*/ 0 w 767"/>
                  <a:gd name="T1" fmla="*/ 788 h 788"/>
                  <a:gd name="T2" fmla="*/ 0 w 767"/>
                  <a:gd name="T3" fmla="*/ 661 h 788"/>
                  <a:gd name="T4" fmla="*/ 30 w 767"/>
                  <a:gd name="T5" fmla="*/ 629 h 788"/>
                  <a:gd name="T6" fmla="*/ 21 w 767"/>
                  <a:gd name="T7" fmla="*/ 629 h 788"/>
                  <a:gd name="T8" fmla="*/ 21 w 767"/>
                  <a:gd name="T9" fmla="*/ 108 h 788"/>
                  <a:gd name="T10" fmla="*/ 126 w 767"/>
                  <a:gd name="T11" fmla="*/ 0 h 788"/>
                  <a:gd name="T12" fmla="*/ 767 w 767"/>
                  <a:gd name="T13" fmla="*/ 0 h 788"/>
                  <a:gd name="T14" fmla="*/ 767 w 767"/>
                  <a:gd name="T15" fmla="*/ 325 h 788"/>
                  <a:gd name="T16" fmla="*/ 740 w 767"/>
                  <a:gd name="T17" fmla="*/ 400 h 788"/>
                  <a:gd name="T18" fmla="*/ 740 w 767"/>
                  <a:gd name="T19" fmla="*/ 544 h 788"/>
                  <a:gd name="T20" fmla="*/ 713 w 767"/>
                  <a:gd name="T21" fmla="*/ 575 h 788"/>
                  <a:gd name="T22" fmla="*/ 767 w 767"/>
                  <a:gd name="T23" fmla="*/ 575 h 788"/>
                  <a:gd name="T24" fmla="*/ 767 w 767"/>
                  <a:gd name="T25" fmla="*/ 704 h 788"/>
                  <a:gd name="T26" fmla="*/ 680 w 767"/>
                  <a:gd name="T27" fmla="*/ 788 h 788"/>
                  <a:gd name="T28" fmla="*/ 0 w 767"/>
                  <a:gd name="T29" fmla="*/ 78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7" h="788">
                    <a:moveTo>
                      <a:pt x="0" y="788"/>
                    </a:moveTo>
                    <a:lnTo>
                      <a:pt x="0" y="661"/>
                    </a:lnTo>
                    <a:lnTo>
                      <a:pt x="30" y="629"/>
                    </a:lnTo>
                    <a:lnTo>
                      <a:pt x="21" y="629"/>
                    </a:lnTo>
                    <a:lnTo>
                      <a:pt x="21" y="108"/>
                    </a:lnTo>
                    <a:lnTo>
                      <a:pt x="126" y="0"/>
                    </a:lnTo>
                    <a:lnTo>
                      <a:pt x="767" y="0"/>
                    </a:lnTo>
                    <a:lnTo>
                      <a:pt x="767" y="325"/>
                    </a:lnTo>
                    <a:lnTo>
                      <a:pt x="740" y="400"/>
                    </a:lnTo>
                    <a:lnTo>
                      <a:pt x="740" y="544"/>
                    </a:lnTo>
                    <a:lnTo>
                      <a:pt x="713" y="575"/>
                    </a:lnTo>
                    <a:lnTo>
                      <a:pt x="767" y="575"/>
                    </a:lnTo>
                    <a:lnTo>
                      <a:pt x="767" y="704"/>
                    </a:lnTo>
                    <a:lnTo>
                      <a:pt x="680" y="788"/>
                    </a:lnTo>
                    <a:lnTo>
                      <a:pt x="0" y="788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7" name="Rectangle 350">
                <a:extLst>
                  <a:ext uri="{FF2B5EF4-FFF2-40B4-BE49-F238E27FC236}">
                    <a16:creationId xmlns:a16="http://schemas.microsoft.com/office/drawing/2014/main" id="{E9D03E1F-8ACC-48CD-9A3C-18BB5A076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88"/>
                <a:ext cx="244" cy="176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66275"/>
                      <a:invGamma/>
                    </a:schemeClr>
                  </a:gs>
                </a:gsLst>
                <a:path path="rect">
                  <a:fillToRect r="100000" b="100000"/>
                </a:path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4" name="Group 351">
              <a:extLst>
                <a:ext uri="{FF2B5EF4-FFF2-40B4-BE49-F238E27FC236}">
                  <a16:creationId xmlns:a16="http://schemas.microsoft.com/office/drawing/2014/main" id="{51B9CFB5-2C87-434A-85A8-5F1D1EB2CA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5" y="1984"/>
              <a:ext cx="48" cy="96"/>
              <a:chOff x="720" y="960"/>
              <a:chExt cx="192" cy="192"/>
            </a:xfrm>
          </p:grpSpPr>
          <p:sp>
            <p:nvSpPr>
              <p:cNvPr id="295" name="Line 352">
                <a:extLst>
                  <a:ext uri="{FF2B5EF4-FFF2-40B4-BE49-F238E27FC236}">
                    <a16:creationId xmlns:a16="http://schemas.microsoft.com/office/drawing/2014/main" id="{225343A9-C989-48C2-A7F3-13CE56F49A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0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6" name="Line 353">
                <a:extLst>
                  <a:ext uri="{FF2B5EF4-FFF2-40B4-BE49-F238E27FC236}">
                    <a16:creationId xmlns:a16="http://schemas.microsoft.com/office/drawing/2014/main" id="{2882FE91-1AC1-4B36-ABCD-1DAF410421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56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" name="Line 354">
                <a:extLst>
                  <a:ext uri="{FF2B5EF4-FFF2-40B4-BE49-F238E27FC236}">
                    <a16:creationId xmlns:a16="http://schemas.microsoft.com/office/drawing/2014/main" id="{BD8BE000-11ED-4CC7-898D-C940DB13CA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08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8" name="Line 355">
                <a:extLst>
                  <a:ext uri="{FF2B5EF4-FFF2-40B4-BE49-F238E27FC236}">
                    <a16:creationId xmlns:a16="http://schemas.microsoft.com/office/drawing/2014/main" id="{CBE2EC82-142A-476A-A59F-C4397EDB96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960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9" name="Line 356">
                <a:extLst>
                  <a:ext uri="{FF2B5EF4-FFF2-40B4-BE49-F238E27FC236}">
                    <a16:creationId xmlns:a16="http://schemas.microsoft.com/office/drawing/2014/main" id="{F43E7641-1034-4C73-A069-6DA6F912D4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52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pic>
        <p:nvPicPr>
          <p:cNvPr id="498" name="図 13">
            <a:extLst>
              <a:ext uri="{FF2B5EF4-FFF2-40B4-BE49-F238E27FC236}">
                <a16:creationId xmlns:a16="http://schemas.microsoft.com/office/drawing/2014/main" id="{99489A09-08B8-41A0-A802-D2791272AB6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057" y="5143196"/>
            <a:ext cx="245112" cy="245112"/>
          </a:xfrm>
          <a:prstGeom prst="rect">
            <a:avLst/>
          </a:prstGeom>
        </p:spPr>
      </p:pic>
      <p:sp>
        <p:nvSpPr>
          <p:cNvPr id="499" name="二等辺三角形 7172">
            <a:extLst>
              <a:ext uri="{FF2B5EF4-FFF2-40B4-BE49-F238E27FC236}">
                <a16:creationId xmlns:a16="http://schemas.microsoft.com/office/drawing/2014/main" id="{4DF76D7F-CEB6-42F1-84C2-6DB9EB6D7FA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623094" y="5113338"/>
            <a:ext cx="137453" cy="213337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 w="9525" algn="ctr">
            <a:solidFill>
              <a:srgbClr val="000000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  <a:extLst/>
        </p:spPr>
        <p:txBody>
          <a:bodyPr/>
          <a:lstStyle/>
          <a:p>
            <a:pPr algn="ctr"/>
            <a:endParaRPr lang="en-SG" b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00" name="Cube 499">
            <a:extLst>
              <a:ext uri="{FF2B5EF4-FFF2-40B4-BE49-F238E27FC236}">
                <a16:creationId xmlns:a16="http://schemas.microsoft.com/office/drawing/2014/main" id="{43B5A400-523F-42C5-BFC0-050C5C7D2A09}"/>
              </a:ext>
            </a:extLst>
          </p:cNvPr>
          <p:cNvSpPr/>
          <p:nvPr/>
        </p:nvSpPr>
        <p:spPr>
          <a:xfrm>
            <a:off x="4232836" y="5081206"/>
            <a:ext cx="284749" cy="298051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1" name="Picture 500">
            <a:extLst>
              <a:ext uri="{FF2B5EF4-FFF2-40B4-BE49-F238E27FC236}">
                <a16:creationId xmlns:a16="http://schemas.microsoft.com/office/drawing/2014/main" id="{965DC7BA-4CC3-4994-BC80-9D346517B63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537" y="5144140"/>
            <a:ext cx="143139" cy="11682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</p:pic>
      <p:grpSp>
        <p:nvGrpSpPr>
          <p:cNvPr id="502" name="Group 297">
            <a:extLst>
              <a:ext uri="{FF2B5EF4-FFF2-40B4-BE49-F238E27FC236}">
                <a16:creationId xmlns:a16="http://schemas.microsoft.com/office/drawing/2014/main" id="{1555A2AB-1EE5-4E46-B5DF-E97DE0826E1B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4430882" y="5248591"/>
            <a:ext cx="292903" cy="528700"/>
            <a:chOff x="4239272" y="4596799"/>
            <a:chExt cx="1499664" cy="1866627"/>
          </a:xfrm>
        </p:grpSpPr>
        <p:grpSp>
          <p:nvGrpSpPr>
            <p:cNvPr id="503" name="Group 502">
              <a:extLst>
                <a:ext uri="{FF2B5EF4-FFF2-40B4-BE49-F238E27FC236}">
                  <a16:creationId xmlns:a16="http://schemas.microsoft.com/office/drawing/2014/main" id="{7309791C-755E-4882-8113-651D0C87610E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506" name="Flowchart: Stored Data 505">
                <a:extLst>
                  <a:ext uri="{FF2B5EF4-FFF2-40B4-BE49-F238E27FC236}">
                    <a16:creationId xmlns:a16="http://schemas.microsoft.com/office/drawing/2014/main" id="{58569977-804A-4C73-9552-1F13671C4560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07" name="Flowchart: Stored Data 506">
                <a:extLst>
                  <a:ext uri="{FF2B5EF4-FFF2-40B4-BE49-F238E27FC236}">
                    <a16:creationId xmlns:a16="http://schemas.microsoft.com/office/drawing/2014/main" id="{AADABF00-42D0-4004-98BA-62695681AB99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08" name="Flowchart: Stored Data 507">
                <a:extLst>
                  <a:ext uri="{FF2B5EF4-FFF2-40B4-BE49-F238E27FC236}">
                    <a16:creationId xmlns:a16="http://schemas.microsoft.com/office/drawing/2014/main" id="{AFDD2E90-BB32-477B-85A1-0B1898B934F2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09" name="Flowchart: Stored Data 508">
                <a:extLst>
                  <a:ext uri="{FF2B5EF4-FFF2-40B4-BE49-F238E27FC236}">
                    <a16:creationId xmlns:a16="http://schemas.microsoft.com/office/drawing/2014/main" id="{33B0D72B-D7FD-4EB3-B5BD-C89B3A85E80F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10" name="Oval 509">
                <a:extLst>
                  <a:ext uri="{FF2B5EF4-FFF2-40B4-BE49-F238E27FC236}">
                    <a16:creationId xmlns:a16="http://schemas.microsoft.com/office/drawing/2014/main" id="{FF20A04F-390A-4115-B15C-C26EF4FD566A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11" name="Oval 510">
                <a:extLst>
                  <a:ext uri="{FF2B5EF4-FFF2-40B4-BE49-F238E27FC236}">
                    <a16:creationId xmlns:a16="http://schemas.microsoft.com/office/drawing/2014/main" id="{0FC893B5-74C9-496E-8788-2F9153C30B16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512" name="Picture 2">
                <a:extLst>
                  <a:ext uri="{FF2B5EF4-FFF2-40B4-BE49-F238E27FC236}">
                    <a16:creationId xmlns:a16="http://schemas.microsoft.com/office/drawing/2014/main" id="{297D3E80-1A22-4F75-8839-A8AF67390E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3" name="Picture 3">
                <a:extLst>
                  <a:ext uri="{FF2B5EF4-FFF2-40B4-BE49-F238E27FC236}">
                    <a16:creationId xmlns:a16="http://schemas.microsoft.com/office/drawing/2014/main" id="{BE281CF8-49F3-4992-B2C8-C35E1C788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C92A1C47-0B5C-4107-A92E-940D9A701AA0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505" name="Moon 504">
              <a:extLst>
                <a:ext uri="{FF2B5EF4-FFF2-40B4-BE49-F238E27FC236}">
                  <a16:creationId xmlns:a16="http://schemas.microsoft.com/office/drawing/2014/main" id="{BDEB952E-0F5F-434B-83A4-78EA9B0E58A9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514" name="Rounded Rectangle 842">
            <a:extLst>
              <a:ext uri="{FF2B5EF4-FFF2-40B4-BE49-F238E27FC236}">
                <a16:creationId xmlns:a16="http://schemas.microsoft.com/office/drawing/2014/main" id="{333C533D-AE84-4D44-8F3C-80BF07BEA67B}"/>
              </a:ext>
            </a:extLst>
          </p:cNvPr>
          <p:cNvSpPr/>
          <p:nvPr/>
        </p:nvSpPr>
        <p:spPr>
          <a:xfrm>
            <a:off x="4899152" y="5180734"/>
            <a:ext cx="663989" cy="282206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Shrink machine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92138" y="2416348"/>
            <a:ext cx="1804443" cy="1832200"/>
          </a:xfrm>
          <a:prstGeom prst="rect">
            <a:avLst/>
          </a:prstGeom>
        </p:spPr>
      </p:pic>
      <p:cxnSp>
        <p:nvCxnSpPr>
          <p:cNvPr id="515" name="Straight Arrow Connector 514">
            <a:extLst>
              <a:ext uri="{FF2B5EF4-FFF2-40B4-BE49-F238E27FC236}">
                <a16:creationId xmlns:a16="http://schemas.microsoft.com/office/drawing/2014/main" id="{B44B5A0B-62F7-4D5A-A5C3-016F255B0B25}"/>
              </a:ext>
            </a:extLst>
          </p:cNvPr>
          <p:cNvCxnSpPr>
            <a:cxnSpLocks/>
          </p:cNvCxnSpPr>
          <p:nvPr/>
        </p:nvCxnSpPr>
        <p:spPr>
          <a:xfrm flipV="1">
            <a:off x="9323508" y="2663005"/>
            <a:ext cx="596574" cy="7828"/>
          </a:xfrm>
          <a:prstGeom prst="straightConnector1">
            <a:avLst/>
          </a:prstGeom>
          <a:ln w="57150">
            <a:solidFill>
              <a:srgbClr val="0000CC"/>
            </a:solidFill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6" name="Rectangle 515">
            <a:extLst>
              <a:ext uri="{FF2B5EF4-FFF2-40B4-BE49-F238E27FC236}">
                <a16:creationId xmlns:a16="http://schemas.microsoft.com/office/drawing/2014/main" id="{8498DC4E-D084-4C37-AAFB-6D252DCFDED4}"/>
              </a:ext>
            </a:extLst>
          </p:cNvPr>
          <p:cNvSpPr/>
          <p:nvPr/>
        </p:nvSpPr>
        <p:spPr>
          <a:xfrm>
            <a:off x="9821111" y="5374157"/>
            <a:ext cx="2197514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FA, SCM warehouse</a:t>
            </a:r>
          </a:p>
        </p:txBody>
      </p:sp>
      <p:cxnSp>
        <p:nvCxnSpPr>
          <p:cNvPr id="518" name="Straight Arrow Connector 517">
            <a:extLst>
              <a:ext uri="{FF2B5EF4-FFF2-40B4-BE49-F238E27FC236}">
                <a16:creationId xmlns:a16="http://schemas.microsoft.com/office/drawing/2014/main" id="{095E251C-2091-4C08-A401-7062F816C083}"/>
              </a:ext>
            </a:extLst>
          </p:cNvPr>
          <p:cNvCxnSpPr>
            <a:cxnSpLocks/>
          </p:cNvCxnSpPr>
          <p:nvPr/>
        </p:nvCxnSpPr>
        <p:spPr>
          <a:xfrm flipV="1">
            <a:off x="2093591" y="2624644"/>
            <a:ext cx="441380" cy="14228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Straight Arrow Connector 519">
            <a:extLst>
              <a:ext uri="{FF2B5EF4-FFF2-40B4-BE49-F238E27FC236}">
                <a16:creationId xmlns:a16="http://schemas.microsoft.com/office/drawing/2014/main" id="{095E251C-2091-4C08-A401-7062F816C083}"/>
              </a:ext>
            </a:extLst>
          </p:cNvPr>
          <p:cNvCxnSpPr>
            <a:cxnSpLocks/>
          </p:cNvCxnSpPr>
          <p:nvPr/>
        </p:nvCxnSpPr>
        <p:spPr>
          <a:xfrm flipH="1">
            <a:off x="1941840" y="2892021"/>
            <a:ext cx="2308" cy="336692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1" name="Straight Arrow Connector 520">
            <a:extLst>
              <a:ext uri="{FF2B5EF4-FFF2-40B4-BE49-F238E27FC236}">
                <a16:creationId xmlns:a16="http://schemas.microsoft.com/office/drawing/2014/main" id="{17C2D082-864E-469B-ADDB-6AED36575028}"/>
              </a:ext>
            </a:extLst>
          </p:cNvPr>
          <p:cNvCxnSpPr>
            <a:cxnSpLocks/>
          </p:cNvCxnSpPr>
          <p:nvPr/>
        </p:nvCxnSpPr>
        <p:spPr>
          <a:xfrm flipH="1">
            <a:off x="8954169" y="3855326"/>
            <a:ext cx="1080281" cy="1049"/>
          </a:xfrm>
          <a:prstGeom prst="straightConnector1">
            <a:avLst/>
          </a:prstGeom>
          <a:ln w="57150">
            <a:solidFill>
              <a:srgbClr val="0000CC"/>
            </a:solidFill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4" name="Rectangle 523">
            <a:extLst>
              <a:ext uri="{FF2B5EF4-FFF2-40B4-BE49-F238E27FC236}">
                <a16:creationId xmlns:a16="http://schemas.microsoft.com/office/drawing/2014/main" id="{8498DC4E-D084-4C37-AAFB-6D252DCFDED4}"/>
              </a:ext>
            </a:extLst>
          </p:cNvPr>
          <p:cNvSpPr/>
          <p:nvPr/>
        </p:nvSpPr>
        <p:spPr>
          <a:xfrm>
            <a:off x="609311" y="5279755"/>
            <a:ext cx="2786700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shipment priority, control quantity pickup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5433" y="4391051"/>
            <a:ext cx="2846963" cy="820211"/>
          </a:xfrm>
          <a:prstGeom prst="rect">
            <a:avLst/>
          </a:prstGeom>
        </p:spPr>
      </p:pic>
      <p:cxnSp>
        <p:nvCxnSpPr>
          <p:cNvPr id="525" name="Straight Arrow Connector 524">
            <a:extLst>
              <a:ext uri="{FF2B5EF4-FFF2-40B4-BE49-F238E27FC236}">
                <a16:creationId xmlns:a16="http://schemas.microsoft.com/office/drawing/2014/main" id="{B44B5A0B-62F7-4D5A-A5C3-016F255B0B25}"/>
              </a:ext>
            </a:extLst>
          </p:cNvPr>
          <p:cNvCxnSpPr>
            <a:cxnSpLocks/>
          </p:cNvCxnSpPr>
          <p:nvPr/>
        </p:nvCxnSpPr>
        <p:spPr>
          <a:xfrm flipH="1">
            <a:off x="1933854" y="4373883"/>
            <a:ext cx="9505" cy="417080"/>
          </a:xfrm>
          <a:prstGeom prst="straightConnector1">
            <a:avLst/>
          </a:prstGeom>
          <a:ln w="57150">
            <a:solidFill>
              <a:srgbClr val="0000CC"/>
            </a:solidFill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7" name="Picture 516"/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800" b="100000" l="0" r="80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58845" y="2158713"/>
            <a:ext cx="246481" cy="28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29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4B9D4EC-1B07-4F4E-AD40-B6153FE1C7F2}"/>
              </a:ext>
            </a:extLst>
          </p:cNvPr>
          <p:cNvSpPr/>
          <p:nvPr/>
        </p:nvSpPr>
        <p:spPr>
          <a:xfrm>
            <a:off x="96140" y="454322"/>
            <a:ext cx="11991975" cy="6612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status of Lot</a:t>
            </a:r>
            <a:endParaRPr lang="en-US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Indication location at warehouse</a:t>
            </a:r>
            <a:endParaRPr lang="en-US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F6D9631-E122-42D9-BBD2-99B7BF50D83C}"/>
              </a:ext>
            </a:extLst>
          </p:cNvPr>
          <p:cNvGrpSpPr/>
          <p:nvPr/>
        </p:nvGrpSpPr>
        <p:grpSpPr>
          <a:xfrm>
            <a:off x="7407744" y="1781856"/>
            <a:ext cx="1224760" cy="385890"/>
            <a:chOff x="845371" y="1988050"/>
            <a:chExt cx="1224760" cy="38589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997FAB2-428B-4F9A-9F9B-276ABCFCEE83}"/>
                </a:ext>
              </a:extLst>
            </p:cNvPr>
            <p:cNvSpPr/>
            <p:nvPr/>
          </p:nvSpPr>
          <p:spPr>
            <a:xfrm>
              <a:off x="845371" y="1988050"/>
              <a:ext cx="462684" cy="378022"/>
            </a:xfrm>
            <a:prstGeom prst="rect">
              <a:avLst/>
            </a:prstGeom>
            <a:solidFill>
              <a:srgbClr val="00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B51EF72-B2A8-4494-9423-8680F34105EC}"/>
                </a:ext>
              </a:extLst>
            </p:cNvPr>
            <p:cNvSpPr/>
            <p:nvPr/>
          </p:nvSpPr>
          <p:spPr>
            <a:xfrm>
              <a:off x="1315477" y="2003786"/>
              <a:ext cx="754654" cy="3701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B69AF0B-B229-49EF-9D88-799F9EB3998C}"/>
              </a:ext>
            </a:extLst>
          </p:cNvPr>
          <p:cNvGrpSpPr/>
          <p:nvPr/>
        </p:nvGrpSpPr>
        <p:grpSpPr>
          <a:xfrm>
            <a:off x="3116610" y="1766204"/>
            <a:ext cx="1655858" cy="386489"/>
            <a:chOff x="845371" y="2535543"/>
            <a:chExt cx="1655858" cy="38648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68ED907-0FAD-491B-A489-87A658428AA8}"/>
                </a:ext>
              </a:extLst>
            </p:cNvPr>
            <p:cNvSpPr/>
            <p:nvPr/>
          </p:nvSpPr>
          <p:spPr>
            <a:xfrm>
              <a:off x="845371" y="2535543"/>
              <a:ext cx="462684" cy="37802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50B7F39-AD6E-4092-AC60-008778389CB8}"/>
                </a:ext>
              </a:extLst>
            </p:cNvPr>
            <p:cNvSpPr/>
            <p:nvPr/>
          </p:nvSpPr>
          <p:spPr>
            <a:xfrm>
              <a:off x="1311769" y="2551878"/>
              <a:ext cx="1189460" cy="3701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Checking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991C3BA-7170-4619-B9B8-6EA370967207}"/>
              </a:ext>
            </a:extLst>
          </p:cNvPr>
          <p:cNvGrpSpPr/>
          <p:nvPr/>
        </p:nvGrpSpPr>
        <p:grpSpPr>
          <a:xfrm>
            <a:off x="9348082" y="1774671"/>
            <a:ext cx="1210142" cy="380947"/>
            <a:chOff x="3415949" y="1987579"/>
            <a:chExt cx="1210142" cy="38094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EC84F78-F41E-454C-B051-612206220D02}"/>
                </a:ext>
              </a:extLst>
            </p:cNvPr>
            <p:cNvSpPr/>
            <p:nvPr/>
          </p:nvSpPr>
          <p:spPr>
            <a:xfrm>
              <a:off x="3415949" y="1987579"/>
              <a:ext cx="462684" cy="37802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7CDBA92-8C08-4D20-8B51-6A56FA740B6C}"/>
                </a:ext>
              </a:extLst>
            </p:cNvPr>
            <p:cNvSpPr/>
            <p:nvPr/>
          </p:nvSpPr>
          <p:spPr>
            <a:xfrm>
              <a:off x="3884663" y="2023164"/>
              <a:ext cx="741428" cy="3453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NG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5C34C6E-3117-4DD3-B5ED-3AB2CA0521A8}"/>
              </a:ext>
            </a:extLst>
          </p:cNvPr>
          <p:cNvGrpSpPr/>
          <p:nvPr/>
        </p:nvGrpSpPr>
        <p:grpSpPr>
          <a:xfrm>
            <a:off x="716274" y="1774671"/>
            <a:ext cx="2233372" cy="391730"/>
            <a:chOff x="3415949" y="2540004"/>
            <a:chExt cx="2233372" cy="39173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D5FCB52-7D68-4DF3-8FBC-63F40E2364E2}"/>
                </a:ext>
              </a:extLst>
            </p:cNvPr>
            <p:cNvSpPr/>
            <p:nvPr/>
          </p:nvSpPr>
          <p:spPr>
            <a:xfrm>
              <a:off x="3415949" y="2540004"/>
              <a:ext cx="462684" cy="3780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BC39045-06CA-4A60-909F-8BEA22B0BE94}"/>
                </a:ext>
              </a:extLst>
            </p:cNvPr>
            <p:cNvSpPr/>
            <p:nvPr/>
          </p:nvSpPr>
          <p:spPr>
            <a:xfrm>
              <a:off x="3882346" y="2586372"/>
              <a:ext cx="1766975" cy="3453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Not checked yet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5B38713-A7C2-46D9-BA09-8D06E4147107}"/>
              </a:ext>
            </a:extLst>
          </p:cNvPr>
          <p:cNvGrpSpPr/>
          <p:nvPr/>
        </p:nvGrpSpPr>
        <p:grpSpPr>
          <a:xfrm>
            <a:off x="5101168" y="1766204"/>
            <a:ext cx="2246840" cy="418150"/>
            <a:chOff x="843493" y="3077208"/>
            <a:chExt cx="2246840" cy="41815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6C14008-410C-48D0-B160-5D8D0746E0CD}"/>
                </a:ext>
              </a:extLst>
            </p:cNvPr>
            <p:cNvSpPr/>
            <p:nvPr/>
          </p:nvSpPr>
          <p:spPr>
            <a:xfrm>
              <a:off x="843493" y="3077208"/>
              <a:ext cx="462684" cy="3780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0D6FE06-D3E1-46A0-995F-6A73CFF3AAF1}"/>
                </a:ext>
              </a:extLst>
            </p:cNvPr>
            <p:cNvSpPr/>
            <p:nvPr/>
          </p:nvSpPr>
          <p:spPr>
            <a:xfrm>
              <a:off x="1306177" y="3080346"/>
              <a:ext cx="1784156" cy="4150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Checking 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&lt;Can move pallet&gt;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FC9B9A22-7FDA-4E6C-A988-16BF61FDA4A9}"/>
              </a:ext>
            </a:extLst>
          </p:cNvPr>
          <p:cNvSpPr/>
          <p:nvPr/>
        </p:nvSpPr>
        <p:spPr>
          <a:xfrm>
            <a:off x="583026" y="1246491"/>
            <a:ext cx="1931020" cy="344412"/>
          </a:xfrm>
          <a:prstGeom prst="rect">
            <a:avLst/>
          </a:pr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Meiryo" panose="020B0604030504040204" pitchFamily="34" charset="-128"/>
                <a:ea typeface="Meiryo" panose="020B0604030504040204" pitchFamily="34" charset="-128"/>
              </a:rPr>
              <a:t>Status situation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FBA0F2E-2332-4497-9910-ED0E459DB1FA}"/>
              </a:ext>
            </a:extLst>
          </p:cNvPr>
          <p:cNvSpPr/>
          <p:nvPr/>
        </p:nvSpPr>
        <p:spPr>
          <a:xfrm>
            <a:off x="583026" y="2322804"/>
            <a:ext cx="9291326" cy="16947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Not checked yet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OQC not taken sample yet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Checking           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Under OQC checking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Checking           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Under OQC checking (Sample Q’ty already checked over a half Q’ty of all sample)</a:t>
            </a:r>
          </a:p>
          <a:p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   </a:t>
            </a:r>
            <a:r>
              <a:rPr lang="en-US" sz="12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&lt;Can move pallet&gt;</a:t>
            </a:r>
          </a:p>
          <a:p>
            <a:pPr marL="283464" indent="-283464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OK                     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All Lot judgment OK</a:t>
            </a:r>
          </a:p>
          <a:p>
            <a:pPr marL="283464" indent="-283464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NG                     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Lot judged NG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5C85859F-3CBA-40CE-AB47-873ABB4E1D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39" r="2393"/>
          <a:stretch/>
        </p:blipFill>
        <p:spPr>
          <a:xfrm>
            <a:off x="583026" y="4523405"/>
            <a:ext cx="4556244" cy="21852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8F8DA061-71FF-4C56-B102-899B0F3CA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337" y="4523405"/>
            <a:ext cx="2830584" cy="21852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EEB090D-AD6F-4A4B-A714-63AD80DA661A}"/>
              </a:ext>
            </a:extLst>
          </p:cNvPr>
          <p:cNvSpPr/>
          <p:nvPr/>
        </p:nvSpPr>
        <p:spPr>
          <a:xfrm>
            <a:off x="538902" y="4132131"/>
            <a:ext cx="3675465" cy="34156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OQC inspection indication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904348-AEFC-4166-BB2B-BB97E9D44955}"/>
              </a:ext>
            </a:extLst>
          </p:cNvPr>
          <p:cNvSpPr/>
          <p:nvPr/>
        </p:nvSpPr>
        <p:spPr>
          <a:xfrm>
            <a:off x="5563852" y="4109851"/>
            <a:ext cx="4715929" cy="32731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Location indication at warehouse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C9A3EA-3ECF-45F4-822E-8DF1BDA62B12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C739AA3-6C7D-4E0D-B675-756A3A00E42C}"/>
              </a:ext>
            </a:extLst>
          </p:cNvPr>
          <p:cNvSpPr/>
          <p:nvPr/>
        </p:nvSpPr>
        <p:spPr>
          <a:xfrm>
            <a:off x="583027" y="1666875"/>
            <a:ext cx="9799224" cy="603721"/>
          </a:xfrm>
          <a:prstGeom prst="roundRect">
            <a:avLst>
              <a:gd name="adj" fmla="val 10356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274BAEB-3F45-477B-BB97-DC50EAAFAA6A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FA0E3AA-FF49-4001-9E65-955103DA4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2201" y="4523405"/>
            <a:ext cx="2830618" cy="135745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19</a:t>
            </a:r>
            <a:endParaRPr lang="en-US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95447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FC1815-44FE-403A-9E1E-00831953AFA4}"/>
              </a:ext>
            </a:extLst>
          </p:cNvPr>
          <p:cNvSpPr/>
          <p:nvPr/>
        </p:nvSpPr>
        <p:spPr>
          <a:xfrm>
            <a:off x="0" y="0"/>
            <a:ext cx="12192000" cy="379139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52A3ACD-7F19-47F1-AF4B-A037F443609C}"/>
              </a:ext>
            </a:extLst>
          </p:cNvPr>
          <p:cNvSpPr/>
          <p:nvPr/>
        </p:nvSpPr>
        <p:spPr>
          <a:xfrm>
            <a:off x="101597" y="609602"/>
            <a:ext cx="5952189" cy="4726638"/>
          </a:xfrm>
          <a:prstGeom prst="roundRect">
            <a:avLst>
              <a:gd name="adj" fmla="val 1578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endParaRPr lang="en-US" sz="160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CAFDDF3-8B39-4585-93AA-E7A3F34A2D11}"/>
              </a:ext>
            </a:extLst>
          </p:cNvPr>
          <p:cNvSpPr/>
          <p:nvPr/>
        </p:nvSpPr>
        <p:spPr>
          <a:xfrm>
            <a:off x="101597" y="5411133"/>
            <a:ext cx="5952189" cy="1369990"/>
          </a:xfrm>
          <a:prstGeom prst="roundRect">
            <a:avLst>
              <a:gd name="adj" fmla="val 7292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kumimoji="1" lang="en-US" altLang="ja-JP" sz="14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Currently </a:t>
            </a:r>
            <a:endParaRPr lang="en-US" altLang="en-US" sz="1400" b="1" dirty="0">
              <a:solidFill>
                <a:srgbClr val="FF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Manual check OQC display 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Manual transfer F/G to SCS (SAP system)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Printing hard movement slip: 3600pcs/monthly </a:t>
            </a:r>
            <a:r>
              <a:rPr lang="en-GB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 7.2Ream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Cost: 7.2*2.47$ = 17.78$/month ~ 213.4$/Year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9E3DA1B-5546-4E8C-A6D7-205DDE150782}"/>
              </a:ext>
            </a:extLst>
          </p:cNvPr>
          <p:cNvSpPr/>
          <p:nvPr/>
        </p:nvSpPr>
        <p:spPr>
          <a:xfrm>
            <a:off x="6138209" y="609602"/>
            <a:ext cx="5952189" cy="4726637"/>
          </a:xfrm>
          <a:prstGeom prst="roundRect">
            <a:avLst>
              <a:gd name="adj" fmla="val 1578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endParaRPr lang="en-US" sz="160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1F65A12-7CAD-4C0A-A95E-D8D684FFC358}"/>
              </a:ext>
            </a:extLst>
          </p:cNvPr>
          <p:cNvSpPr/>
          <p:nvPr/>
        </p:nvSpPr>
        <p:spPr>
          <a:xfrm>
            <a:off x="6138209" y="5408712"/>
            <a:ext cx="5952189" cy="1369990"/>
          </a:xfrm>
          <a:prstGeom prst="roundRect">
            <a:avLst>
              <a:gd name="adj" fmla="val 7292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kumimoji="1" lang="en-US" altLang="ja-JP" sz="1400" b="1" u="sng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Improvement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400" b="1" dirty="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Check OQC OK by PDA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Auto transfer F/G to SCS (SAP system)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Abolish hard movement slip: </a:t>
            </a:r>
            <a:r>
              <a:rPr lang="en-GB" altLang="en-US" sz="1400" b="1" dirty="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 7.2Ream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Save Cost: 213.4$/Year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E7E560-5D69-4FFE-8BDF-9E194E98180E}"/>
              </a:ext>
            </a:extLst>
          </p:cNvPr>
          <p:cNvSpPr/>
          <p:nvPr/>
        </p:nvSpPr>
        <p:spPr>
          <a:xfrm>
            <a:off x="2359530" y="542887"/>
            <a:ext cx="1371600" cy="27800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BEFORE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9B7E72-60EE-4EF8-A4E1-96B30C6DB0D4}"/>
              </a:ext>
            </a:extLst>
          </p:cNvPr>
          <p:cNvSpPr/>
          <p:nvPr/>
        </p:nvSpPr>
        <p:spPr>
          <a:xfrm>
            <a:off x="8428503" y="524948"/>
            <a:ext cx="1371600" cy="295942"/>
          </a:xfrm>
          <a:prstGeom prst="rect">
            <a:avLst/>
          </a:prstGeom>
          <a:solidFill>
            <a:srgbClr val="0000C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AFTER</a:t>
            </a: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EEFD7F1E-0079-4439-B145-F38CC9E85AE9}"/>
              </a:ext>
            </a:extLst>
          </p:cNvPr>
          <p:cNvSpPr/>
          <p:nvPr/>
        </p:nvSpPr>
        <p:spPr>
          <a:xfrm>
            <a:off x="61964" y="49734"/>
            <a:ext cx="844262" cy="241871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</a:t>
            </a:r>
          </a:p>
        </p:txBody>
      </p:sp>
      <p:sp>
        <p:nvSpPr>
          <p:cNvPr id="572" name="AutoShape 2">
            <a:extLst>
              <a:ext uri="{FF2B5EF4-FFF2-40B4-BE49-F238E27FC236}">
                <a16:creationId xmlns:a16="http://schemas.microsoft.com/office/drawing/2014/main" id="{046C84D2-F06F-4498-9077-10CDC9CBB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4741" y="6364804"/>
            <a:ext cx="3067178" cy="493196"/>
          </a:xfrm>
          <a:prstGeom prst="roundRect">
            <a:avLst>
              <a:gd name="adj" fmla="val 7308"/>
            </a:avLst>
          </a:prstGeom>
          <a:noFill/>
          <a:ln w="2857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pitchFamily="34" charset="0"/>
              <a:buNone/>
              <a:defRPr/>
            </a:pPr>
            <a:r>
              <a:rPr kumimoji="1" lang="en-US" altLang="ja-JP" sz="1800" b="1" dirty="0">
                <a:solidFill>
                  <a:srgbClr val="FFFF00"/>
                </a:solidFill>
                <a:effectLst>
                  <a:glow rad="139700">
                    <a:schemeClr val="tx1"/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rPr>
              <a:t>Reduced : 213.4 S/Y</a:t>
            </a:r>
          </a:p>
        </p:txBody>
      </p:sp>
      <p:sp>
        <p:nvSpPr>
          <p:cNvPr id="86" name="TextBox 25">
            <a:extLst>
              <a:ext uri="{FF2B5EF4-FFF2-40B4-BE49-F238E27FC236}">
                <a16:creationId xmlns:a16="http://schemas.microsoft.com/office/drawing/2014/main" id="{33927E3A-1955-4F77-9598-53266DF38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69" y="684007"/>
            <a:ext cx="1898318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Current process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D581A6D-1EC4-4CA0-A825-5FD93BC04927}"/>
              </a:ext>
            </a:extLst>
          </p:cNvPr>
          <p:cNvSpPr/>
          <p:nvPr/>
        </p:nvSpPr>
        <p:spPr>
          <a:xfrm>
            <a:off x="101598" y="4419088"/>
            <a:ext cx="1437119" cy="50653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Print movement slip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2405A0D-9CF4-4FBD-978F-2E29AA95025E}"/>
              </a:ext>
            </a:extLst>
          </p:cNvPr>
          <p:cNvSpPr/>
          <p:nvPr/>
        </p:nvSpPr>
        <p:spPr>
          <a:xfrm>
            <a:off x="372585" y="2789607"/>
            <a:ext cx="1210709" cy="50653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Manual check OQC OK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29BC890-4474-4A51-A7AC-DE8DBC32FDA6}"/>
              </a:ext>
            </a:extLst>
          </p:cNvPr>
          <p:cNvCxnSpPr>
            <a:cxnSpLocks/>
            <a:stCxn id="94" idx="2"/>
            <a:endCxn id="99" idx="0"/>
          </p:cNvCxnSpPr>
          <p:nvPr/>
        </p:nvCxnSpPr>
        <p:spPr>
          <a:xfrm>
            <a:off x="1496505" y="1362559"/>
            <a:ext cx="0" cy="34845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7B62C75E-04F9-42D0-B545-697946A9A36B}"/>
              </a:ext>
            </a:extLst>
          </p:cNvPr>
          <p:cNvSpPr/>
          <p:nvPr/>
        </p:nvSpPr>
        <p:spPr>
          <a:xfrm>
            <a:off x="633479" y="1016213"/>
            <a:ext cx="1726052" cy="3463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Production F/G OK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C501E63-C593-4240-85F4-E6B60D3C8CBE}"/>
              </a:ext>
            </a:extLst>
          </p:cNvPr>
          <p:cNvSpPr/>
          <p:nvPr/>
        </p:nvSpPr>
        <p:spPr>
          <a:xfrm>
            <a:off x="633477" y="1497677"/>
            <a:ext cx="1726052" cy="4969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Make ID ID pallet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290A1D6-0893-46CE-AA95-25C573AFCC36}"/>
              </a:ext>
            </a:extLst>
          </p:cNvPr>
          <p:cNvSpPr/>
          <p:nvPr/>
        </p:nvSpPr>
        <p:spPr>
          <a:xfrm>
            <a:off x="627131" y="2396218"/>
            <a:ext cx="1726052" cy="44351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stamping OK on slip sheet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950F7D7-5B24-4CFC-9BEE-9FD0F3A6C229}"/>
              </a:ext>
            </a:extLst>
          </p:cNvPr>
          <p:cNvSpPr/>
          <p:nvPr/>
        </p:nvSpPr>
        <p:spPr>
          <a:xfrm>
            <a:off x="141741" y="1962633"/>
            <a:ext cx="1572169" cy="46831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Waiting OQC check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2238A0C-7FF9-40AA-A0DF-35FE27A194BF}"/>
              </a:ext>
            </a:extLst>
          </p:cNvPr>
          <p:cNvSpPr/>
          <p:nvPr/>
        </p:nvSpPr>
        <p:spPr>
          <a:xfrm>
            <a:off x="627131" y="3951694"/>
            <a:ext cx="1719194" cy="50897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transfer SCS (SAP system)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7FD000E-C61C-4AFA-8607-0E003CC33BE9}"/>
              </a:ext>
            </a:extLst>
          </p:cNvPr>
          <p:cNvSpPr/>
          <p:nvPr/>
        </p:nvSpPr>
        <p:spPr>
          <a:xfrm>
            <a:off x="633479" y="4847149"/>
            <a:ext cx="1726051" cy="45516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transfer SCS (Actual)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5C31BC9-4F05-4B07-BA0E-6517CB5BC61F}"/>
              </a:ext>
            </a:extLst>
          </p:cNvPr>
          <p:cNvSpPr/>
          <p:nvPr/>
        </p:nvSpPr>
        <p:spPr>
          <a:xfrm>
            <a:off x="1223993" y="2825846"/>
            <a:ext cx="1381590" cy="46831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OK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0A04080-3A03-4878-AEE5-784B2756A541}"/>
              </a:ext>
            </a:extLst>
          </p:cNvPr>
          <p:cNvSpPr/>
          <p:nvPr/>
        </p:nvSpPr>
        <p:spPr>
          <a:xfrm>
            <a:off x="623702" y="3250352"/>
            <a:ext cx="1726051" cy="43029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Download ID pallet </a:t>
            </a:r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scaned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724955EC-5B47-4BD0-A248-D44E49FB6A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857" r="1238"/>
          <a:stretch/>
        </p:blipFill>
        <p:spPr>
          <a:xfrm>
            <a:off x="2627888" y="3951695"/>
            <a:ext cx="1572167" cy="50897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6330CEE0-A04A-4F2C-90AF-2E1D15447B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073" r="-2887"/>
          <a:stretch/>
        </p:blipFill>
        <p:spPr>
          <a:xfrm>
            <a:off x="2647511" y="2413506"/>
            <a:ext cx="1622862" cy="42622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8CAF153-8C18-43AC-8658-C38BB9933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486" y="3238500"/>
            <a:ext cx="1564217" cy="42622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F207D10-FD29-45E6-891B-36A720DDA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684" y="1063666"/>
            <a:ext cx="463612" cy="369021"/>
          </a:xfrm>
          <a:prstGeom prst="rect">
            <a:avLst/>
          </a:prstGeom>
        </p:spPr>
      </p:pic>
      <p:pic>
        <p:nvPicPr>
          <p:cNvPr id="451" name="Picture 450">
            <a:extLst>
              <a:ext uri="{FF2B5EF4-FFF2-40B4-BE49-F238E27FC236}">
                <a16:creationId xmlns:a16="http://schemas.microsoft.com/office/drawing/2014/main" id="{E0F879B5-99AF-4778-9080-5664CE4B30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460" t="19474" r="24990"/>
          <a:stretch/>
        </p:blipFill>
        <p:spPr>
          <a:xfrm>
            <a:off x="2643684" y="1512648"/>
            <a:ext cx="1618886" cy="505073"/>
          </a:xfrm>
          <a:prstGeom prst="rect">
            <a:avLst/>
          </a:pr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155CDD95-6D7C-410F-BF54-EDAB58426137}"/>
              </a:ext>
            </a:extLst>
          </p:cNvPr>
          <p:cNvSpPr/>
          <p:nvPr/>
        </p:nvSpPr>
        <p:spPr>
          <a:xfrm>
            <a:off x="6644646" y="4435949"/>
            <a:ext cx="1437119" cy="50653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Print movement slip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2DBEBA37-266D-4F8C-8586-24C5F95719B1}"/>
              </a:ext>
            </a:extLst>
          </p:cNvPr>
          <p:cNvCxnSpPr>
            <a:cxnSpLocks/>
            <a:stCxn id="118" idx="2"/>
            <a:endCxn id="123" idx="0"/>
          </p:cNvCxnSpPr>
          <p:nvPr/>
        </p:nvCxnSpPr>
        <p:spPr>
          <a:xfrm>
            <a:off x="8055944" y="1362559"/>
            <a:ext cx="0" cy="34845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AE27B84-351C-41B0-9303-1DA55755D12D}"/>
              </a:ext>
            </a:extLst>
          </p:cNvPr>
          <p:cNvSpPr/>
          <p:nvPr/>
        </p:nvSpPr>
        <p:spPr>
          <a:xfrm>
            <a:off x="7192918" y="1016213"/>
            <a:ext cx="1726052" cy="3463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Production F/G OK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8BDAB100-9D2E-4E89-A034-F535DF6E874C}"/>
              </a:ext>
            </a:extLst>
          </p:cNvPr>
          <p:cNvSpPr/>
          <p:nvPr/>
        </p:nvSpPr>
        <p:spPr>
          <a:xfrm>
            <a:off x="7192916" y="1497677"/>
            <a:ext cx="1726052" cy="4969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Make ID ID pallet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B3DE6BA-22A4-48FD-9B72-E349C010F27E}"/>
              </a:ext>
            </a:extLst>
          </p:cNvPr>
          <p:cNvSpPr/>
          <p:nvPr/>
        </p:nvSpPr>
        <p:spPr>
          <a:xfrm>
            <a:off x="7186570" y="2396218"/>
            <a:ext cx="1726052" cy="44351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stamping OK on System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06AD68E-60A3-40ED-B281-63B333F25ED2}"/>
              </a:ext>
            </a:extLst>
          </p:cNvPr>
          <p:cNvSpPr/>
          <p:nvPr/>
        </p:nvSpPr>
        <p:spPr>
          <a:xfrm>
            <a:off x="6701180" y="1962633"/>
            <a:ext cx="1572169" cy="46831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Waiting OQC check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698CA03-B9FF-4B94-8448-AD3D4F94DF54}"/>
              </a:ext>
            </a:extLst>
          </p:cNvPr>
          <p:cNvSpPr/>
          <p:nvPr/>
        </p:nvSpPr>
        <p:spPr>
          <a:xfrm>
            <a:off x="7186570" y="3951694"/>
            <a:ext cx="1719194" cy="50897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Auto transfer </a:t>
            </a:r>
          </a:p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SCS (SAP system)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1E2BBB6-01F6-437E-ABE1-7380A4E731BD}"/>
              </a:ext>
            </a:extLst>
          </p:cNvPr>
          <p:cNvSpPr/>
          <p:nvPr/>
        </p:nvSpPr>
        <p:spPr>
          <a:xfrm>
            <a:off x="7192918" y="4847149"/>
            <a:ext cx="1726051" cy="45516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transfer SCS (Actual)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5456DC9C-9B0E-4053-A208-03D437A56A46}"/>
              </a:ext>
            </a:extLst>
          </p:cNvPr>
          <p:cNvSpPr/>
          <p:nvPr/>
        </p:nvSpPr>
        <p:spPr>
          <a:xfrm>
            <a:off x="7783432" y="2825846"/>
            <a:ext cx="1381590" cy="46831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OK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DAA682B-5B62-4D55-8A77-787CB77FAB63}"/>
              </a:ext>
            </a:extLst>
          </p:cNvPr>
          <p:cNvSpPr/>
          <p:nvPr/>
        </p:nvSpPr>
        <p:spPr>
          <a:xfrm>
            <a:off x="7183141" y="3269402"/>
            <a:ext cx="1726051" cy="43029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Download ID pallet </a:t>
            </a:r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scaned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8551EEFD-92DA-4384-BBDD-A4624330A4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857" r="1238"/>
          <a:stretch/>
        </p:blipFill>
        <p:spPr>
          <a:xfrm>
            <a:off x="9187327" y="3951695"/>
            <a:ext cx="1719194" cy="508970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E0721458-2CE3-44BD-BFE6-28B2D375C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0925" y="3257550"/>
            <a:ext cx="1564217" cy="426223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7F29BEE1-5377-40A1-9CFD-1F46F16B6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3123" y="1063666"/>
            <a:ext cx="463612" cy="369021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5E40E23F-E9CC-4356-BD55-F6FC6FB35F9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460" t="19474" r="24990"/>
          <a:stretch/>
        </p:blipFill>
        <p:spPr>
          <a:xfrm>
            <a:off x="9203123" y="1512648"/>
            <a:ext cx="1664376" cy="505073"/>
          </a:xfrm>
          <a:prstGeom prst="rect">
            <a:avLst/>
          </a:prstGeom>
        </p:spPr>
      </p:pic>
      <p:sp>
        <p:nvSpPr>
          <p:cNvPr id="131" name="TextBox 25">
            <a:extLst>
              <a:ext uri="{FF2B5EF4-FFF2-40B4-BE49-F238E27FC236}">
                <a16:creationId xmlns:a16="http://schemas.microsoft.com/office/drawing/2014/main" id="{EB68B42B-0D99-4027-AA0B-6CFD0FC16A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3009" y="684007"/>
            <a:ext cx="2295494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en-US" sz="12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Improvement process</a:t>
            </a: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4084B016-2AE1-48FB-9B35-6D0A41BABC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1705" y="2360386"/>
            <a:ext cx="1707090" cy="505073"/>
          </a:xfrm>
          <a:prstGeom prst="rect">
            <a:avLst/>
          </a:prstGeom>
        </p:spPr>
      </p:pic>
      <p:sp>
        <p:nvSpPr>
          <p:cNvPr id="133" name="Rectangle 132">
            <a:extLst>
              <a:ext uri="{FF2B5EF4-FFF2-40B4-BE49-F238E27FC236}">
                <a16:creationId xmlns:a16="http://schemas.microsoft.com/office/drawing/2014/main" id="{31992CD6-8B22-4F91-B17E-35E90899F56D}"/>
              </a:ext>
            </a:extLst>
          </p:cNvPr>
          <p:cNvSpPr/>
          <p:nvPr/>
        </p:nvSpPr>
        <p:spPr>
          <a:xfrm>
            <a:off x="11146987" y="2326459"/>
            <a:ext cx="834353" cy="50507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>
                <a:solidFill>
                  <a:srgbClr val="0000FF"/>
                </a:solidFill>
              </a:rPr>
              <a:t>OQC OK</a:t>
            </a:r>
          </a:p>
        </p:txBody>
      </p:sp>
      <p:sp>
        <p:nvSpPr>
          <p:cNvPr id="452" name="Rectangle 451">
            <a:extLst>
              <a:ext uri="{FF2B5EF4-FFF2-40B4-BE49-F238E27FC236}">
                <a16:creationId xmlns:a16="http://schemas.microsoft.com/office/drawing/2014/main" id="{B4ECE85B-EDA2-4EB6-A3F6-FF8DE53B8521}"/>
              </a:ext>
            </a:extLst>
          </p:cNvPr>
          <p:cNvSpPr/>
          <p:nvPr/>
        </p:nvSpPr>
        <p:spPr>
          <a:xfrm>
            <a:off x="10567816" y="2516632"/>
            <a:ext cx="299683" cy="144425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50788538-123D-4C61-8EE5-6D87A9A94414}"/>
              </a:ext>
            </a:extLst>
          </p:cNvPr>
          <p:cNvCxnSpPr>
            <a:cxnSpLocks/>
          </p:cNvCxnSpPr>
          <p:nvPr/>
        </p:nvCxnSpPr>
        <p:spPr>
          <a:xfrm flipV="1">
            <a:off x="10867499" y="2326459"/>
            <a:ext cx="279488" cy="18729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B5080B7-1D32-45A0-BD13-48746D4BD657}"/>
              </a:ext>
            </a:extLst>
          </p:cNvPr>
          <p:cNvCxnSpPr>
            <a:cxnSpLocks/>
          </p:cNvCxnSpPr>
          <p:nvPr/>
        </p:nvCxnSpPr>
        <p:spPr>
          <a:xfrm>
            <a:off x="10857178" y="2661896"/>
            <a:ext cx="289809" cy="15228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>
            <a:extLst>
              <a:ext uri="{FF2B5EF4-FFF2-40B4-BE49-F238E27FC236}">
                <a16:creationId xmlns:a16="http://schemas.microsoft.com/office/drawing/2014/main" id="{11DFBFE4-609D-4135-9C66-BEFBD237CBD7}"/>
              </a:ext>
            </a:extLst>
          </p:cNvPr>
          <p:cNvSpPr/>
          <p:nvPr/>
        </p:nvSpPr>
        <p:spPr>
          <a:xfrm>
            <a:off x="6883877" y="2870551"/>
            <a:ext cx="1129856" cy="37311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Check OQC OK by PDA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30785C7-E00A-4BFA-B24E-B623B3B2DA12}"/>
              </a:ext>
            </a:extLst>
          </p:cNvPr>
          <p:cNvGrpSpPr/>
          <p:nvPr/>
        </p:nvGrpSpPr>
        <p:grpSpPr>
          <a:xfrm>
            <a:off x="7169067" y="3265854"/>
            <a:ext cx="3839745" cy="423205"/>
            <a:chOff x="7789716" y="2725497"/>
            <a:chExt cx="4206310" cy="731854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2EDA7D1F-096B-462B-8B14-CC646D882738}"/>
                </a:ext>
              </a:extLst>
            </p:cNvPr>
            <p:cNvSpPr/>
            <p:nvPr/>
          </p:nvSpPr>
          <p:spPr>
            <a:xfrm>
              <a:off x="7789716" y="2725497"/>
              <a:ext cx="4206310" cy="727788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E8F70309-5A9D-4C61-AA12-B354AB11F9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716" y="2757587"/>
              <a:ext cx="4206310" cy="699764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D563EC84-3623-4A96-8603-DDF5041F5F2A}"/>
                </a:ext>
              </a:extLst>
            </p:cNvPr>
            <p:cNvCxnSpPr>
              <a:cxnSpLocks/>
            </p:cNvCxnSpPr>
            <p:nvPr/>
          </p:nvCxnSpPr>
          <p:spPr>
            <a:xfrm>
              <a:off x="7789716" y="2742724"/>
              <a:ext cx="4206310" cy="648321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2F051FA7-08BA-49E5-AC81-429335E1E5C1}"/>
              </a:ext>
            </a:extLst>
          </p:cNvPr>
          <p:cNvGrpSpPr/>
          <p:nvPr/>
        </p:nvGrpSpPr>
        <p:grpSpPr>
          <a:xfrm>
            <a:off x="6712678" y="4482850"/>
            <a:ext cx="1301056" cy="357476"/>
            <a:chOff x="7789716" y="2725497"/>
            <a:chExt cx="4206310" cy="731854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5D5A41E-FCC1-4B25-ADA4-8445D0217713}"/>
                </a:ext>
              </a:extLst>
            </p:cNvPr>
            <p:cNvSpPr/>
            <p:nvPr/>
          </p:nvSpPr>
          <p:spPr>
            <a:xfrm>
              <a:off x="7789716" y="2725497"/>
              <a:ext cx="4206310" cy="727788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5E52DF47-DEEA-42BE-9D97-7C51FFA23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716" y="2757587"/>
              <a:ext cx="4206310" cy="699764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11DD064-C06E-426A-9C81-8DC72D637C6C}"/>
                </a:ext>
              </a:extLst>
            </p:cNvPr>
            <p:cNvCxnSpPr>
              <a:cxnSpLocks/>
            </p:cNvCxnSpPr>
            <p:nvPr/>
          </p:nvCxnSpPr>
          <p:spPr>
            <a:xfrm>
              <a:off x="7789716" y="2742724"/>
              <a:ext cx="4206310" cy="648321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95669A3E-43F1-44EF-8D83-61026B946E5B}"/>
              </a:ext>
            </a:extLst>
          </p:cNvPr>
          <p:cNvGrpSpPr/>
          <p:nvPr/>
        </p:nvGrpSpPr>
        <p:grpSpPr>
          <a:xfrm rot="16200000">
            <a:off x="6205827" y="3258183"/>
            <a:ext cx="1629917" cy="273815"/>
            <a:chOff x="4639692" y="4259985"/>
            <a:chExt cx="4507896" cy="360808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DD0E3D0E-E4C3-46EC-9F31-E8479EE2DB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9692" y="4265317"/>
              <a:ext cx="4507896" cy="1140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4C3ED3A2-16AF-4094-AC1F-93B2B4BF69D9}"/>
                </a:ext>
              </a:extLst>
            </p:cNvPr>
            <p:cNvCxnSpPr>
              <a:cxnSpLocks/>
            </p:cNvCxnSpPr>
            <p:nvPr/>
          </p:nvCxnSpPr>
          <p:spPr>
            <a:xfrm>
              <a:off x="4649217" y="4265317"/>
              <a:ext cx="0" cy="35547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D681BE97-8776-4635-92C0-49A92D3C840B}"/>
                </a:ext>
              </a:extLst>
            </p:cNvPr>
            <p:cNvCxnSpPr>
              <a:cxnSpLocks/>
            </p:cNvCxnSpPr>
            <p:nvPr/>
          </p:nvCxnSpPr>
          <p:spPr>
            <a:xfrm>
              <a:off x="9147588" y="4259985"/>
              <a:ext cx="0" cy="35547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E12C667A-2D15-4A77-B1F7-F61C5C39968C}"/>
              </a:ext>
            </a:extLst>
          </p:cNvPr>
          <p:cNvSpPr/>
          <p:nvPr/>
        </p:nvSpPr>
        <p:spPr>
          <a:xfrm>
            <a:off x="6247676" y="3173009"/>
            <a:ext cx="599085" cy="277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LINK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9EB702BF-31F6-4D10-8B92-5D68BB64EF75}"/>
              </a:ext>
            </a:extLst>
          </p:cNvPr>
          <p:cNvSpPr/>
          <p:nvPr/>
        </p:nvSpPr>
        <p:spPr>
          <a:xfrm>
            <a:off x="9226484" y="4658974"/>
            <a:ext cx="1662311" cy="67726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SCS Receive the finish goods Scan ID Pallet Code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E64775E3-3684-4484-A4E1-F80A3E329DAB}"/>
              </a:ext>
            </a:extLst>
          </p:cNvPr>
          <p:cNvSpPr/>
          <p:nvPr/>
        </p:nvSpPr>
        <p:spPr>
          <a:xfrm>
            <a:off x="346610" y="-18304"/>
            <a:ext cx="12131140" cy="361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Change method transfer F/G to SCS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2197CC9-0DDA-4FAD-9AD0-A949C0FE9BEA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20</a:t>
            </a:r>
            <a:endParaRPr lang="en-US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23415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514293-5EBB-4ACF-818A-F12492AAF5F5}"/>
              </a:ext>
            </a:extLst>
          </p:cNvPr>
          <p:cNvSpPr/>
          <p:nvPr/>
        </p:nvSpPr>
        <p:spPr>
          <a:xfrm>
            <a:off x="0" y="1176"/>
            <a:ext cx="12191999" cy="416749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 LINK WMS &amp; CONFIRMATION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34879-F12F-479A-9D6C-16DC3CD92D40}"/>
              </a:ext>
            </a:extLst>
          </p:cNvPr>
          <p:cNvSpPr/>
          <p:nvPr/>
        </p:nvSpPr>
        <p:spPr>
          <a:xfrm>
            <a:off x="1381125" y="1588738"/>
            <a:ext cx="1952625" cy="34442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DASHBOARD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D59C90-ED30-4082-87A1-7B4C446AF3BA}"/>
              </a:ext>
            </a:extLst>
          </p:cNvPr>
          <p:cNvSpPr/>
          <p:nvPr/>
        </p:nvSpPr>
        <p:spPr>
          <a:xfrm>
            <a:off x="104775" y="636409"/>
            <a:ext cx="11991975" cy="8590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SCS request: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status of model </a:t>
            </a:r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following shipment plan daily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Link</a:t>
            </a:r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final confirmation </a:t>
            </a: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to WMS/PDA </a:t>
            </a:r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for operator working in warehouse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111FE8-13BF-4187-88CE-2BDB1ADF62F1}"/>
              </a:ext>
            </a:extLst>
          </p:cNvPr>
          <p:cNvSpPr/>
          <p:nvPr/>
        </p:nvSpPr>
        <p:spPr>
          <a:xfrm>
            <a:off x="7677150" y="1588737"/>
            <a:ext cx="1952625" cy="34442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LINK WMS/PDA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2C2E0D-8E4E-481E-A268-85771ED08770}"/>
              </a:ext>
            </a:extLst>
          </p:cNvPr>
          <p:cNvSpPr/>
          <p:nvPr/>
        </p:nvSpPr>
        <p:spPr>
          <a:xfrm>
            <a:off x="104776" y="2064574"/>
            <a:ext cx="4537652" cy="45267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D24B951-9E8A-4D89-BD8F-DF71D0178C8E}"/>
              </a:ext>
            </a:extLst>
          </p:cNvPr>
          <p:cNvSpPr/>
          <p:nvPr/>
        </p:nvSpPr>
        <p:spPr>
          <a:xfrm>
            <a:off x="390525" y="2197284"/>
            <a:ext cx="1019175" cy="425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F1ADF67-4BC8-4610-BA31-09DB103FDB0D}"/>
              </a:ext>
            </a:extLst>
          </p:cNvPr>
          <p:cNvSpPr/>
          <p:nvPr/>
        </p:nvSpPr>
        <p:spPr>
          <a:xfrm>
            <a:off x="3419475" y="2197284"/>
            <a:ext cx="1019175" cy="425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D2F7090-A295-4A93-9C16-409C5D3030A4}"/>
              </a:ext>
            </a:extLst>
          </p:cNvPr>
          <p:cNvSpPr/>
          <p:nvPr/>
        </p:nvSpPr>
        <p:spPr>
          <a:xfrm>
            <a:off x="1905000" y="2197284"/>
            <a:ext cx="1019175" cy="425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OQC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5B52E1-C31D-4EC6-BC82-C9B4DA01E88D}"/>
              </a:ext>
            </a:extLst>
          </p:cNvPr>
          <p:cNvCxnSpPr>
            <a:cxnSpLocks/>
          </p:cNvCxnSpPr>
          <p:nvPr/>
        </p:nvCxnSpPr>
        <p:spPr>
          <a:xfrm>
            <a:off x="914400" y="2597138"/>
            <a:ext cx="0" cy="2282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4345BCD-062B-433A-A74B-CC560BA005EE}"/>
              </a:ext>
            </a:extLst>
          </p:cNvPr>
          <p:cNvSpPr/>
          <p:nvPr/>
        </p:nvSpPr>
        <p:spPr>
          <a:xfrm>
            <a:off x="304799" y="2867025"/>
            <a:ext cx="1238251" cy="5143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Finish production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2E1C8B7-37B8-4AF7-93BA-4D69FD6C655B}"/>
              </a:ext>
            </a:extLst>
          </p:cNvPr>
          <p:cNvSpPr/>
          <p:nvPr/>
        </p:nvSpPr>
        <p:spPr>
          <a:xfrm>
            <a:off x="304799" y="3636200"/>
            <a:ext cx="1238251" cy="5143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Pallet ID finish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E3AA36B-94B9-43F7-8144-4C8ADBA44B9F}"/>
              </a:ext>
            </a:extLst>
          </p:cNvPr>
          <p:cNvSpPr/>
          <p:nvPr/>
        </p:nvSpPr>
        <p:spPr>
          <a:xfrm>
            <a:off x="304799" y="4419601"/>
            <a:ext cx="1238251" cy="5143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Judgement OK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94797B-2D41-46E6-A3D8-61B890782936}"/>
              </a:ext>
            </a:extLst>
          </p:cNvPr>
          <p:cNvCxnSpPr>
            <a:cxnSpLocks/>
          </p:cNvCxnSpPr>
          <p:nvPr/>
        </p:nvCxnSpPr>
        <p:spPr>
          <a:xfrm>
            <a:off x="2400300" y="2599490"/>
            <a:ext cx="0" cy="2282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0A69338-6A73-475E-AD81-EE062781C093}"/>
              </a:ext>
            </a:extLst>
          </p:cNvPr>
          <p:cNvCxnSpPr>
            <a:cxnSpLocks/>
          </p:cNvCxnSpPr>
          <p:nvPr/>
        </p:nvCxnSpPr>
        <p:spPr>
          <a:xfrm>
            <a:off x="3924300" y="2609850"/>
            <a:ext cx="0" cy="3038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61BB93C-6961-4580-9EA3-BE981F05007C}"/>
              </a:ext>
            </a:extLst>
          </p:cNvPr>
          <p:cNvSpPr/>
          <p:nvPr/>
        </p:nvSpPr>
        <p:spPr>
          <a:xfrm>
            <a:off x="1795461" y="2867025"/>
            <a:ext cx="1238251" cy="5143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Sampling inspection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88ABBEE-A29E-4C89-8144-D282A80C4762}"/>
              </a:ext>
            </a:extLst>
          </p:cNvPr>
          <p:cNvSpPr/>
          <p:nvPr/>
        </p:nvSpPr>
        <p:spPr>
          <a:xfrm>
            <a:off x="1795461" y="4419601"/>
            <a:ext cx="1238251" cy="5143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Judgement OK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802FA64-0BE6-4C42-BBFA-B3F7CDFE46DC}"/>
              </a:ext>
            </a:extLst>
          </p:cNvPr>
          <p:cNvSpPr/>
          <p:nvPr/>
        </p:nvSpPr>
        <p:spPr>
          <a:xfrm>
            <a:off x="3309936" y="4419601"/>
            <a:ext cx="1238251" cy="5143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Scan ID pallet to receive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0FB86A5-B6AA-45D0-9705-602FDE3FD944}"/>
              </a:ext>
            </a:extLst>
          </p:cNvPr>
          <p:cNvSpPr/>
          <p:nvPr/>
        </p:nvSpPr>
        <p:spPr>
          <a:xfrm>
            <a:off x="3309936" y="5231577"/>
            <a:ext cx="1238251" cy="5143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Confirm receiving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B194CA8-0DD0-4453-802C-4913E49A256E}"/>
              </a:ext>
            </a:extLst>
          </p:cNvPr>
          <p:cNvSpPr/>
          <p:nvPr/>
        </p:nvSpPr>
        <p:spPr>
          <a:xfrm>
            <a:off x="219076" y="4314825"/>
            <a:ext cx="2943214" cy="71437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297A8BE0-C7E0-49FF-A895-B8D8E628F84F}"/>
              </a:ext>
            </a:extLst>
          </p:cNvPr>
          <p:cNvSpPr/>
          <p:nvPr/>
        </p:nvSpPr>
        <p:spPr>
          <a:xfrm>
            <a:off x="1434102" y="5031362"/>
            <a:ext cx="360771" cy="4933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40AFD9E-8F36-4677-B9C5-A7278585314D}"/>
              </a:ext>
            </a:extLst>
          </p:cNvPr>
          <p:cNvSpPr/>
          <p:nvPr/>
        </p:nvSpPr>
        <p:spPr>
          <a:xfrm>
            <a:off x="135079" y="5561909"/>
            <a:ext cx="3111208" cy="71437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SCS check all data by download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5EFF96A-5761-478D-9EE0-F46ED6C17B4F}"/>
              </a:ext>
            </a:extLst>
          </p:cNvPr>
          <p:cNvSpPr/>
          <p:nvPr/>
        </p:nvSpPr>
        <p:spPr>
          <a:xfrm>
            <a:off x="4065448" y="5457824"/>
            <a:ext cx="520842" cy="2497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**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D8DF4A6-97A4-449F-9C3B-BF60DD05857C}"/>
              </a:ext>
            </a:extLst>
          </p:cNvPr>
          <p:cNvSpPr/>
          <p:nvPr/>
        </p:nvSpPr>
        <p:spPr>
          <a:xfrm>
            <a:off x="4708675" y="2064574"/>
            <a:ext cx="7393566" cy="452672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85B51E8-2B46-4777-85CE-4116070B857B}"/>
              </a:ext>
            </a:extLst>
          </p:cNvPr>
          <p:cNvSpPr/>
          <p:nvPr/>
        </p:nvSpPr>
        <p:spPr>
          <a:xfrm>
            <a:off x="5153372" y="3817232"/>
            <a:ext cx="1189935" cy="290337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Scan ID pallet 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3AD62E9-7218-43F3-AE00-152CC849002B}"/>
              </a:ext>
            </a:extLst>
          </p:cNvPr>
          <p:cNvSpPr/>
          <p:nvPr/>
        </p:nvSpPr>
        <p:spPr>
          <a:xfrm>
            <a:off x="1140833" y="5114918"/>
            <a:ext cx="1004456" cy="21839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Email auto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887E523-C84D-46FA-87A0-4CCE1D2AC2C0}"/>
              </a:ext>
            </a:extLst>
          </p:cNvPr>
          <p:cNvSpPr/>
          <p:nvPr/>
        </p:nvSpPr>
        <p:spPr>
          <a:xfrm>
            <a:off x="6899578" y="3806804"/>
            <a:ext cx="1238250" cy="497653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Result NG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040869D-8F27-424F-9EFF-EC4DE8379EA8}"/>
              </a:ext>
            </a:extLst>
          </p:cNvPr>
          <p:cNvSpPr/>
          <p:nvPr/>
        </p:nvSpPr>
        <p:spPr>
          <a:xfrm>
            <a:off x="8522492" y="4660915"/>
            <a:ext cx="1238251" cy="514350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Confirm data PDA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0FC8CFAC-854B-44FD-8F34-14D9B14B50C5}"/>
              </a:ext>
            </a:extLst>
          </p:cNvPr>
          <p:cNvSpPr/>
          <p:nvPr/>
        </p:nvSpPr>
        <p:spPr>
          <a:xfrm>
            <a:off x="8546305" y="3803531"/>
            <a:ext cx="1195386" cy="497653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FA/QC recheck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27DF7F04-A0D3-40A9-A87A-709576884E6E}"/>
              </a:ext>
            </a:extLst>
          </p:cNvPr>
          <p:cNvSpPr/>
          <p:nvPr/>
        </p:nvSpPr>
        <p:spPr>
          <a:xfrm>
            <a:off x="3309936" y="2858674"/>
            <a:ext cx="1238251" cy="5143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Shipment plan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F2FC24D-3C4D-46E4-9BF1-A820D19C8593}"/>
              </a:ext>
            </a:extLst>
          </p:cNvPr>
          <p:cNvSpPr/>
          <p:nvPr/>
        </p:nvSpPr>
        <p:spPr>
          <a:xfrm>
            <a:off x="3950492" y="3095625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7AAFC85-3C59-46BF-9E98-193DC00EA7A5}"/>
              </a:ext>
            </a:extLst>
          </p:cNvPr>
          <p:cNvSpPr/>
          <p:nvPr/>
        </p:nvSpPr>
        <p:spPr>
          <a:xfrm>
            <a:off x="4736304" y="3817175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②</a:t>
            </a:r>
            <a:endParaRPr lang="en-US" sz="11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E49077A-23C3-4EB2-ACE1-13B575B7257B}"/>
              </a:ext>
            </a:extLst>
          </p:cNvPr>
          <p:cNvSpPr/>
          <p:nvPr/>
        </p:nvSpPr>
        <p:spPr>
          <a:xfrm>
            <a:off x="8936828" y="2300478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①</a:t>
            </a:r>
            <a:endParaRPr lang="en-US" sz="11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6D45F12-9761-4F26-9929-BED180EDB070}"/>
              </a:ext>
            </a:extLst>
          </p:cNvPr>
          <p:cNvCxnSpPr/>
          <p:nvPr/>
        </p:nvCxnSpPr>
        <p:spPr>
          <a:xfrm>
            <a:off x="8165525" y="4070020"/>
            <a:ext cx="40005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E84141B2-48F4-462A-A678-37BBB78CD28F}"/>
              </a:ext>
            </a:extLst>
          </p:cNvPr>
          <p:cNvCxnSpPr>
            <a:cxnSpLocks/>
          </p:cNvCxnSpPr>
          <p:nvPr/>
        </p:nvCxnSpPr>
        <p:spPr>
          <a:xfrm flipV="1">
            <a:off x="6277515" y="4070020"/>
            <a:ext cx="612648" cy="3840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7AE74512-BDD3-4566-A418-3F2D4B361A7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02023" y="4533822"/>
            <a:ext cx="489471" cy="337868"/>
          </a:xfrm>
          <a:prstGeom prst="bentConnector3">
            <a:avLst>
              <a:gd name="adj1" fmla="val 986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AC1DE6A-48AD-4627-826E-4ABE88D9074F}"/>
              </a:ext>
            </a:extLst>
          </p:cNvPr>
          <p:cNvCxnSpPr>
            <a:cxnSpLocks/>
          </p:cNvCxnSpPr>
          <p:nvPr/>
        </p:nvCxnSpPr>
        <p:spPr>
          <a:xfrm flipV="1">
            <a:off x="6248399" y="2426215"/>
            <a:ext cx="609330" cy="38201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951C2B05-B0C5-4B65-ABA3-A90D8D75676A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72906" y="2875272"/>
            <a:ext cx="489471" cy="337868"/>
          </a:xfrm>
          <a:prstGeom prst="bentConnector3">
            <a:avLst>
              <a:gd name="adj1" fmla="val 986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B9D24204-E5D8-4CED-817D-0EA633143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368286" y="3907534"/>
            <a:ext cx="755602" cy="1189935"/>
          </a:xfrm>
          <a:prstGeom prst="rect">
            <a:avLst/>
          </a:prstGeom>
          <a:solidFill>
            <a:srgbClr val="00FFCC"/>
          </a:solidFill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A6DD4FE-8FB9-4737-907A-2C211B3FBBFF}"/>
              </a:ext>
            </a:extLst>
          </p:cNvPr>
          <p:cNvSpPr/>
          <p:nvPr/>
        </p:nvSpPr>
        <p:spPr>
          <a:xfrm>
            <a:off x="5123628" y="2603474"/>
            <a:ext cx="1209333" cy="467591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Shipment plan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27A6978-635A-41F0-B9E2-7E3919416050}"/>
              </a:ext>
            </a:extLst>
          </p:cNvPr>
          <p:cNvCxnSpPr/>
          <p:nvPr/>
        </p:nvCxnSpPr>
        <p:spPr>
          <a:xfrm>
            <a:off x="8124827" y="4950337"/>
            <a:ext cx="40005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AFDD5A9-0D06-4F79-860D-D7DDD509C5AF}"/>
              </a:ext>
            </a:extLst>
          </p:cNvPr>
          <p:cNvSpPr/>
          <p:nvPr/>
        </p:nvSpPr>
        <p:spPr>
          <a:xfrm>
            <a:off x="6915693" y="4672012"/>
            <a:ext cx="1238251" cy="514350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Result judged OK</a:t>
            </a:r>
          </a:p>
        </p:txBody>
      </p:sp>
      <p:sp>
        <p:nvSpPr>
          <p:cNvPr id="81" name="Arrow: Notched Right 80">
            <a:extLst>
              <a:ext uri="{FF2B5EF4-FFF2-40B4-BE49-F238E27FC236}">
                <a16:creationId xmlns:a16="http://schemas.microsoft.com/office/drawing/2014/main" id="{1DB409E6-1845-4880-B4DA-2772581FF4C6}"/>
              </a:ext>
            </a:extLst>
          </p:cNvPr>
          <p:cNvSpPr/>
          <p:nvPr/>
        </p:nvSpPr>
        <p:spPr>
          <a:xfrm rot="5400000">
            <a:off x="4681956" y="3408406"/>
            <a:ext cx="457677" cy="314861"/>
          </a:xfrm>
          <a:prstGeom prst="notched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Arrow: Notched Right 81">
            <a:extLst>
              <a:ext uri="{FF2B5EF4-FFF2-40B4-BE49-F238E27FC236}">
                <a16:creationId xmlns:a16="http://schemas.microsoft.com/office/drawing/2014/main" id="{FFB98880-3F24-43A9-8359-2435CBA84437}"/>
              </a:ext>
            </a:extLst>
          </p:cNvPr>
          <p:cNvSpPr/>
          <p:nvPr/>
        </p:nvSpPr>
        <p:spPr>
          <a:xfrm rot="5400000">
            <a:off x="4473718" y="4316408"/>
            <a:ext cx="891886" cy="314861"/>
          </a:xfrm>
          <a:prstGeom prst="notched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row: Notched Right 82">
            <a:extLst>
              <a:ext uri="{FF2B5EF4-FFF2-40B4-BE49-F238E27FC236}">
                <a16:creationId xmlns:a16="http://schemas.microsoft.com/office/drawing/2014/main" id="{4DA12ADD-2FC1-42F1-928F-89C9526E71F0}"/>
              </a:ext>
            </a:extLst>
          </p:cNvPr>
          <p:cNvSpPr/>
          <p:nvPr/>
        </p:nvSpPr>
        <p:spPr>
          <a:xfrm rot="5400000">
            <a:off x="4592834" y="5703130"/>
            <a:ext cx="670086" cy="314861"/>
          </a:xfrm>
          <a:prstGeom prst="notched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710C519-E362-42E6-8F3A-5AC9E8F2E29A}"/>
              </a:ext>
            </a:extLst>
          </p:cNvPr>
          <p:cNvSpPr/>
          <p:nvPr/>
        </p:nvSpPr>
        <p:spPr>
          <a:xfrm>
            <a:off x="4744520" y="5264630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③</a:t>
            </a:r>
            <a:endParaRPr lang="en-US" sz="11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98AA2E3-170B-4CD5-BA92-122F0F9276D7}"/>
              </a:ext>
            </a:extLst>
          </p:cNvPr>
          <p:cNvSpPr/>
          <p:nvPr/>
        </p:nvSpPr>
        <p:spPr>
          <a:xfrm>
            <a:off x="5750503" y="2779655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EF7F720-4649-4FAA-A480-68875EDAE31C}"/>
              </a:ext>
            </a:extLst>
          </p:cNvPr>
          <p:cNvSpPr/>
          <p:nvPr/>
        </p:nvSpPr>
        <p:spPr>
          <a:xfrm>
            <a:off x="5882795" y="5839704"/>
            <a:ext cx="520842" cy="2497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**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6EFCB6A2-69AB-465E-8C8B-DC42B7E42C18}"/>
              </a:ext>
            </a:extLst>
          </p:cNvPr>
          <p:cNvCxnSpPr/>
          <p:nvPr/>
        </p:nvCxnSpPr>
        <p:spPr>
          <a:xfrm>
            <a:off x="9763123" y="4918090"/>
            <a:ext cx="40005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DBB7A422-0E05-48B4-BBD9-A9D7436C99A7}"/>
              </a:ext>
            </a:extLst>
          </p:cNvPr>
          <p:cNvSpPr/>
          <p:nvPr/>
        </p:nvSpPr>
        <p:spPr>
          <a:xfrm>
            <a:off x="10129291" y="4786312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③</a:t>
            </a:r>
            <a:endParaRPr lang="en-US" sz="11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972FC533-02E5-4432-A7EF-26E6782BF1BF}"/>
              </a:ext>
            </a:extLst>
          </p:cNvPr>
          <p:cNvSpPr/>
          <p:nvPr/>
        </p:nvSpPr>
        <p:spPr>
          <a:xfrm>
            <a:off x="8522492" y="2546043"/>
            <a:ext cx="1195386" cy="497653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Dashboard</a:t>
            </a:r>
          </a:p>
        </p:txBody>
      </p: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6AB03780-22BE-4EA4-9DFD-A0BDAD80A4BA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67297" y="2444951"/>
            <a:ext cx="347472" cy="310896"/>
          </a:xfrm>
          <a:prstGeom prst="bentConnector3">
            <a:avLst>
              <a:gd name="adj1" fmla="val 983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F718CE33-CF8D-4B49-A5AE-94D64E65DB11}"/>
              </a:ext>
            </a:extLst>
          </p:cNvPr>
          <p:cNvCxnSpPr>
            <a:cxnSpLocks/>
          </p:cNvCxnSpPr>
          <p:nvPr/>
        </p:nvCxnSpPr>
        <p:spPr>
          <a:xfrm rot="16200000" flipV="1">
            <a:off x="7907766" y="2988360"/>
            <a:ext cx="555642" cy="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8508353-973B-4740-B498-BA214DCE16CC}"/>
              </a:ext>
            </a:extLst>
          </p:cNvPr>
          <p:cNvCxnSpPr/>
          <p:nvPr/>
        </p:nvCxnSpPr>
        <p:spPr>
          <a:xfrm>
            <a:off x="7776010" y="3264030"/>
            <a:ext cx="4095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A6C07423-DD29-413A-8AA5-31D59C3B4E62}"/>
              </a:ext>
            </a:extLst>
          </p:cNvPr>
          <p:cNvSpPr/>
          <p:nvPr/>
        </p:nvSpPr>
        <p:spPr>
          <a:xfrm>
            <a:off x="6886576" y="3040244"/>
            <a:ext cx="1238251" cy="467591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PSNV Portal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“Control shipping plan”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AEAFF9A-FDC0-4B57-82AA-511B44F30D72}"/>
              </a:ext>
            </a:extLst>
          </p:cNvPr>
          <p:cNvCxnSpPr/>
          <p:nvPr/>
        </p:nvCxnSpPr>
        <p:spPr>
          <a:xfrm>
            <a:off x="7791994" y="2430357"/>
            <a:ext cx="390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D4612106-561D-453E-BA3E-3AC9FF4DD3F2}"/>
              </a:ext>
            </a:extLst>
          </p:cNvPr>
          <p:cNvSpPr/>
          <p:nvPr/>
        </p:nvSpPr>
        <p:spPr>
          <a:xfrm>
            <a:off x="6886576" y="2218772"/>
            <a:ext cx="1238251" cy="467591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WMS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33F0720-8833-40B0-92A1-DD337ABC5EC2}"/>
              </a:ext>
            </a:extLst>
          </p:cNvPr>
          <p:cNvSpPr/>
          <p:nvPr/>
        </p:nvSpPr>
        <p:spPr>
          <a:xfrm>
            <a:off x="9715496" y="2399601"/>
            <a:ext cx="2347515" cy="7143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</a:rPr>
              <a:t>Judgement auto email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</a:rPr>
              <a:t> FA transfer cargo to SCS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9D85340F-16FF-4DA1-AA8B-7A5B59290032}"/>
              </a:ext>
            </a:extLst>
          </p:cNvPr>
          <p:cNvSpPr/>
          <p:nvPr/>
        </p:nvSpPr>
        <p:spPr>
          <a:xfrm>
            <a:off x="6710510" y="2049688"/>
            <a:ext cx="925203" cy="21028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Option 1</a:t>
            </a: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CBB2AAAF-2C08-43B8-90BE-B6F7142AA042}"/>
              </a:ext>
            </a:extLst>
          </p:cNvPr>
          <p:cNvSpPr/>
          <p:nvPr/>
        </p:nvSpPr>
        <p:spPr>
          <a:xfrm>
            <a:off x="6734904" y="2850894"/>
            <a:ext cx="925203" cy="21028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Option 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5EE71E9-F52B-4581-B844-7D2291F2F4C3}"/>
              </a:ext>
            </a:extLst>
          </p:cNvPr>
          <p:cNvSpPr/>
          <p:nvPr/>
        </p:nvSpPr>
        <p:spPr>
          <a:xfrm>
            <a:off x="9844485" y="3679468"/>
            <a:ext cx="2242739" cy="7143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</a:rPr>
              <a:t>Warning to dashboard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</a:rPr>
              <a:t>SCS visualize on pallet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FEBCB6F-B05A-4A6C-8BD1-90CD9696F88E}"/>
              </a:ext>
            </a:extLst>
          </p:cNvPr>
          <p:cNvSpPr/>
          <p:nvPr/>
        </p:nvSpPr>
        <p:spPr>
          <a:xfrm>
            <a:off x="4727437" y="3120866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①</a:t>
            </a:r>
            <a:endParaRPr lang="en-US" sz="11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6F690BED-EE6D-4B02-85D8-9E258557BFE6}"/>
              </a:ext>
            </a:extLst>
          </p:cNvPr>
          <p:cNvSpPr/>
          <p:nvPr/>
        </p:nvSpPr>
        <p:spPr>
          <a:xfrm>
            <a:off x="6932655" y="5310038"/>
            <a:ext cx="1238250" cy="450172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WMS</a:t>
            </a:r>
          </a:p>
        </p:txBody>
      </p: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47C9EDF7-B7E8-4086-B8AF-7FC87C80AAF3}"/>
              </a:ext>
            </a:extLst>
          </p:cNvPr>
          <p:cNvCxnSpPr>
            <a:cxnSpLocks/>
          </p:cNvCxnSpPr>
          <p:nvPr/>
        </p:nvCxnSpPr>
        <p:spPr>
          <a:xfrm flipV="1">
            <a:off x="6301067" y="5497198"/>
            <a:ext cx="612648" cy="3840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D24CD500-6FAF-471D-BF6C-01B6D2417959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60876" y="5935224"/>
            <a:ext cx="410505" cy="310452"/>
          </a:xfrm>
          <a:prstGeom prst="bentConnector3">
            <a:avLst>
              <a:gd name="adj1" fmla="val 1010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BBC728D0-8F17-4D1C-98A8-2F4AB7E40799}"/>
              </a:ext>
            </a:extLst>
          </p:cNvPr>
          <p:cNvSpPr/>
          <p:nvPr/>
        </p:nvSpPr>
        <p:spPr>
          <a:xfrm>
            <a:off x="6948770" y="6070615"/>
            <a:ext cx="1238251" cy="450172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Dashboard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80F6608-2E52-4914-B9CE-76353DAD106C}"/>
              </a:ext>
            </a:extLst>
          </p:cNvPr>
          <p:cNvSpPr/>
          <p:nvPr/>
        </p:nvSpPr>
        <p:spPr>
          <a:xfrm>
            <a:off x="5131722" y="5605462"/>
            <a:ext cx="1209333" cy="514350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Confirm receiving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37B1A66-9911-4866-B1EA-503808A33B84}"/>
              </a:ext>
            </a:extLst>
          </p:cNvPr>
          <p:cNvCxnSpPr/>
          <p:nvPr/>
        </p:nvCxnSpPr>
        <p:spPr>
          <a:xfrm>
            <a:off x="8182519" y="6295703"/>
            <a:ext cx="40005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A28A759B-5835-42F9-9685-A812D0B04476}"/>
              </a:ext>
            </a:extLst>
          </p:cNvPr>
          <p:cNvSpPr/>
          <p:nvPr/>
        </p:nvSpPr>
        <p:spPr>
          <a:xfrm>
            <a:off x="8553611" y="6076539"/>
            <a:ext cx="1262707" cy="41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Format check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05DE471-1C0C-4E31-B268-DC079BA725A0}"/>
              </a:ext>
            </a:extLst>
          </p:cNvPr>
          <p:cNvSpPr/>
          <p:nvPr/>
        </p:nvSpPr>
        <p:spPr>
          <a:xfrm>
            <a:off x="8533688" y="5250182"/>
            <a:ext cx="1310797" cy="524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Auto update 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0E30D14-31AB-4516-9FBE-0B080710AE5F}"/>
              </a:ext>
            </a:extLst>
          </p:cNvPr>
          <p:cNvCxnSpPr/>
          <p:nvPr/>
        </p:nvCxnSpPr>
        <p:spPr>
          <a:xfrm>
            <a:off x="8165525" y="5503886"/>
            <a:ext cx="40005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id="{AE60C825-6810-43CD-827B-FFB76428B34E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3:$I$7"/>
              </a:ext>
            </a:extLst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02500" y="6096523"/>
            <a:ext cx="2354421" cy="398356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287BF77F-F910-4767-9C4D-60650CCA5BE9}"/>
              </a:ext>
            </a:extLst>
          </p:cNvPr>
          <p:cNvSpPr/>
          <p:nvPr/>
        </p:nvSpPr>
        <p:spPr>
          <a:xfrm>
            <a:off x="61964" y="68784"/>
            <a:ext cx="844262" cy="241871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SCM 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430F728-E428-42B4-8183-BD5974D301FA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21</a:t>
            </a:r>
            <a:endParaRPr lang="en-US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4946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B17650-095E-41FE-AAA2-D29318337B69}"/>
              </a:ext>
            </a:extLst>
          </p:cNvPr>
          <p:cNvSpPr/>
          <p:nvPr/>
        </p:nvSpPr>
        <p:spPr>
          <a:xfrm>
            <a:off x="2495550" y="4935571"/>
            <a:ext cx="6305549" cy="37212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FORMAT DOWNLOAD FROM DASHBOARD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D54915-7E95-45B0-ADE7-B6450438B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938632"/>
            <a:ext cx="6579810" cy="37190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C591C8-9230-465B-AFD5-AD4ED1D0A3CF}"/>
              </a:ext>
            </a:extLst>
          </p:cNvPr>
          <p:cNvSpPr/>
          <p:nvPr/>
        </p:nvSpPr>
        <p:spPr>
          <a:xfrm>
            <a:off x="114299" y="553839"/>
            <a:ext cx="6524529" cy="35274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Details shortage shipment plan daily on WMS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5855AC-A855-46D0-84E7-985BFA6852C9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3:$I$7"/>
              </a:ext>
            </a:extLst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47130" y="5476757"/>
            <a:ext cx="7620000" cy="128926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68C869-B01A-401C-8217-AFBD28872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889" y="590513"/>
            <a:ext cx="5373878" cy="29432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8811476-3E76-4E3B-84A1-CF772CB32ED5}"/>
              </a:ext>
            </a:extLst>
          </p:cNvPr>
          <p:cNvSpPr/>
          <p:nvPr/>
        </p:nvSpPr>
        <p:spPr>
          <a:xfrm>
            <a:off x="6774789" y="553839"/>
            <a:ext cx="5274337" cy="34292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Shortage shipment plan daily on WMS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A16F94-40AE-47DD-A885-85C03EF6865D}"/>
              </a:ext>
            </a:extLst>
          </p:cNvPr>
          <p:cNvSpPr/>
          <p:nvPr/>
        </p:nvSpPr>
        <p:spPr>
          <a:xfrm>
            <a:off x="0" y="1176"/>
            <a:ext cx="12191999" cy="416749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 LINK WMS &amp; CONFIRMATION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065F1B-BBDB-446F-8F4E-69A0366259E5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22</a:t>
            </a:r>
            <a:endParaRPr lang="en-US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" name="Rectangle: Rounded Corners 90">
            <a:extLst>
              <a:ext uri="{FF2B5EF4-FFF2-40B4-BE49-F238E27FC236}">
                <a16:creationId xmlns:a16="http://schemas.microsoft.com/office/drawing/2014/main" id="{287BF77F-F910-4767-9C4D-60650CCA5BE9}"/>
              </a:ext>
            </a:extLst>
          </p:cNvPr>
          <p:cNvSpPr/>
          <p:nvPr/>
        </p:nvSpPr>
        <p:spPr>
          <a:xfrm>
            <a:off x="61964" y="68784"/>
            <a:ext cx="844262" cy="241871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SCM </a:t>
            </a:r>
          </a:p>
        </p:txBody>
      </p:sp>
    </p:spTree>
    <p:extLst>
      <p:ext uri="{BB962C8B-B14F-4D97-AF65-F5344CB8AC3E}">
        <p14:creationId xmlns:p14="http://schemas.microsoft.com/office/powerpoint/2010/main" val="875298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74BAEB-3F45-477B-BB97-DC50EAAFAA6A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37288" y="792653"/>
            <a:ext cx="1997167" cy="385315"/>
            <a:chOff x="2854911" y="4395944"/>
            <a:chExt cx="3068776" cy="274283"/>
          </a:xfrm>
        </p:grpSpPr>
        <p:sp>
          <p:nvSpPr>
            <p:cNvPr id="4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Make Planning</a:t>
              </a:r>
            </a:p>
          </p:txBody>
        </p:sp>
      </p:grpSp>
      <p:sp>
        <p:nvSpPr>
          <p:cNvPr id="6" name="Speech Bubble: Rectangle 11">
            <a:extLst>
              <a:ext uri="{FF2B5EF4-FFF2-40B4-BE49-F238E27FC236}">
                <a16:creationId xmlns:a16="http://schemas.microsoft.com/office/drawing/2014/main" id="{B7CFFF39-288A-40D2-BCB5-B02FB25CDC09}"/>
              </a:ext>
            </a:extLst>
          </p:cNvPr>
          <p:cNvSpPr/>
          <p:nvPr/>
        </p:nvSpPr>
        <p:spPr>
          <a:xfrm>
            <a:off x="2468192" y="1103058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151640" y="1252995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Decision 9">
            <a:extLst>
              <a:ext uri="{FF2B5EF4-FFF2-40B4-BE49-F238E27FC236}">
                <a16:creationId xmlns:a16="http://schemas.microsoft.com/office/drawing/2014/main" id="{B8F1AF5E-0E17-4873-9EA0-C15703795580}"/>
              </a:ext>
            </a:extLst>
          </p:cNvPr>
          <p:cNvSpPr/>
          <p:nvPr/>
        </p:nvSpPr>
        <p:spPr>
          <a:xfrm>
            <a:off x="3825681" y="870239"/>
            <a:ext cx="1336087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EAAB94-FD4E-48F4-9CE4-4058ED777A3A}"/>
              </a:ext>
            </a:extLst>
          </p:cNvPr>
          <p:cNvCxnSpPr>
            <a:cxnSpLocks/>
          </p:cNvCxnSpPr>
          <p:nvPr/>
        </p:nvCxnSpPr>
        <p:spPr>
          <a:xfrm>
            <a:off x="5175173" y="1252995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36BE4CD0-4EC0-4BA3-9C45-9AE51467EC6C}"/>
              </a:ext>
            </a:extLst>
          </p:cNvPr>
          <p:cNvSpPr/>
          <p:nvPr/>
        </p:nvSpPr>
        <p:spPr>
          <a:xfrm>
            <a:off x="5858621" y="1103058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535099-8F51-4B67-B30A-EBD8C1F6E789}"/>
              </a:ext>
            </a:extLst>
          </p:cNvPr>
          <p:cNvCxnSpPr>
            <a:cxnSpLocks/>
          </p:cNvCxnSpPr>
          <p:nvPr/>
        </p:nvCxnSpPr>
        <p:spPr>
          <a:xfrm>
            <a:off x="6542069" y="1252995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Decision 13">
            <a:extLst>
              <a:ext uri="{FF2B5EF4-FFF2-40B4-BE49-F238E27FC236}">
                <a16:creationId xmlns:a16="http://schemas.microsoft.com/office/drawing/2014/main" id="{5138345D-54EA-48EB-A0B2-E1BF535AA5BC}"/>
              </a:ext>
            </a:extLst>
          </p:cNvPr>
          <p:cNvSpPr/>
          <p:nvPr/>
        </p:nvSpPr>
        <p:spPr>
          <a:xfrm>
            <a:off x="7238922" y="870239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07C8CC-E149-4F67-81DC-5210F5920DDA}"/>
              </a:ext>
            </a:extLst>
          </p:cNvPr>
          <p:cNvSpPr/>
          <p:nvPr/>
        </p:nvSpPr>
        <p:spPr>
          <a:xfrm>
            <a:off x="3930220" y="1028262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Send file inventory &amp; shipment plan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D96075-AF56-49BD-AEA8-148E5C2DFB98}"/>
              </a:ext>
            </a:extLst>
          </p:cNvPr>
          <p:cNvSpPr/>
          <p:nvPr/>
        </p:nvSpPr>
        <p:spPr>
          <a:xfrm>
            <a:off x="7496919" y="1028261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Compare Stock base on file plan and update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4FD6FA9-12A4-44CE-A70C-6EB4768DBBA5}"/>
              </a:ext>
            </a:extLst>
          </p:cNvPr>
          <p:cNvCxnSpPr>
            <a:cxnSpLocks/>
          </p:cNvCxnSpPr>
          <p:nvPr/>
        </p:nvCxnSpPr>
        <p:spPr>
          <a:xfrm>
            <a:off x="8866640" y="1252995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9548912" y="1088588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sp>
        <p:nvSpPr>
          <p:cNvPr id="20" name="Flowchart: Decision 19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6830061" y="2573255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EF9D1B4-D0FD-4A8A-92E7-28048669F438}"/>
              </a:ext>
            </a:extLst>
          </p:cNvPr>
          <p:cNvSpPr/>
          <p:nvPr/>
        </p:nvSpPr>
        <p:spPr>
          <a:xfrm>
            <a:off x="7077172" y="2776101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Pick up sample to Inspection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65315" y="2322551"/>
            <a:ext cx="1997168" cy="379549"/>
            <a:chOff x="2854911" y="4395944"/>
            <a:chExt cx="3068776" cy="274283"/>
          </a:xfrm>
        </p:grpSpPr>
        <p:sp>
          <p:nvSpPr>
            <p:cNvPr id="24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1</a:t>
              </a:r>
            </a:p>
          </p:txBody>
        </p:sp>
      </p:grpSp>
      <p:sp>
        <p:nvSpPr>
          <p:cNvPr id="26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812800" y="2820024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sp>
        <p:nvSpPr>
          <p:cNvPr id="27" name="Flowchart: Decision 26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2200259" y="2568751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1516811" y="2951507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7" idx="2"/>
          </p:cNvCxnSpPr>
          <p:nvPr/>
        </p:nvCxnSpPr>
        <p:spPr>
          <a:xfrm>
            <a:off x="3014118" y="3334263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2334165" y="3735978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827977" y="2951396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owchart: Decision 34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518895" y="256864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5338061" y="3334263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599048" y="3699347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6146613" y="2946232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638676" y="3351120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6917682" y="3649484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45756" y="4445752"/>
            <a:ext cx="1997168" cy="379549"/>
            <a:chOff x="2854911" y="4395944"/>
            <a:chExt cx="3068776" cy="274283"/>
          </a:xfrm>
        </p:grpSpPr>
        <p:sp>
          <p:nvSpPr>
            <p:cNvPr id="45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2</a:t>
              </a:r>
            </a:p>
          </p:txBody>
        </p:sp>
      </p:grpSp>
      <p:sp>
        <p:nvSpPr>
          <p:cNvPr id="47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719873" y="5282799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1433349" y="5432736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lowchart: Decision 48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2141599" y="504998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2393953" y="5237903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Scan 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barcode</a:t>
            </a:r>
            <a:r>
              <a:rPr lang="en-US" sz="1000" dirty="0">
                <a:solidFill>
                  <a:schemeClr val="tx1"/>
                </a:solidFill>
              </a:rPr>
              <a:t> outer serial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737099" y="5432736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lowchart: Decision 51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445349" y="504998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697703" y="5218944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Scan all  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barcodes</a:t>
            </a:r>
            <a:r>
              <a:rPr lang="en-US" sz="1000" dirty="0">
                <a:solidFill>
                  <a:schemeClr val="tx1"/>
                </a:solidFill>
              </a:rPr>
              <a:t> inner serial</a:t>
            </a:r>
          </a:p>
        </p:txBody>
      </p:sp>
      <p:sp>
        <p:nvSpPr>
          <p:cNvPr id="54" name="Rectangle 53"/>
          <p:cNvSpPr/>
          <p:nvPr/>
        </p:nvSpPr>
        <p:spPr>
          <a:xfrm>
            <a:off x="4548495" y="6182840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599049" y="6290645"/>
            <a:ext cx="1300454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S/N Outer &amp;  all inner boxes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5259207" y="5815492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861545" y="3764484"/>
            <a:ext cx="953525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Based on sample standard file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803824" y="2742220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Input  daily production to excel file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2492658" y="2742220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Filter priority shipmen models to inspection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2488923" y="3787567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Based on the production plan file of SCM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6955775" y="3735977"/>
            <a:ext cx="1380608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Pick up samples based on weight check system results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Analysis of OQC System Functional Diagram</a:t>
            </a:r>
          </a:p>
        </p:txBody>
      </p:sp>
      <p:sp>
        <p:nvSpPr>
          <p:cNvPr id="66" name="Flowchart: Decision 65">
            <a:extLst>
              <a:ext uri="{FF2B5EF4-FFF2-40B4-BE49-F238E27FC236}">
                <a16:creationId xmlns:a16="http://schemas.microsoft.com/office/drawing/2014/main" id="{B8F1AF5E-0E17-4873-9EA0-C15703795580}"/>
              </a:ext>
            </a:extLst>
          </p:cNvPr>
          <p:cNvSpPr/>
          <p:nvPr/>
        </p:nvSpPr>
        <p:spPr>
          <a:xfrm>
            <a:off x="3806151" y="1692422"/>
            <a:ext cx="1336087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30" name="Elbow Connector 29"/>
          <p:cNvCxnSpPr>
            <a:stCxn id="66" idx="3"/>
            <a:endCxn id="19" idx="2"/>
          </p:cNvCxnSpPr>
          <p:nvPr/>
        </p:nvCxnSpPr>
        <p:spPr>
          <a:xfrm flipV="1">
            <a:off x="5142238" y="1388462"/>
            <a:ext cx="4748398" cy="6867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3C07C8CC-E149-4F67-81DC-5210F5920DDA}"/>
              </a:ext>
            </a:extLst>
          </p:cNvPr>
          <p:cNvSpPr/>
          <p:nvPr/>
        </p:nvSpPr>
        <p:spPr>
          <a:xfrm>
            <a:off x="3936719" y="1829401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Send daily production plan</a:t>
            </a:r>
          </a:p>
        </p:txBody>
      </p:sp>
      <p:sp>
        <p:nvSpPr>
          <p:cNvPr id="63" name="Speech Bubble: Rectangle 11">
            <a:extLst>
              <a:ext uri="{FF2B5EF4-FFF2-40B4-BE49-F238E27FC236}">
                <a16:creationId xmlns:a16="http://schemas.microsoft.com/office/drawing/2014/main" id="{B7CFFF39-288A-40D2-BCB5-B02FB25CDC09}"/>
              </a:ext>
            </a:extLst>
          </p:cNvPr>
          <p:cNvSpPr/>
          <p:nvPr/>
        </p:nvSpPr>
        <p:spPr>
          <a:xfrm>
            <a:off x="2454660" y="1922896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118128" y="2072833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525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74BAEB-3F45-477B-BB97-DC50EAAFAA6A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0" y="787850"/>
            <a:ext cx="1997168" cy="379549"/>
            <a:chOff x="2854911" y="4395944"/>
            <a:chExt cx="3068776" cy="274283"/>
          </a:xfrm>
        </p:grpSpPr>
        <p:sp>
          <p:nvSpPr>
            <p:cNvPr id="4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3</a:t>
              </a:r>
            </a:p>
          </p:txBody>
        </p:sp>
      </p:grpSp>
      <p:sp>
        <p:nvSpPr>
          <p:cNvPr id="7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3046556" y="1036150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760032" y="1186087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Decision 8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468282" y="803331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720636" y="1036150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1st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48433" y="1904926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5287049" y="1505657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720635" y="1973968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 weight control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44591" y="2440110"/>
            <a:ext cx="1997168" cy="379549"/>
            <a:chOff x="2854911" y="4395944"/>
            <a:chExt cx="3068776" cy="274283"/>
          </a:xfrm>
        </p:grpSpPr>
        <p:sp>
          <p:nvSpPr>
            <p:cNvPr id="16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4</a:t>
              </a:r>
            </a:p>
          </p:txBody>
        </p:sp>
      </p:grpSp>
      <p:sp>
        <p:nvSpPr>
          <p:cNvPr id="18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381281" y="3438378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1064729" y="3588315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Decision 19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1748177" y="3205559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1997168" y="3357751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inspection</a:t>
            </a:r>
          </a:p>
        </p:txBody>
      </p:sp>
      <p:sp>
        <p:nvSpPr>
          <p:cNvPr id="23" name="Flowchart: Decision 22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157195" y="2649779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27" name="Elbow Connector 26"/>
          <p:cNvCxnSpPr/>
          <p:nvPr/>
        </p:nvCxnSpPr>
        <p:spPr>
          <a:xfrm flipV="1">
            <a:off x="3343336" y="3032535"/>
            <a:ext cx="840055" cy="5557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lowchart: Decision 27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150832" y="384286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33" name="Elbow Connector 32"/>
          <p:cNvCxnSpPr>
            <a:stCxn id="20" idx="3"/>
            <a:endCxn id="28" idx="1"/>
          </p:cNvCxnSpPr>
          <p:nvPr/>
        </p:nvCxnSpPr>
        <p:spPr>
          <a:xfrm>
            <a:off x="3375895" y="3588315"/>
            <a:ext cx="774937" cy="6373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435745" y="2819659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Normal inspection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443480" y="4047552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Reliability inspection</a:t>
            </a:r>
          </a:p>
        </p:txBody>
      </p:sp>
      <p:cxnSp>
        <p:nvCxnSpPr>
          <p:cNvPr id="39" name="Straight Connector 38"/>
          <p:cNvCxnSpPr>
            <a:stCxn id="23" idx="3"/>
          </p:cNvCxnSpPr>
          <p:nvPr/>
        </p:nvCxnSpPr>
        <p:spPr>
          <a:xfrm>
            <a:off x="5784913" y="3032535"/>
            <a:ext cx="5763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6361214" y="2758484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6533415" y="2819659"/>
            <a:ext cx="1160608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Appearance inspection, function, WI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5680013" y="4217851"/>
            <a:ext cx="6812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6361214" y="3902458"/>
            <a:ext cx="1467411" cy="6971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6474738" y="3929684"/>
            <a:ext cx="1280557" cy="642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Characteristic, Vibration, Drop, Temperature test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115180" y="5021009"/>
            <a:ext cx="1997168" cy="379549"/>
            <a:chOff x="2854911" y="4395944"/>
            <a:chExt cx="3068776" cy="274283"/>
          </a:xfrm>
        </p:grpSpPr>
        <p:sp>
          <p:nvSpPr>
            <p:cNvPr id="47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5</a:t>
              </a:r>
            </a:p>
          </p:txBody>
        </p:sp>
      </p:grpSp>
      <p:sp>
        <p:nvSpPr>
          <p:cNvPr id="49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2849030" y="5367449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532478" y="5517386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owchart: Decision 50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215926" y="513463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396989" y="5331090"/>
            <a:ext cx="1258325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Scan barcode inner product 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5026151" y="5896464"/>
            <a:ext cx="0" cy="338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4339199" y="6143568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523987" y="6209580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Based on the mater list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Analysis of OQC System Functional Diagram</a:t>
            </a:r>
          </a:p>
        </p:txBody>
      </p:sp>
    </p:spTree>
    <p:extLst>
      <p:ext uri="{BB962C8B-B14F-4D97-AF65-F5344CB8AC3E}">
        <p14:creationId xmlns:p14="http://schemas.microsoft.com/office/powerpoint/2010/main" val="3708491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74BAEB-3F45-477B-BB97-DC50EAAFAA6A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54762" y="839337"/>
            <a:ext cx="1997168" cy="379549"/>
            <a:chOff x="2854911" y="4395944"/>
            <a:chExt cx="3068776" cy="274283"/>
          </a:xfrm>
        </p:grpSpPr>
        <p:sp>
          <p:nvSpPr>
            <p:cNvPr id="4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6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4302017" y="1836371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5012729" y="1469023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2777145" y="1036636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490621" y="1186573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Decision 9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198871" y="803817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451225" y="1036636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2nd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451224" y="1974454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 weight control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41699" y="2268247"/>
            <a:ext cx="1997168" cy="379549"/>
            <a:chOff x="2854911" y="4395944"/>
            <a:chExt cx="3068776" cy="274283"/>
          </a:xfrm>
        </p:grpSpPr>
        <p:sp>
          <p:nvSpPr>
            <p:cNvPr id="14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7</a:t>
              </a:r>
            </a:p>
          </p:txBody>
        </p:sp>
      </p:grpSp>
      <p:sp>
        <p:nvSpPr>
          <p:cNvPr id="16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448593" y="3063559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1162069" y="3213496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Decision 17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1870319" y="283074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2122673" y="3018663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Scan 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barcode</a:t>
            </a:r>
            <a:r>
              <a:rPr lang="en-US" sz="1000" dirty="0">
                <a:solidFill>
                  <a:schemeClr val="tx1"/>
                </a:solidFill>
              </a:rPr>
              <a:t> outer serial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465819" y="3213496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lowchart: Decision 20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174069" y="283074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426423" y="2999704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Scan all  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barcodes</a:t>
            </a:r>
            <a:r>
              <a:rPr lang="en-US" sz="1000" dirty="0">
                <a:solidFill>
                  <a:schemeClr val="tx1"/>
                </a:solidFill>
              </a:rPr>
              <a:t> inner serial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277215" y="3963600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505213" y="4071405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S/N Outer &amp;  all inner boxes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4987927" y="3596252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168617" y="4852045"/>
            <a:ext cx="1997168" cy="379549"/>
            <a:chOff x="2854911" y="4395944"/>
            <a:chExt cx="3068776" cy="274283"/>
          </a:xfrm>
        </p:grpSpPr>
        <p:sp>
          <p:nvSpPr>
            <p:cNvPr id="27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8</a:t>
              </a:r>
            </a:p>
          </p:txBody>
        </p:sp>
      </p:grpSp>
      <p:sp>
        <p:nvSpPr>
          <p:cNvPr id="29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506427" y="5792988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1206840" y="5942925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lowchart: Decision 30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1871643" y="5560166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2165785" y="5729132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Return sample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515423" y="5942922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owchart: Decision 34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181129" y="5560166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451224" y="5748089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Judgment all Lot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Analysis of OQC System Functional Diagram</a:t>
            </a:r>
          </a:p>
        </p:txBody>
      </p:sp>
    </p:spTree>
    <p:extLst>
      <p:ext uri="{BB962C8B-B14F-4D97-AF65-F5344CB8AC3E}">
        <p14:creationId xmlns:p14="http://schemas.microsoft.com/office/powerpoint/2010/main" val="3976258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74BAEB-3F45-477B-BB97-DC50EAAFAA6A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E2A223-CA54-4E4C-9975-146AFFED810A}"/>
              </a:ext>
            </a:extLst>
          </p:cNvPr>
          <p:cNvCxnSpPr>
            <a:cxnSpLocks/>
          </p:cNvCxnSpPr>
          <p:nvPr/>
        </p:nvCxnSpPr>
        <p:spPr>
          <a:xfrm flipV="1">
            <a:off x="8076290" y="1919480"/>
            <a:ext cx="0" cy="4938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D4578F0-F965-409D-AD80-477B39703C68}"/>
              </a:ext>
            </a:extLst>
          </p:cNvPr>
          <p:cNvCxnSpPr>
            <a:cxnSpLocks/>
          </p:cNvCxnSpPr>
          <p:nvPr/>
        </p:nvCxnSpPr>
        <p:spPr>
          <a:xfrm flipH="1" flipV="1">
            <a:off x="8075660" y="3063052"/>
            <a:ext cx="5876" cy="2491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23B920-CBA2-428C-8DDF-BD09832728CC}"/>
              </a:ext>
            </a:extLst>
          </p:cNvPr>
          <p:cNvCxnSpPr>
            <a:cxnSpLocks/>
          </p:cNvCxnSpPr>
          <p:nvPr/>
        </p:nvCxnSpPr>
        <p:spPr>
          <a:xfrm flipV="1">
            <a:off x="8075660" y="4503675"/>
            <a:ext cx="631" cy="7557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D9D507-08C7-40A8-88A1-8B0B75B5673C}"/>
              </a:ext>
            </a:extLst>
          </p:cNvPr>
          <p:cNvSpPr/>
          <p:nvPr/>
        </p:nvSpPr>
        <p:spPr>
          <a:xfrm>
            <a:off x="1927384" y="3706273"/>
            <a:ext cx="772295" cy="321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rgbClr val="3E35FB"/>
                </a:solidFill>
              </a:rPr>
              <a:t>OK</a:t>
            </a:r>
          </a:p>
        </p:txBody>
      </p:sp>
      <p:sp>
        <p:nvSpPr>
          <p:cNvPr id="12" name="Rectangle: Rounded Corners 236">
            <a:extLst>
              <a:ext uri="{FF2B5EF4-FFF2-40B4-BE49-F238E27FC236}">
                <a16:creationId xmlns:a16="http://schemas.microsoft.com/office/drawing/2014/main" id="{E7A8559C-615D-4EBB-B070-C487393D592B}"/>
              </a:ext>
            </a:extLst>
          </p:cNvPr>
          <p:cNvSpPr/>
          <p:nvPr/>
        </p:nvSpPr>
        <p:spPr>
          <a:xfrm>
            <a:off x="7340576" y="3599047"/>
            <a:ext cx="1523443" cy="5798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Inspection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F86BC4-BFFF-49CD-A6CB-E6E50E2D590F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1440673" y="1934916"/>
            <a:ext cx="4186" cy="4502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80D47C-241F-4BB4-9B80-EBEBC4225DFC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2129953" y="1614416"/>
            <a:ext cx="722035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79">
            <a:extLst>
              <a:ext uri="{FF2B5EF4-FFF2-40B4-BE49-F238E27FC236}">
                <a16:creationId xmlns:a16="http://schemas.microsoft.com/office/drawing/2014/main" id="{E8FA4C52-A883-4A31-87D4-7BA1974029A7}"/>
              </a:ext>
            </a:extLst>
          </p:cNvPr>
          <p:cNvSpPr/>
          <p:nvPr/>
        </p:nvSpPr>
        <p:spPr>
          <a:xfrm>
            <a:off x="4736872" y="1249032"/>
            <a:ext cx="1894774" cy="67315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ID</a:t>
            </a:r>
            <a:r>
              <a:rPr lang="en-US" sz="1200" b="1" baseline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Pallet Station</a:t>
            </a:r>
            <a:endParaRPr lang="en-US" sz="12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7" name="Rectangle: Rounded Corners 180">
            <a:extLst>
              <a:ext uri="{FF2B5EF4-FFF2-40B4-BE49-F238E27FC236}">
                <a16:creationId xmlns:a16="http://schemas.microsoft.com/office/drawing/2014/main" id="{54F3B7CB-D719-4EE9-990F-0FB7CBDDE0FB}"/>
              </a:ext>
            </a:extLst>
          </p:cNvPr>
          <p:cNvSpPr/>
          <p:nvPr/>
        </p:nvSpPr>
        <p:spPr>
          <a:xfrm>
            <a:off x="726470" y="1304493"/>
            <a:ext cx="1403483" cy="6198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Packing FA</a:t>
            </a:r>
          </a:p>
        </p:txBody>
      </p:sp>
      <p:sp>
        <p:nvSpPr>
          <p:cNvPr id="18" name="Rectangle: Rounded Corners 182">
            <a:extLst>
              <a:ext uri="{FF2B5EF4-FFF2-40B4-BE49-F238E27FC236}">
                <a16:creationId xmlns:a16="http://schemas.microsoft.com/office/drawing/2014/main" id="{BEE5A79D-4110-4B31-A5E3-B19994A0E97E}"/>
              </a:ext>
            </a:extLst>
          </p:cNvPr>
          <p:cNvSpPr/>
          <p:nvPr/>
        </p:nvSpPr>
        <p:spPr>
          <a:xfrm>
            <a:off x="765883" y="2385127"/>
            <a:ext cx="1357951" cy="5798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sz="1200" b="1" kern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OQC get sample</a:t>
            </a:r>
          </a:p>
        </p:txBody>
      </p:sp>
      <p:sp>
        <p:nvSpPr>
          <p:cNvPr id="19" name="Rectangle: Rounded Corners 186">
            <a:extLst>
              <a:ext uri="{FF2B5EF4-FFF2-40B4-BE49-F238E27FC236}">
                <a16:creationId xmlns:a16="http://schemas.microsoft.com/office/drawing/2014/main" id="{6D9194A1-44B9-4E27-828D-ABA70762AC87}"/>
              </a:ext>
            </a:extLst>
          </p:cNvPr>
          <p:cNvSpPr/>
          <p:nvPr/>
        </p:nvSpPr>
        <p:spPr>
          <a:xfrm>
            <a:off x="7217302" y="1285794"/>
            <a:ext cx="1621670" cy="6198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warehouse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202C03-D2AF-4CBE-A755-2A915C3BB7E6}"/>
              </a:ext>
            </a:extLst>
          </p:cNvPr>
          <p:cNvSpPr/>
          <p:nvPr/>
        </p:nvSpPr>
        <p:spPr>
          <a:xfrm>
            <a:off x="1273351" y="2018799"/>
            <a:ext cx="1111975" cy="2628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tx1"/>
                </a:solidFill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Case 1</a:t>
            </a:r>
          </a:p>
        </p:txBody>
      </p:sp>
      <p:sp>
        <p:nvSpPr>
          <p:cNvPr id="21" name="Rectangle: Rounded Corners 189">
            <a:extLst>
              <a:ext uri="{FF2B5EF4-FFF2-40B4-BE49-F238E27FC236}">
                <a16:creationId xmlns:a16="http://schemas.microsoft.com/office/drawing/2014/main" id="{F0F71FB0-3D46-4934-B0F0-C43EC21AEEDC}"/>
              </a:ext>
            </a:extLst>
          </p:cNvPr>
          <p:cNvSpPr/>
          <p:nvPr/>
        </p:nvSpPr>
        <p:spPr>
          <a:xfrm>
            <a:off x="9350304" y="1304493"/>
            <a:ext cx="1570244" cy="6198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SCM warehouse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CE4CAF-D95A-412F-A5DA-2E1CD5F86EE8}"/>
              </a:ext>
            </a:extLst>
          </p:cNvPr>
          <p:cNvSpPr/>
          <p:nvPr/>
        </p:nvSpPr>
        <p:spPr>
          <a:xfrm>
            <a:off x="8380187" y="2026785"/>
            <a:ext cx="1111975" cy="477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tx1"/>
                </a:solidFill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Case 2</a:t>
            </a:r>
          </a:p>
        </p:txBody>
      </p:sp>
      <p:sp>
        <p:nvSpPr>
          <p:cNvPr id="23" name="Rectangle: Rounded Corners 198">
            <a:extLst>
              <a:ext uri="{FF2B5EF4-FFF2-40B4-BE49-F238E27FC236}">
                <a16:creationId xmlns:a16="http://schemas.microsoft.com/office/drawing/2014/main" id="{B859A4B3-63B2-4F5B-9FFC-A059EBE3C76A}"/>
              </a:ext>
            </a:extLst>
          </p:cNvPr>
          <p:cNvSpPr/>
          <p:nvPr/>
        </p:nvSpPr>
        <p:spPr>
          <a:xfrm>
            <a:off x="2740148" y="1285794"/>
            <a:ext cx="1403483" cy="6198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</a:t>
            </a:r>
            <a:r>
              <a:rPr lang="en-US" sz="1200" b="1" baseline="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shrink Pallet ID</a:t>
            </a:r>
            <a:endParaRPr lang="en-US" sz="1200" b="1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2B7EC2-4448-40BA-ACE7-6CF058421D4C}"/>
              </a:ext>
            </a:extLst>
          </p:cNvPr>
          <p:cNvCxnSpPr>
            <a:cxnSpLocks/>
            <a:stCxn id="26" idx="1"/>
            <a:endCxn id="18" idx="2"/>
          </p:cNvCxnSpPr>
          <p:nvPr/>
        </p:nvCxnSpPr>
        <p:spPr>
          <a:xfrm flipV="1">
            <a:off x="1441722" y="2964944"/>
            <a:ext cx="3137" cy="4068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01">
            <a:extLst>
              <a:ext uri="{FF2B5EF4-FFF2-40B4-BE49-F238E27FC236}">
                <a16:creationId xmlns:a16="http://schemas.microsoft.com/office/drawing/2014/main" id="{23A41C3C-BCC9-42A3-9D34-217FED305075}"/>
              </a:ext>
            </a:extLst>
          </p:cNvPr>
          <p:cNvSpPr/>
          <p:nvPr/>
        </p:nvSpPr>
        <p:spPr>
          <a:xfrm>
            <a:off x="729105" y="3690244"/>
            <a:ext cx="1523443" cy="5798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Inspection</a:t>
            </a:r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025F8C4B-8B16-4D49-9CE3-139D1EF92292}"/>
              </a:ext>
            </a:extLst>
          </p:cNvPr>
          <p:cNvSpPr/>
          <p:nvPr/>
        </p:nvSpPr>
        <p:spPr>
          <a:xfrm rot="5400000">
            <a:off x="815312" y="3281077"/>
            <a:ext cx="1252821" cy="1434261"/>
          </a:xfrm>
          <a:prstGeom prst="diamond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200"/>
          </a:p>
        </p:txBody>
      </p:sp>
      <p:sp>
        <p:nvSpPr>
          <p:cNvPr id="27" name="Rectangle: Rounded Corners 210">
            <a:extLst>
              <a:ext uri="{FF2B5EF4-FFF2-40B4-BE49-F238E27FC236}">
                <a16:creationId xmlns:a16="http://schemas.microsoft.com/office/drawing/2014/main" id="{135B50BE-2D8D-4EAD-ACA4-27CA97DDD6AC}"/>
              </a:ext>
            </a:extLst>
          </p:cNvPr>
          <p:cNvSpPr/>
          <p:nvPr/>
        </p:nvSpPr>
        <p:spPr>
          <a:xfrm>
            <a:off x="7187619" y="5259457"/>
            <a:ext cx="1960420" cy="72083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Find</a:t>
            </a:r>
            <a:r>
              <a:rPr lang="en-US" sz="1200" b="1" baseline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&amp; Return correct Pallet ID taken</a:t>
            </a:r>
            <a:endParaRPr lang="en-US" sz="12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186E5FE-9AED-4F04-B3A3-AA02ACD265D5}"/>
              </a:ext>
            </a:extLst>
          </p:cNvPr>
          <p:cNvGrpSpPr/>
          <p:nvPr/>
        </p:nvGrpSpPr>
        <p:grpSpPr>
          <a:xfrm>
            <a:off x="2156115" y="1934916"/>
            <a:ext cx="1275704" cy="2064649"/>
            <a:chOff x="789145" y="314324"/>
            <a:chExt cx="418039" cy="1144152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DB23610-CF4E-4BBD-8785-B629231781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4199" y="314324"/>
              <a:ext cx="0" cy="1144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0898A2-9768-4BD8-BB43-8992C858CC20}"/>
                </a:ext>
              </a:extLst>
            </p:cNvPr>
            <p:cNvCxnSpPr/>
            <p:nvPr/>
          </p:nvCxnSpPr>
          <p:spPr>
            <a:xfrm>
              <a:off x="789145" y="1457724"/>
              <a:ext cx="41803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4FC0099-53C9-4BA5-A467-303BC888E956}"/>
              </a:ext>
            </a:extLst>
          </p:cNvPr>
          <p:cNvCxnSpPr>
            <a:stCxn id="52" idx="0"/>
            <a:endCxn id="16" idx="2"/>
          </p:cNvCxnSpPr>
          <p:nvPr/>
        </p:nvCxnSpPr>
        <p:spPr>
          <a:xfrm flipH="1" flipV="1">
            <a:off x="5684259" y="1922191"/>
            <a:ext cx="6058" cy="3337266"/>
          </a:xfrm>
          <a:prstGeom prst="straightConnector1">
            <a:avLst/>
          </a:prstGeom>
          <a:ln w="19050">
            <a:solidFill>
              <a:sysClr val="windowText" lastClr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64C1CFA-9F89-4358-8159-0409390AB36C}"/>
              </a:ext>
            </a:extLst>
          </p:cNvPr>
          <p:cNvSpPr/>
          <p:nvPr/>
        </p:nvSpPr>
        <p:spPr>
          <a:xfrm>
            <a:off x="2329419" y="3306442"/>
            <a:ext cx="1268770" cy="3638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Return sample</a:t>
            </a:r>
          </a:p>
        </p:txBody>
      </p:sp>
      <p:sp>
        <p:nvSpPr>
          <p:cNvPr id="32" name="Rectangle: Rounded Corners 231">
            <a:extLst>
              <a:ext uri="{FF2B5EF4-FFF2-40B4-BE49-F238E27FC236}">
                <a16:creationId xmlns:a16="http://schemas.microsoft.com/office/drawing/2014/main" id="{6630E1DB-B70E-40DE-B0AF-DFCC1AFE0C67}"/>
              </a:ext>
            </a:extLst>
          </p:cNvPr>
          <p:cNvSpPr/>
          <p:nvPr/>
        </p:nvSpPr>
        <p:spPr>
          <a:xfrm>
            <a:off x="7348775" y="2403826"/>
            <a:ext cx="1357951" cy="6396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sz="1200" b="1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OQC get sample</a:t>
            </a:r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496F2958-69B9-4CBC-9F90-830A7679243D}"/>
              </a:ext>
            </a:extLst>
          </p:cNvPr>
          <p:cNvSpPr/>
          <p:nvPr/>
        </p:nvSpPr>
        <p:spPr>
          <a:xfrm rot="5400000">
            <a:off x="7455124" y="3171826"/>
            <a:ext cx="1252821" cy="1434261"/>
          </a:xfrm>
          <a:prstGeom prst="diamond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E48F4E5-C7A0-4F62-BF37-BBB8A59B08B5}"/>
              </a:ext>
            </a:extLst>
          </p:cNvPr>
          <p:cNvCxnSpPr>
            <a:cxnSpLocks/>
          </p:cNvCxnSpPr>
          <p:nvPr/>
        </p:nvCxnSpPr>
        <p:spPr>
          <a:xfrm flipH="1">
            <a:off x="6659336" y="5698574"/>
            <a:ext cx="51486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245">
            <a:extLst>
              <a:ext uri="{FF2B5EF4-FFF2-40B4-BE49-F238E27FC236}">
                <a16:creationId xmlns:a16="http://schemas.microsoft.com/office/drawing/2014/main" id="{4DE1F1FD-4DC0-4275-A118-B02740BFA09F}"/>
              </a:ext>
            </a:extLst>
          </p:cNvPr>
          <p:cNvSpPr/>
          <p:nvPr/>
        </p:nvSpPr>
        <p:spPr>
          <a:xfrm>
            <a:off x="2705050" y="5343094"/>
            <a:ext cx="1358021" cy="62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Find Pallet ID &amp; FG</a:t>
            </a:r>
          </a:p>
        </p:txBody>
      </p:sp>
      <p:sp>
        <p:nvSpPr>
          <p:cNvPr id="36" name="Rectangle: Rounded Corners 247">
            <a:extLst>
              <a:ext uri="{FF2B5EF4-FFF2-40B4-BE49-F238E27FC236}">
                <a16:creationId xmlns:a16="http://schemas.microsoft.com/office/drawing/2014/main" id="{3BD11DEF-3C5A-47FC-9954-38FBE068FACA}"/>
              </a:ext>
            </a:extLst>
          </p:cNvPr>
          <p:cNvSpPr/>
          <p:nvPr/>
        </p:nvSpPr>
        <p:spPr>
          <a:xfrm>
            <a:off x="4736872" y="3620184"/>
            <a:ext cx="1933939" cy="71307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sz="1200" b="1" kern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Find all </a:t>
            </a:r>
            <a:r>
              <a:rPr lang="en-US" sz="12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lots same</a:t>
            </a:r>
            <a:r>
              <a:rPr lang="en-US" sz="1200" b="1" kern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 model, date, line, shift</a:t>
            </a:r>
          </a:p>
        </p:txBody>
      </p:sp>
      <p:sp>
        <p:nvSpPr>
          <p:cNvPr id="37" name="Rectangle: Rounded Corners 256">
            <a:extLst>
              <a:ext uri="{FF2B5EF4-FFF2-40B4-BE49-F238E27FC236}">
                <a16:creationId xmlns:a16="http://schemas.microsoft.com/office/drawing/2014/main" id="{A1608DAC-25C0-4B71-815C-59E7E108FC9C}"/>
              </a:ext>
            </a:extLst>
          </p:cNvPr>
          <p:cNvSpPr/>
          <p:nvPr/>
        </p:nvSpPr>
        <p:spPr>
          <a:xfrm>
            <a:off x="4723346" y="2808122"/>
            <a:ext cx="1908300" cy="6414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sz="1200" b="1" kern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Chop stamp physical all lots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D69E63C-D706-41C7-952F-A534439002A0}"/>
              </a:ext>
            </a:extLst>
          </p:cNvPr>
          <p:cNvSpPr/>
          <p:nvPr/>
        </p:nvSpPr>
        <p:spPr>
          <a:xfrm>
            <a:off x="7612574" y="4655235"/>
            <a:ext cx="507712" cy="2725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b="1" dirty="0">
                <a:solidFill>
                  <a:srgbClr val="3E35FB"/>
                </a:solidFill>
              </a:rPr>
              <a:t>OK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42C673D-E0F2-41AC-847D-31823E4A6A66}"/>
              </a:ext>
            </a:extLst>
          </p:cNvPr>
          <p:cNvSpPr/>
          <p:nvPr/>
        </p:nvSpPr>
        <p:spPr>
          <a:xfrm>
            <a:off x="9276755" y="2114038"/>
            <a:ext cx="1930736" cy="2820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ID Pallet issue in FA process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212063F-3E28-4353-8771-717E3023AD3B}"/>
              </a:ext>
            </a:extLst>
          </p:cNvPr>
          <p:cNvSpPr/>
          <p:nvPr/>
        </p:nvSpPr>
        <p:spPr>
          <a:xfrm>
            <a:off x="8164280" y="4595567"/>
            <a:ext cx="1268770" cy="3739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return sample</a:t>
            </a:r>
          </a:p>
        </p:txBody>
      </p:sp>
      <p:sp>
        <p:nvSpPr>
          <p:cNvPr id="5" name="Rectangle: Rounded Corners 267">
            <a:extLst>
              <a:ext uri="{FF2B5EF4-FFF2-40B4-BE49-F238E27FC236}">
                <a16:creationId xmlns:a16="http://schemas.microsoft.com/office/drawing/2014/main" id="{1D2417DE-0676-4188-81D3-60603413196A}"/>
              </a:ext>
            </a:extLst>
          </p:cNvPr>
          <p:cNvSpPr/>
          <p:nvPr/>
        </p:nvSpPr>
        <p:spPr>
          <a:xfrm>
            <a:off x="2796298" y="2370329"/>
            <a:ext cx="1255630" cy="69185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None</a:t>
            </a:r>
            <a:r>
              <a:rPr lang="en-US" sz="1200" b="1" baseline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Pallet</a:t>
            </a:r>
            <a:endParaRPr lang="en-US" sz="12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2C673D-E0F2-41AC-847D-31823E4A6A66}"/>
              </a:ext>
            </a:extLst>
          </p:cNvPr>
          <p:cNvSpPr/>
          <p:nvPr/>
        </p:nvSpPr>
        <p:spPr>
          <a:xfrm>
            <a:off x="2133177" y="2014877"/>
            <a:ext cx="977148" cy="2892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NO ID Pallet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H="1">
            <a:off x="1440673" y="4610307"/>
            <a:ext cx="1050" cy="11023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189">
            <a:extLst>
              <a:ext uri="{FF2B5EF4-FFF2-40B4-BE49-F238E27FC236}">
                <a16:creationId xmlns:a16="http://schemas.microsoft.com/office/drawing/2014/main" id="{F0F71FB0-3D46-4934-B0F0-C43EC21AEEDC}"/>
              </a:ext>
            </a:extLst>
          </p:cNvPr>
          <p:cNvSpPr/>
          <p:nvPr/>
        </p:nvSpPr>
        <p:spPr>
          <a:xfrm>
            <a:off x="682304" y="5714770"/>
            <a:ext cx="1570244" cy="89023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Notify NG error for FA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FD9D507-08C7-40A8-88A1-8B0B75B5673C}"/>
              </a:ext>
            </a:extLst>
          </p:cNvPr>
          <p:cNvSpPr/>
          <p:nvPr/>
        </p:nvSpPr>
        <p:spPr>
          <a:xfrm>
            <a:off x="826056" y="4628681"/>
            <a:ext cx="772295" cy="321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rgbClr val="FF0000"/>
                </a:solidFill>
              </a:rPr>
              <a:t>NG</a:t>
            </a:r>
          </a:p>
        </p:txBody>
      </p:sp>
      <p:cxnSp>
        <p:nvCxnSpPr>
          <p:cNvPr id="57" name="Elbow Connector 56"/>
          <p:cNvCxnSpPr>
            <a:stCxn id="33" idx="0"/>
          </p:cNvCxnSpPr>
          <p:nvPr/>
        </p:nvCxnSpPr>
        <p:spPr>
          <a:xfrm flipH="1">
            <a:off x="2246836" y="3888957"/>
            <a:ext cx="6551829" cy="2362517"/>
          </a:xfrm>
          <a:prstGeom prst="bentConnector3">
            <a:avLst>
              <a:gd name="adj1" fmla="val -1187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8FD9D507-08C7-40A8-88A1-8B0B75B5673C}"/>
              </a:ext>
            </a:extLst>
          </p:cNvPr>
          <p:cNvSpPr/>
          <p:nvPr/>
        </p:nvSpPr>
        <p:spPr>
          <a:xfrm>
            <a:off x="8651561" y="3567176"/>
            <a:ext cx="772295" cy="321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rgbClr val="FF0000"/>
                </a:solidFill>
              </a:rPr>
              <a:t>NG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109665" y="415672"/>
            <a:ext cx="3635438" cy="524746"/>
            <a:chOff x="2854911" y="4379154"/>
            <a:chExt cx="3068776" cy="302396"/>
          </a:xfrm>
        </p:grpSpPr>
        <p:sp>
          <p:nvSpPr>
            <p:cNvPr id="65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28460" y="4379154"/>
              <a:ext cx="2721676" cy="30239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 Chop stamp process of OQC</a:t>
              </a:r>
            </a:p>
          </p:txBody>
        </p: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3C2C42FD-FC54-4AF6-B6A2-464C38E5630E}"/>
              </a:ext>
            </a:extLst>
          </p:cNvPr>
          <p:cNvSpPr/>
          <p:nvPr/>
        </p:nvSpPr>
        <p:spPr>
          <a:xfrm>
            <a:off x="2730856" y="4859535"/>
            <a:ext cx="423879" cy="4213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9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C2C42FD-FC54-4AF6-B6A2-464C38E5630E}"/>
              </a:ext>
            </a:extLst>
          </p:cNvPr>
          <p:cNvSpPr/>
          <p:nvPr/>
        </p:nvSpPr>
        <p:spPr>
          <a:xfrm>
            <a:off x="4182840" y="4631245"/>
            <a:ext cx="476889" cy="4213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11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51" name="Rectangle: Rounded Corners 247">
            <a:extLst>
              <a:ext uri="{FF2B5EF4-FFF2-40B4-BE49-F238E27FC236}">
                <a16:creationId xmlns:a16="http://schemas.microsoft.com/office/drawing/2014/main" id="{3BD11DEF-3C5A-47FC-9954-38FBE068FACA}"/>
              </a:ext>
            </a:extLst>
          </p:cNvPr>
          <p:cNvSpPr/>
          <p:nvPr/>
        </p:nvSpPr>
        <p:spPr>
          <a:xfrm>
            <a:off x="4748377" y="4517189"/>
            <a:ext cx="1905158" cy="56593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sz="1200" b="1" kern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Record Pallet ID &amp; SN carton by excel</a:t>
            </a:r>
          </a:p>
        </p:txBody>
      </p:sp>
      <p:sp>
        <p:nvSpPr>
          <p:cNvPr id="52" name="Rectangle: Rounded Corners 245">
            <a:extLst>
              <a:ext uri="{FF2B5EF4-FFF2-40B4-BE49-F238E27FC236}">
                <a16:creationId xmlns:a16="http://schemas.microsoft.com/office/drawing/2014/main" id="{4DE1F1FD-4DC0-4275-A118-B02740BFA09F}"/>
              </a:ext>
            </a:extLst>
          </p:cNvPr>
          <p:cNvSpPr/>
          <p:nvPr/>
        </p:nvSpPr>
        <p:spPr>
          <a:xfrm>
            <a:off x="4736872" y="5259457"/>
            <a:ext cx="1906889" cy="74653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Matching</a:t>
            </a:r>
            <a:r>
              <a:rPr lang="en-US" sz="1200" b="1" baseline="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ID Pallet and Outer carton before return</a:t>
            </a:r>
            <a:endParaRPr lang="en-US" sz="1200" b="1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E48F4E5-C7A0-4F62-BF37-BBB8A59B08B5}"/>
              </a:ext>
            </a:extLst>
          </p:cNvPr>
          <p:cNvCxnSpPr>
            <a:cxnSpLocks/>
          </p:cNvCxnSpPr>
          <p:nvPr/>
        </p:nvCxnSpPr>
        <p:spPr>
          <a:xfrm flipH="1">
            <a:off x="4044340" y="5690716"/>
            <a:ext cx="68529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: Rounded Corners 256">
            <a:extLst>
              <a:ext uri="{FF2B5EF4-FFF2-40B4-BE49-F238E27FC236}">
                <a16:creationId xmlns:a16="http://schemas.microsoft.com/office/drawing/2014/main" id="{A1608DAC-25C0-4B71-815C-59E7E108FC9C}"/>
              </a:ext>
            </a:extLst>
          </p:cNvPr>
          <p:cNvSpPr/>
          <p:nvPr/>
        </p:nvSpPr>
        <p:spPr>
          <a:xfrm>
            <a:off x="4749691" y="2087502"/>
            <a:ext cx="1908300" cy="52814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sz="1200" b="1" kern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Report daily by excel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C2C42FD-FC54-4AF6-B6A2-464C38E5630E}"/>
              </a:ext>
            </a:extLst>
          </p:cNvPr>
          <p:cNvSpPr/>
          <p:nvPr/>
        </p:nvSpPr>
        <p:spPr>
          <a:xfrm>
            <a:off x="4180954" y="3831685"/>
            <a:ext cx="476889" cy="4213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12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C2C42FD-FC54-4AF6-B6A2-464C38E5630E}"/>
              </a:ext>
            </a:extLst>
          </p:cNvPr>
          <p:cNvSpPr/>
          <p:nvPr/>
        </p:nvSpPr>
        <p:spPr>
          <a:xfrm>
            <a:off x="4180601" y="2970745"/>
            <a:ext cx="476889" cy="4213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13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C2C42FD-FC54-4AF6-B6A2-464C38E5630E}"/>
              </a:ext>
            </a:extLst>
          </p:cNvPr>
          <p:cNvSpPr/>
          <p:nvPr/>
        </p:nvSpPr>
        <p:spPr>
          <a:xfrm>
            <a:off x="4206727" y="2153956"/>
            <a:ext cx="476889" cy="4213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14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C2C42FD-FC54-4AF6-B6A2-464C38E5630E}"/>
              </a:ext>
            </a:extLst>
          </p:cNvPr>
          <p:cNvSpPr/>
          <p:nvPr/>
        </p:nvSpPr>
        <p:spPr>
          <a:xfrm>
            <a:off x="4189174" y="5228343"/>
            <a:ext cx="476889" cy="4213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10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C2C42FD-FC54-4AF6-B6A2-464C38E5630E}"/>
              </a:ext>
            </a:extLst>
          </p:cNvPr>
          <p:cNvSpPr/>
          <p:nvPr/>
        </p:nvSpPr>
        <p:spPr>
          <a:xfrm>
            <a:off x="7249224" y="4758866"/>
            <a:ext cx="423879" cy="4213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9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B23B920-CBA2-428C-8DDF-BD09832728CC}"/>
              </a:ext>
            </a:extLst>
          </p:cNvPr>
          <p:cNvCxnSpPr>
            <a:cxnSpLocks/>
          </p:cNvCxnSpPr>
          <p:nvPr/>
        </p:nvCxnSpPr>
        <p:spPr>
          <a:xfrm flipV="1">
            <a:off x="3419574" y="3998664"/>
            <a:ext cx="631" cy="13389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944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49">
            <a:extLst>
              <a:ext uri="{FF2B5EF4-FFF2-40B4-BE49-F238E27FC236}">
                <a16:creationId xmlns:a16="http://schemas.microsoft.com/office/drawing/2014/main" id="{407B3D7E-D284-C816-16BF-F1A82460C61B}"/>
              </a:ext>
            </a:extLst>
          </p:cNvPr>
          <p:cNvSpPr/>
          <p:nvPr/>
        </p:nvSpPr>
        <p:spPr>
          <a:xfrm>
            <a:off x="9105153" y="1734957"/>
            <a:ext cx="1315864" cy="156771"/>
          </a:xfrm>
          <a:prstGeom prst="homePlate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7"/>
          </a:p>
        </p:txBody>
      </p:sp>
      <p:sp>
        <p:nvSpPr>
          <p:cNvPr id="8" name="Pentagon 49">
            <a:extLst>
              <a:ext uri="{FF2B5EF4-FFF2-40B4-BE49-F238E27FC236}">
                <a16:creationId xmlns:a16="http://schemas.microsoft.com/office/drawing/2014/main" id="{C796B48A-D922-ED04-AFE0-FFBD2E65F469}"/>
              </a:ext>
            </a:extLst>
          </p:cNvPr>
          <p:cNvSpPr/>
          <p:nvPr/>
        </p:nvSpPr>
        <p:spPr>
          <a:xfrm>
            <a:off x="9105156" y="1954743"/>
            <a:ext cx="696105" cy="156055"/>
          </a:xfrm>
          <a:prstGeom prst="homePlate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7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62318A1-7B25-84DC-258F-B195D7359F7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71081" y="805129"/>
          <a:ext cx="11074997" cy="5985407"/>
        </p:xfrm>
        <a:graphic>
          <a:graphicData uri="http://schemas.openxmlformats.org/drawingml/2006/table">
            <a:tbl>
              <a:tblPr firstRow="1" bandRow="1"/>
              <a:tblGrid>
                <a:gridCol w="429789">
                  <a:extLst>
                    <a:ext uri="{9D8B030D-6E8A-4147-A177-3AD203B41FA5}">
                      <a16:colId xmlns:a16="http://schemas.microsoft.com/office/drawing/2014/main" val="1173642011"/>
                    </a:ext>
                  </a:extLst>
                </a:gridCol>
                <a:gridCol w="2879468">
                  <a:extLst>
                    <a:ext uri="{9D8B030D-6E8A-4147-A177-3AD203B41FA5}">
                      <a16:colId xmlns:a16="http://schemas.microsoft.com/office/drawing/2014/main" val="2116685461"/>
                    </a:ext>
                  </a:extLst>
                </a:gridCol>
                <a:gridCol w="1182060">
                  <a:extLst>
                    <a:ext uri="{9D8B030D-6E8A-4147-A177-3AD203B41FA5}">
                      <a16:colId xmlns:a16="http://schemas.microsoft.com/office/drawing/2014/main" val="393331424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71460865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36786580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63940147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53883947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14077358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9432468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40125701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086810863"/>
                    </a:ext>
                  </a:extLst>
                </a:gridCol>
              </a:tblGrid>
              <a:tr h="33139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Items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Dept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Aug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Sep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Oct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Nov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Dec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Jan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Feb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Mar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979296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Meeting, discuss, analyze</a:t>
                      </a: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SCM/QC/FA/IT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253018"/>
                  </a:ext>
                </a:extLst>
              </a:tr>
              <a:tr h="33158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Confirm shortage shipment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SCM/QC/IT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408057"/>
                  </a:ext>
                </a:extLst>
              </a:tr>
              <a:tr h="16546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Upload production plan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SCM/QC/IT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28650"/>
                  </a:ext>
                </a:extLst>
              </a:tr>
              <a:tr h="33158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Pick-up sample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9868714"/>
                  </a:ext>
                </a:extLst>
              </a:tr>
              <a:tr h="331588"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Confirm Outer carton and inner box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9889"/>
                  </a:ext>
                </a:extLst>
              </a:tr>
              <a:tr h="33158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Modify weight check OQC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147689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OQC normal inspection</a:t>
                      </a: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39053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OQC Reliability inspection</a:t>
                      </a: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42584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Confirm all serial of product for ensure matching serial No</a:t>
                      </a: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125128"/>
                  </a:ext>
                </a:extLst>
              </a:tr>
              <a:tr h="270345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Return sample</a:t>
                      </a: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704990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Function OQC judgment all lot for production result</a:t>
                      </a: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MCS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113607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Visualize inspection</a:t>
                      </a:r>
                      <a:r>
                        <a:rPr lang="en-US" sz="1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result OQC for FA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PMD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329337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Visualize inspection</a:t>
                      </a:r>
                      <a:r>
                        <a:rPr lang="en-US" sz="1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result OQC for SCM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PMD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201010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Visualize inspection</a:t>
                      </a:r>
                      <a:r>
                        <a:rPr lang="en-US" sz="1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result OQC with WMS of SCM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808238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Report</a:t>
                      </a:r>
                      <a:r>
                        <a:rPr lang="en-US" sz="1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daily OQC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SCM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722725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5A8935F-29BC-4EDD-525F-F78768D88359}"/>
              </a:ext>
            </a:extLst>
          </p:cNvPr>
          <p:cNvCxnSpPr>
            <a:cxnSpLocks/>
          </p:cNvCxnSpPr>
          <p:nvPr/>
        </p:nvCxnSpPr>
        <p:spPr>
          <a:xfrm>
            <a:off x="5206262" y="1236934"/>
            <a:ext cx="1274007" cy="17101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9453208" y="501567"/>
            <a:ext cx="211164" cy="236821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7936619" y="640589"/>
            <a:ext cx="675383" cy="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656627" y="627526"/>
            <a:ext cx="638103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2F1BF9B-8073-0C4D-327A-759468E73761}"/>
              </a:ext>
            </a:extLst>
          </p:cNvPr>
          <p:cNvSpPr txBox="1"/>
          <p:nvPr/>
        </p:nvSpPr>
        <p:spPr>
          <a:xfrm>
            <a:off x="7334003" y="477124"/>
            <a:ext cx="500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Plan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B4542F-D634-F0CC-BC52-1EA4C01511CB}"/>
              </a:ext>
            </a:extLst>
          </p:cNvPr>
          <p:cNvSpPr txBox="1"/>
          <p:nvPr/>
        </p:nvSpPr>
        <p:spPr>
          <a:xfrm>
            <a:off x="8688919" y="458105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Actual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D7E03C-5968-884C-0563-9CC413801CEB}"/>
              </a:ext>
            </a:extLst>
          </p:cNvPr>
          <p:cNvSpPr txBox="1"/>
          <p:nvPr/>
        </p:nvSpPr>
        <p:spPr>
          <a:xfrm>
            <a:off x="9793745" y="458105"/>
            <a:ext cx="700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Go-live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E9F81A4-721C-F6D0-F298-B42BE3C44D82}"/>
              </a:ext>
            </a:extLst>
          </p:cNvPr>
          <p:cNvCxnSpPr>
            <a:cxnSpLocks/>
          </p:cNvCxnSpPr>
          <p:nvPr/>
        </p:nvCxnSpPr>
        <p:spPr>
          <a:xfrm>
            <a:off x="6487286" y="1585622"/>
            <a:ext cx="438774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E21226A-49F6-477C-6E3B-70EAE09B5799}"/>
              </a:ext>
            </a:extLst>
          </p:cNvPr>
          <p:cNvCxnSpPr>
            <a:cxnSpLocks/>
          </p:cNvCxnSpPr>
          <p:nvPr/>
        </p:nvCxnSpPr>
        <p:spPr>
          <a:xfrm>
            <a:off x="6532329" y="1904791"/>
            <a:ext cx="408441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9B413F4-B4B8-5118-599F-132D64FFEC2F}"/>
              </a:ext>
            </a:extLst>
          </p:cNvPr>
          <p:cNvCxnSpPr>
            <a:cxnSpLocks/>
          </p:cNvCxnSpPr>
          <p:nvPr/>
        </p:nvCxnSpPr>
        <p:spPr>
          <a:xfrm>
            <a:off x="6965337" y="2246730"/>
            <a:ext cx="373252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DD995AA-0B32-B72B-E950-E08CC79680DC}"/>
              </a:ext>
            </a:extLst>
          </p:cNvPr>
          <p:cNvCxnSpPr>
            <a:cxnSpLocks/>
          </p:cNvCxnSpPr>
          <p:nvPr/>
        </p:nvCxnSpPr>
        <p:spPr>
          <a:xfrm>
            <a:off x="6937287" y="2561386"/>
            <a:ext cx="373252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6FC228-DB21-1604-2DED-157FF2A7BB2E}"/>
              </a:ext>
            </a:extLst>
          </p:cNvPr>
          <p:cNvCxnSpPr>
            <a:cxnSpLocks/>
          </p:cNvCxnSpPr>
          <p:nvPr/>
        </p:nvCxnSpPr>
        <p:spPr>
          <a:xfrm>
            <a:off x="5206262" y="1368693"/>
            <a:ext cx="1274007" cy="2907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804F2C-BA57-3DAF-BB24-DA8596425386}"/>
              </a:ext>
            </a:extLst>
          </p:cNvPr>
          <p:cNvCxnSpPr>
            <a:cxnSpLocks/>
          </p:cNvCxnSpPr>
          <p:nvPr/>
        </p:nvCxnSpPr>
        <p:spPr>
          <a:xfrm>
            <a:off x="7337517" y="2910846"/>
            <a:ext cx="410577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391247-B0A3-B7BF-2157-233F356DD87D}"/>
              </a:ext>
            </a:extLst>
          </p:cNvPr>
          <p:cNvCxnSpPr>
            <a:cxnSpLocks/>
          </p:cNvCxnSpPr>
          <p:nvPr/>
        </p:nvCxnSpPr>
        <p:spPr>
          <a:xfrm>
            <a:off x="7774220" y="3245520"/>
            <a:ext cx="363939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206B94C-4FEF-5CAC-621D-6C018CAE2D5D}"/>
              </a:ext>
            </a:extLst>
          </p:cNvPr>
          <p:cNvCxnSpPr>
            <a:cxnSpLocks/>
          </p:cNvCxnSpPr>
          <p:nvPr/>
        </p:nvCxnSpPr>
        <p:spPr>
          <a:xfrm>
            <a:off x="8164285" y="3576315"/>
            <a:ext cx="408528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198204B-892D-9CBE-9B69-6CD22E3A2F44}"/>
              </a:ext>
            </a:extLst>
          </p:cNvPr>
          <p:cNvCxnSpPr>
            <a:cxnSpLocks/>
          </p:cNvCxnSpPr>
          <p:nvPr/>
        </p:nvCxnSpPr>
        <p:spPr>
          <a:xfrm>
            <a:off x="8151222" y="3894170"/>
            <a:ext cx="408528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0130F72-9CC6-FF75-54E2-95CD85291C9A}"/>
              </a:ext>
            </a:extLst>
          </p:cNvPr>
          <p:cNvCxnSpPr>
            <a:cxnSpLocks/>
          </p:cNvCxnSpPr>
          <p:nvPr/>
        </p:nvCxnSpPr>
        <p:spPr>
          <a:xfrm>
            <a:off x="8159938" y="4382019"/>
            <a:ext cx="391481" cy="7101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54683DA-0A3B-16C3-A9EC-5F166CA0B036}"/>
              </a:ext>
            </a:extLst>
          </p:cNvPr>
          <p:cNvCxnSpPr>
            <a:cxnSpLocks/>
          </p:cNvCxnSpPr>
          <p:nvPr/>
        </p:nvCxnSpPr>
        <p:spPr>
          <a:xfrm flipV="1">
            <a:off x="8168214" y="4728754"/>
            <a:ext cx="779945" cy="14012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346811D-38E7-7AFF-DBD7-24BA7DE47715}"/>
              </a:ext>
            </a:extLst>
          </p:cNvPr>
          <p:cNvCxnSpPr>
            <a:cxnSpLocks/>
          </p:cNvCxnSpPr>
          <p:nvPr/>
        </p:nvCxnSpPr>
        <p:spPr>
          <a:xfrm flipV="1">
            <a:off x="8987348" y="5199017"/>
            <a:ext cx="757798" cy="7499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DF490C-8174-5C30-15F9-EAD4B2298A36}"/>
              </a:ext>
            </a:extLst>
          </p:cNvPr>
          <p:cNvCxnSpPr>
            <a:cxnSpLocks/>
          </p:cNvCxnSpPr>
          <p:nvPr/>
        </p:nvCxnSpPr>
        <p:spPr>
          <a:xfrm flipV="1">
            <a:off x="8987348" y="5669281"/>
            <a:ext cx="757798" cy="9944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E62430C-2A2B-A5B5-0C09-2040AA686DBD}"/>
              </a:ext>
            </a:extLst>
          </p:cNvPr>
          <p:cNvCxnSpPr>
            <a:cxnSpLocks/>
          </p:cNvCxnSpPr>
          <p:nvPr/>
        </p:nvCxnSpPr>
        <p:spPr>
          <a:xfrm>
            <a:off x="9286054" y="6154043"/>
            <a:ext cx="751067" cy="4669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D59FC6-374D-4F61-B71E-1B3F81E847A8}"/>
              </a:ext>
            </a:extLst>
          </p:cNvPr>
          <p:cNvCxnSpPr>
            <a:cxnSpLocks/>
          </p:cNvCxnSpPr>
          <p:nvPr/>
        </p:nvCxnSpPr>
        <p:spPr>
          <a:xfrm>
            <a:off x="6493428" y="1081225"/>
            <a:ext cx="25934" cy="5625890"/>
          </a:xfrm>
          <a:prstGeom prst="straightConnector1">
            <a:avLst/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E62430C-2A2B-A5B5-0C09-2040AA686DBD}"/>
              </a:ext>
            </a:extLst>
          </p:cNvPr>
          <p:cNvCxnSpPr>
            <a:cxnSpLocks/>
          </p:cNvCxnSpPr>
          <p:nvPr/>
        </p:nvCxnSpPr>
        <p:spPr>
          <a:xfrm>
            <a:off x="8136200" y="6569305"/>
            <a:ext cx="1948075" cy="4669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371081" y="396791"/>
            <a:ext cx="2983659" cy="418451"/>
            <a:chOff x="2854911" y="4395944"/>
            <a:chExt cx="3068776" cy="302396"/>
          </a:xfrm>
        </p:grpSpPr>
        <p:sp>
          <p:nvSpPr>
            <p:cNvPr id="37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30239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 </a:t>
              </a:r>
              <a:r>
                <a:rPr lang="en-US" sz="1400" b="1" dirty="0"/>
                <a:t>Schedule OQC Digital  System</a:t>
              </a:r>
              <a:endParaRPr lang="en-US" sz="14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6464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Control process sample at OQC area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7781D58-CE67-4879-9BD7-2DCF5CC93B52}"/>
              </a:ext>
            </a:extLst>
          </p:cNvPr>
          <p:cNvCxnSpPr>
            <a:cxnSpLocks/>
          </p:cNvCxnSpPr>
          <p:nvPr/>
        </p:nvCxnSpPr>
        <p:spPr>
          <a:xfrm>
            <a:off x="5149042" y="1273532"/>
            <a:ext cx="0" cy="455293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7BECA6-9C91-42B1-8017-FC8C2EBC29D4}"/>
              </a:ext>
            </a:extLst>
          </p:cNvPr>
          <p:cNvCxnSpPr>
            <a:cxnSpLocks/>
          </p:cNvCxnSpPr>
          <p:nvPr/>
        </p:nvCxnSpPr>
        <p:spPr>
          <a:xfrm>
            <a:off x="1219535" y="1033271"/>
            <a:ext cx="976517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ECE15FC-2557-41D9-AAEC-762246BB71D2}"/>
              </a:ext>
            </a:extLst>
          </p:cNvPr>
          <p:cNvSpPr/>
          <p:nvPr/>
        </p:nvSpPr>
        <p:spPr>
          <a:xfrm>
            <a:off x="204460" y="823042"/>
            <a:ext cx="1100533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Pick up sample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AA5AE74-3C56-4B93-A78F-CC7FDBE25E6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97" y="1627908"/>
            <a:ext cx="842175" cy="768857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1705E56-586E-4B77-B6B8-9165A060C3A5}"/>
              </a:ext>
            </a:extLst>
          </p:cNvPr>
          <p:cNvSpPr/>
          <p:nvPr/>
        </p:nvSpPr>
        <p:spPr>
          <a:xfrm>
            <a:off x="1460752" y="821884"/>
            <a:ext cx="1761799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barcode Inner/Outer excel file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B2FE946-494E-4584-B8D1-963218B035FA}"/>
              </a:ext>
            </a:extLst>
          </p:cNvPr>
          <p:cNvSpPr/>
          <p:nvPr/>
        </p:nvSpPr>
        <p:spPr>
          <a:xfrm>
            <a:off x="9043203" y="828070"/>
            <a:ext cx="1697807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barcode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Inner/Outer excel file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722C7E7-3A24-47CE-8C2A-3C2B3BA221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674" b="44649"/>
          <a:stretch/>
        </p:blipFill>
        <p:spPr>
          <a:xfrm>
            <a:off x="1551871" y="1644084"/>
            <a:ext cx="1478397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4A10671-F519-43F0-B188-5F7CF21F157A}"/>
              </a:ext>
            </a:extLst>
          </p:cNvPr>
          <p:cNvSpPr/>
          <p:nvPr/>
        </p:nvSpPr>
        <p:spPr>
          <a:xfrm>
            <a:off x="1460752" y="2515748"/>
            <a:ext cx="1761797" cy="558554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S/N </a:t>
            </a:r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Outer &amp;  all inner boxes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2C480F3-B1DC-40D7-9618-285484C3B42D}"/>
              </a:ext>
            </a:extLst>
          </p:cNvPr>
          <p:cNvSpPr/>
          <p:nvPr/>
        </p:nvSpPr>
        <p:spPr>
          <a:xfrm>
            <a:off x="10993562" y="821885"/>
            <a:ext cx="1026178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Return sample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AAAB7DD-CDA1-421F-AE09-5B07726205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071"/>
          <a:stretch/>
        </p:blipFill>
        <p:spPr>
          <a:xfrm>
            <a:off x="9304085" y="1660705"/>
            <a:ext cx="1336044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CCB1BD2-8D51-40B1-8814-64989251A990}"/>
              </a:ext>
            </a:extLst>
          </p:cNvPr>
          <p:cNvSpPr/>
          <p:nvPr/>
        </p:nvSpPr>
        <p:spPr>
          <a:xfrm>
            <a:off x="3384962" y="821883"/>
            <a:ext cx="1157405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1st 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CEAAAD4-3DC7-4731-B622-AF45D5796C68}"/>
              </a:ext>
            </a:extLst>
          </p:cNvPr>
          <p:cNvSpPr/>
          <p:nvPr/>
        </p:nvSpPr>
        <p:spPr>
          <a:xfrm>
            <a:off x="7806662" y="821883"/>
            <a:ext cx="1134600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2</a:t>
            </a:r>
            <a:r>
              <a:rPr lang="en-US" sz="1200" baseline="30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nd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E6005A-D9FE-4D85-99E9-5F63B8407B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579" y="1677245"/>
            <a:ext cx="1035595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BFE973A-A8E8-473A-A95B-7471A6546A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6662" y="1661140"/>
            <a:ext cx="943669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0B41EC3-6B9C-48B5-A7C5-2A155B57C554}"/>
              </a:ext>
            </a:extLst>
          </p:cNvPr>
          <p:cNvCxnSpPr>
            <a:cxnSpLocks/>
          </p:cNvCxnSpPr>
          <p:nvPr/>
        </p:nvCxnSpPr>
        <p:spPr>
          <a:xfrm flipV="1">
            <a:off x="5396965" y="1238254"/>
            <a:ext cx="0" cy="471934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56B0930-DF09-4EA4-8E17-F241EF2DE4A9}"/>
              </a:ext>
            </a:extLst>
          </p:cNvPr>
          <p:cNvSpPr/>
          <p:nvPr/>
        </p:nvSpPr>
        <p:spPr>
          <a:xfrm>
            <a:off x="4813962" y="1733707"/>
            <a:ext cx="1013496" cy="72626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Reliability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E1FD505-5E4A-4F25-BBF2-B21B47B9064F}"/>
              </a:ext>
            </a:extLst>
          </p:cNvPr>
          <p:cNvSpPr/>
          <p:nvPr/>
        </p:nvSpPr>
        <p:spPr>
          <a:xfrm>
            <a:off x="4692326" y="823042"/>
            <a:ext cx="1082750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inspection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453C51F-2EC5-4286-86DE-BFE662A3F719}"/>
              </a:ext>
            </a:extLst>
          </p:cNvPr>
          <p:cNvSpPr/>
          <p:nvPr/>
        </p:nvSpPr>
        <p:spPr>
          <a:xfrm>
            <a:off x="4689619" y="2515748"/>
            <a:ext cx="1400872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Numbering control &amp; Separate area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84FF371-5CAD-4871-B0A9-2F07E8254BD4}"/>
              </a:ext>
            </a:extLst>
          </p:cNvPr>
          <p:cNvSpPr/>
          <p:nvPr/>
        </p:nvSpPr>
        <p:spPr>
          <a:xfrm>
            <a:off x="9050034" y="2542181"/>
            <a:ext cx="1690658" cy="518602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</a:t>
            </a:r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S/N Outer &amp; all inner boxes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67ED98E-5DD8-43E3-9D4B-EBC23E876DFE}"/>
              </a:ext>
            </a:extLst>
          </p:cNvPr>
          <p:cNvSpPr/>
          <p:nvPr/>
        </p:nvSpPr>
        <p:spPr>
          <a:xfrm>
            <a:off x="6172981" y="2532982"/>
            <a:ext cx="1460890" cy="525344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 / Warranty/ Manual &amp; Inner box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7C281420-45C3-4204-8B5D-3A229543FF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8628" y="1660705"/>
            <a:ext cx="1215178" cy="7575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E4E551A6-4E18-4E87-8D7C-118575CDC4E5}"/>
              </a:ext>
            </a:extLst>
          </p:cNvPr>
          <p:cNvSpPr/>
          <p:nvPr/>
        </p:nvSpPr>
        <p:spPr>
          <a:xfrm>
            <a:off x="7736438" y="2542180"/>
            <a:ext cx="1134600" cy="528957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Accessory control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EFFBD8D1-B9F6-4181-80D2-A6508A335D1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2669" y="1669065"/>
            <a:ext cx="943669" cy="768857"/>
          </a:xfrm>
          <a:prstGeom prst="rect">
            <a:avLst/>
          </a:prstGeom>
        </p:spPr>
      </p:pic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C3989E27-22B4-4794-B0DB-C92D652BA9E2}"/>
              </a:ext>
            </a:extLst>
          </p:cNvPr>
          <p:cNvSpPr/>
          <p:nvPr/>
        </p:nvSpPr>
        <p:spPr>
          <a:xfrm>
            <a:off x="3382257" y="2515747"/>
            <a:ext cx="1157404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Accessory control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F91641-E8CC-43B8-A6E2-461AD0B80DE9}"/>
              </a:ext>
            </a:extLst>
          </p:cNvPr>
          <p:cNvGrpSpPr/>
          <p:nvPr/>
        </p:nvGrpSpPr>
        <p:grpSpPr>
          <a:xfrm>
            <a:off x="2290214" y="3103427"/>
            <a:ext cx="7515753" cy="215330"/>
            <a:chOff x="3599745" y="5606321"/>
            <a:chExt cx="5031905" cy="35171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46A1739-7A06-4E55-BEBC-92879839D93A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26A0070-2B01-4BE9-8C75-70BFE292E35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DE0E7B0-9262-448D-9040-A459BF4435C5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FDD29E-16D4-2D4D-83CD-4C26A2579495}"/>
              </a:ext>
            </a:extLst>
          </p:cNvPr>
          <p:cNvGrpSpPr/>
          <p:nvPr/>
        </p:nvGrpSpPr>
        <p:grpSpPr>
          <a:xfrm>
            <a:off x="363756" y="1298143"/>
            <a:ext cx="11543241" cy="182417"/>
            <a:chOff x="272579" y="1619886"/>
            <a:chExt cx="11683845" cy="91243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0AAA0B46-D72D-462D-90BC-9A6FCF9CBEBD}"/>
                </a:ext>
              </a:extLst>
            </p:cNvPr>
            <p:cNvSpPr/>
            <p:nvPr/>
          </p:nvSpPr>
          <p:spPr>
            <a:xfrm rot="10800000">
              <a:off x="3502967" y="1627071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B3D63629-DE72-4F89-B56F-C7D9429C44B5}"/>
                </a:ext>
              </a:extLst>
            </p:cNvPr>
            <p:cNvSpPr/>
            <p:nvPr/>
          </p:nvSpPr>
          <p:spPr>
            <a:xfrm rot="10800000">
              <a:off x="1831852" y="1619886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437BB1F6-E8BC-4663-A91D-141F364AFE21}"/>
                </a:ext>
              </a:extLst>
            </p:cNvPr>
            <p:cNvSpPr/>
            <p:nvPr/>
          </p:nvSpPr>
          <p:spPr>
            <a:xfrm rot="10800000">
              <a:off x="272579" y="1628899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940E00BC-04EB-42F0-803A-13940A7665C4}"/>
                </a:ext>
              </a:extLst>
            </p:cNvPr>
            <p:cNvSpPr/>
            <p:nvPr/>
          </p:nvSpPr>
          <p:spPr>
            <a:xfrm rot="10800000">
              <a:off x="7904049" y="1630242"/>
              <a:ext cx="81044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E08F541B-7878-4CF7-BCCE-165FACA86B66}"/>
                </a:ext>
              </a:extLst>
            </p:cNvPr>
            <p:cNvSpPr/>
            <p:nvPr/>
          </p:nvSpPr>
          <p:spPr>
            <a:xfrm rot="10800000">
              <a:off x="9515455" y="1628899"/>
              <a:ext cx="802423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E7FA81F7-1806-4EC6-897D-93A2E0BEE4D1}"/>
                </a:ext>
              </a:extLst>
            </p:cNvPr>
            <p:cNvSpPr/>
            <p:nvPr/>
          </p:nvSpPr>
          <p:spPr>
            <a:xfrm rot="10800000">
              <a:off x="6470139" y="1627071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41D433BF-C1C5-4620-89AF-B39F3E4DEA63}"/>
                </a:ext>
              </a:extLst>
            </p:cNvPr>
            <p:cNvSpPr/>
            <p:nvPr/>
          </p:nvSpPr>
          <p:spPr>
            <a:xfrm rot="10800000">
              <a:off x="11145977" y="1627564"/>
              <a:ext cx="81044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3568BC8-D9CD-0EDA-D98C-EA71062C2E27}"/>
              </a:ext>
            </a:extLst>
          </p:cNvPr>
          <p:cNvSpPr/>
          <p:nvPr/>
        </p:nvSpPr>
        <p:spPr>
          <a:xfrm>
            <a:off x="38790" y="782535"/>
            <a:ext cx="12092822" cy="343357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7718B5B7-9D9A-4196-8671-331BBB563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403395"/>
          </a:xfrm>
          <a:solidFill>
            <a:srgbClr val="0000CC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sz="1800" b="1" dirty="0"/>
              <a:t>OQC DIGITAL SYSTEM</a:t>
            </a: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22C5B7F-495F-4F59-965C-2F84F6DC0F48}"/>
              </a:ext>
            </a:extLst>
          </p:cNvPr>
          <p:cNvSpPr/>
          <p:nvPr/>
        </p:nvSpPr>
        <p:spPr>
          <a:xfrm>
            <a:off x="142584" y="2546798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Production Line 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34F43A3-67E7-4FD8-BBA4-39CACF34610C}"/>
              </a:ext>
            </a:extLst>
          </p:cNvPr>
          <p:cNvSpPr/>
          <p:nvPr/>
        </p:nvSpPr>
        <p:spPr>
          <a:xfrm>
            <a:off x="11015960" y="2542180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Warehouse FA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5FCC371-4DA3-4C0D-81D1-BD1A9D471316}"/>
              </a:ext>
            </a:extLst>
          </p:cNvPr>
          <p:cNvGrpSpPr/>
          <p:nvPr/>
        </p:nvGrpSpPr>
        <p:grpSpPr>
          <a:xfrm>
            <a:off x="3696831" y="3094229"/>
            <a:ext cx="4744436" cy="134306"/>
            <a:chOff x="3599745" y="5606321"/>
            <a:chExt cx="5031905" cy="35171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7A4387E-234E-48C4-A9FB-A1CB8EB7C8C1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D104D1E-4AC5-4268-95E1-FE07EB9B18D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5FF0598-38E7-4A88-BC88-231D2F664AE8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2B8FC13E-C908-4442-AC2B-82B0AD77C8EC}"/>
              </a:ext>
            </a:extLst>
          </p:cNvPr>
          <p:cNvSpPr/>
          <p:nvPr/>
        </p:nvSpPr>
        <p:spPr>
          <a:xfrm>
            <a:off x="5861470" y="812678"/>
            <a:ext cx="1874968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BC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Product/Inner excel file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6E2363F-66B0-4801-B4A4-F75E3CB19556}"/>
              </a:ext>
            </a:extLst>
          </p:cNvPr>
          <p:cNvSpPr/>
          <p:nvPr/>
        </p:nvSpPr>
        <p:spPr>
          <a:xfrm>
            <a:off x="2154" y="4271877"/>
            <a:ext cx="12176673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Improvement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8FB48F83-A374-4039-B068-BD868589C115}"/>
              </a:ext>
            </a:extLst>
          </p:cNvPr>
          <p:cNvCxnSpPr>
            <a:cxnSpLocks/>
          </p:cNvCxnSpPr>
          <p:nvPr/>
        </p:nvCxnSpPr>
        <p:spPr>
          <a:xfrm>
            <a:off x="1078646" y="2012336"/>
            <a:ext cx="382106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1858F75D-1908-453B-85AC-74616B54A971}"/>
              </a:ext>
            </a:extLst>
          </p:cNvPr>
          <p:cNvCxnSpPr>
            <a:cxnSpLocks/>
          </p:cNvCxnSpPr>
          <p:nvPr/>
        </p:nvCxnSpPr>
        <p:spPr>
          <a:xfrm>
            <a:off x="3064742" y="2012336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D1B2CCCC-CD28-4718-8CBE-D1049787B3E4}"/>
              </a:ext>
            </a:extLst>
          </p:cNvPr>
          <p:cNvCxnSpPr>
            <a:cxnSpLocks/>
          </p:cNvCxnSpPr>
          <p:nvPr/>
        </p:nvCxnSpPr>
        <p:spPr>
          <a:xfrm>
            <a:off x="4500056" y="2037721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0722BF6-DC4E-426F-ABA3-9A71C09ED0CB}"/>
              </a:ext>
            </a:extLst>
          </p:cNvPr>
          <p:cNvCxnSpPr>
            <a:cxnSpLocks/>
          </p:cNvCxnSpPr>
          <p:nvPr/>
        </p:nvCxnSpPr>
        <p:spPr>
          <a:xfrm>
            <a:off x="5907201" y="2037721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F678D13-E55C-4829-868A-DBB58296FC62}"/>
              </a:ext>
            </a:extLst>
          </p:cNvPr>
          <p:cNvCxnSpPr>
            <a:cxnSpLocks/>
          </p:cNvCxnSpPr>
          <p:nvPr/>
        </p:nvCxnSpPr>
        <p:spPr>
          <a:xfrm>
            <a:off x="7492435" y="204414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7FB1C1F-4A5F-4314-BA69-BC8156120A1D}"/>
              </a:ext>
            </a:extLst>
          </p:cNvPr>
          <p:cNvCxnSpPr>
            <a:cxnSpLocks/>
          </p:cNvCxnSpPr>
          <p:nvPr/>
        </p:nvCxnSpPr>
        <p:spPr>
          <a:xfrm>
            <a:off x="8909145" y="204414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2B44342-FA89-4572-AD9D-B35CA34DD080}"/>
              </a:ext>
            </a:extLst>
          </p:cNvPr>
          <p:cNvCxnSpPr>
            <a:cxnSpLocks/>
          </p:cNvCxnSpPr>
          <p:nvPr/>
        </p:nvCxnSpPr>
        <p:spPr>
          <a:xfrm>
            <a:off x="10737115" y="2035519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Multiply 749">
            <a:extLst>
              <a:ext uri="{FF2B5EF4-FFF2-40B4-BE49-F238E27FC236}">
                <a16:creationId xmlns:a16="http://schemas.microsoft.com/office/drawing/2014/main" id="{70AC80DD-1CD1-4702-85ED-9B26A9253842}"/>
              </a:ext>
            </a:extLst>
          </p:cNvPr>
          <p:cNvSpPr/>
          <p:nvPr/>
        </p:nvSpPr>
        <p:spPr>
          <a:xfrm>
            <a:off x="1101915" y="1899676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39F2ED81-C19D-4303-9C28-9545BB0B8794}"/>
              </a:ext>
            </a:extLst>
          </p:cNvPr>
          <p:cNvSpPr/>
          <p:nvPr/>
        </p:nvSpPr>
        <p:spPr>
          <a:xfrm>
            <a:off x="873456" y="1727133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2" name="Multiply 749">
            <a:extLst>
              <a:ext uri="{FF2B5EF4-FFF2-40B4-BE49-F238E27FC236}">
                <a16:creationId xmlns:a16="http://schemas.microsoft.com/office/drawing/2014/main" id="{4B878C8C-8EBE-4C71-9984-F351683DF29B}"/>
              </a:ext>
            </a:extLst>
          </p:cNvPr>
          <p:cNvSpPr/>
          <p:nvPr/>
        </p:nvSpPr>
        <p:spPr>
          <a:xfrm>
            <a:off x="3052196" y="18791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0509E82-FDEB-4FE9-B9D6-56BB26A1C21A}"/>
              </a:ext>
            </a:extLst>
          </p:cNvPr>
          <p:cNvSpPr/>
          <p:nvPr/>
        </p:nvSpPr>
        <p:spPr>
          <a:xfrm>
            <a:off x="2823737" y="17065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4" name="Multiply 749">
            <a:extLst>
              <a:ext uri="{FF2B5EF4-FFF2-40B4-BE49-F238E27FC236}">
                <a16:creationId xmlns:a16="http://schemas.microsoft.com/office/drawing/2014/main" id="{39269652-BE83-42C1-BBAB-2A0662568B62}"/>
              </a:ext>
            </a:extLst>
          </p:cNvPr>
          <p:cNvSpPr/>
          <p:nvPr/>
        </p:nvSpPr>
        <p:spPr>
          <a:xfrm>
            <a:off x="4507241" y="19130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B39C4D7E-7E0A-4847-BA2A-D1F055ED272D}"/>
              </a:ext>
            </a:extLst>
          </p:cNvPr>
          <p:cNvSpPr/>
          <p:nvPr/>
        </p:nvSpPr>
        <p:spPr>
          <a:xfrm>
            <a:off x="4278782" y="17404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6" name="Multiply 749">
            <a:extLst>
              <a:ext uri="{FF2B5EF4-FFF2-40B4-BE49-F238E27FC236}">
                <a16:creationId xmlns:a16="http://schemas.microsoft.com/office/drawing/2014/main" id="{95D87BC1-4BF4-4342-AE22-B2489E519259}"/>
              </a:ext>
            </a:extLst>
          </p:cNvPr>
          <p:cNvSpPr/>
          <p:nvPr/>
        </p:nvSpPr>
        <p:spPr>
          <a:xfrm>
            <a:off x="5906175" y="1905609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11984D3C-FF98-40F4-BBD3-3613E757E97B}"/>
              </a:ext>
            </a:extLst>
          </p:cNvPr>
          <p:cNvSpPr/>
          <p:nvPr/>
        </p:nvSpPr>
        <p:spPr>
          <a:xfrm>
            <a:off x="5677716" y="1733066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8" name="Multiply 749">
            <a:extLst>
              <a:ext uri="{FF2B5EF4-FFF2-40B4-BE49-F238E27FC236}">
                <a16:creationId xmlns:a16="http://schemas.microsoft.com/office/drawing/2014/main" id="{DAA223A6-5807-4EFD-B64D-DFFED0CBF08C}"/>
              </a:ext>
            </a:extLst>
          </p:cNvPr>
          <p:cNvSpPr/>
          <p:nvPr/>
        </p:nvSpPr>
        <p:spPr>
          <a:xfrm>
            <a:off x="7475668" y="19130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CE60163B-58FF-4A0D-903D-7A593BEF21BF}"/>
              </a:ext>
            </a:extLst>
          </p:cNvPr>
          <p:cNvSpPr/>
          <p:nvPr/>
        </p:nvSpPr>
        <p:spPr>
          <a:xfrm>
            <a:off x="7247209" y="17404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70" name="Multiply 749">
            <a:extLst>
              <a:ext uri="{FF2B5EF4-FFF2-40B4-BE49-F238E27FC236}">
                <a16:creationId xmlns:a16="http://schemas.microsoft.com/office/drawing/2014/main" id="{67B9B03B-F774-4AA4-B3BE-9CF10B781577}"/>
              </a:ext>
            </a:extLst>
          </p:cNvPr>
          <p:cNvSpPr/>
          <p:nvPr/>
        </p:nvSpPr>
        <p:spPr>
          <a:xfrm>
            <a:off x="8887003" y="1913938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46BD5642-F652-4378-9D12-8850A40ECAC9}"/>
              </a:ext>
            </a:extLst>
          </p:cNvPr>
          <p:cNvSpPr/>
          <p:nvPr/>
        </p:nvSpPr>
        <p:spPr>
          <a:xfrm>
            <a:off x="8658544" y="1741395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72" name="Multiply 749">
            <a:extLst>
              <a:ext uri="{FF2B5EF4-FFF2-40B4-BE49-F238E27FC236}">
                <a16:creationId xmlns:a16="http://schemas.microsoft.com/office/drawing/2014/main" id="{2B99735A-159D-49D6-9CA1-AD953F3BA35B}"/>
              </a:ext>
            </a:extLst>
          </p:cNvPr>
          <p:cNvSpPr/>
          <p:nvPr/>
        </p:nvSpPr>
        <p:spPr>
          <a:xfrm>
            <a:off x="10707636" y="1914529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BDA579AB-208E-4EDC-8E6F-515FA033B540}"/>
              </a:ext>
            </a:extLst>
          </p:cNvPr>
          <p:cNvSpPr/>
          <p:nvPr/>
        </p:nvSpPr>
        <p:spPr>
          <a:xfrm>
            <a:off x="10479177" y="1741986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08C6E9B2-118B-401B-955E-4A2371DB406D}"/>
              </a:ext>
            </a:extLst>
          </p:cNvPr>
          <p:cNvGrpSpPr/>
          <p:nvPr/>
        </p:nvGrpSpPr>
        <p:grpSpPr>
          <a:xfrm>
            <a:off x="4731506" y="5446094"/>
            <a:ext cx="1606146" cy="1234323"/>
            <a:chOff x="1754232" y="591612"/>
            <a:chExt cx="922911" cy="456848"/>
          </a:xfrm>
        </p:grpSpPr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ED5DBB7C-436A-4EB8-AEF1-1368F7DA1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54232" y="591612"/>
              <a:ext cx="922911" cy="456848"/>
            </a:xfrm>
            <a:prstGeom prst="rect">
              <a:avLst/>
            </a:prstGeom>
          </p:spPr>
        </p:pic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07831CDA-322B-4331-8B4D-A63DE7677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5733" y="760958"/>
              <a:ext cx="795130" cy="151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400" b="1" i="0" u="none" strike="noStrike" kern="1200" cap="none" spc="0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Database server OQC</a:t>
              </a:r>
            </a:p>
          </p:txBody>
        </p:sp>
      </p:grpSp>
      <p:pic>
        <p:nvPicPr>
          <p:cNvPr id="196" name="Picture 195">
            <a:extLst>
              <a:ext uri="{FF2B5EF4-FFF2-40B4-BE49-F238E27FC236}">
                <a16:creationId xmlns:a16="http://schemas.microsoft.com/office/drawing/2014/main" id="{F846DD9E-A44C-4A46-8949-6905678981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6874" y="5035731"/>
            <a:ext cx="1060123" cy="82152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47197" y="4684631"/>
            <a:ext cx="11357123" cy="2139572"/>
            <a:chOff x="347197" y="4110394"/>
            <a:chExt cx="11357123" cy="247867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AD6E9D7-C448-4769-87FE-5A47636C3D9C}"/>
                </a:ext>
              </a:extLst>
            </p:cNvPr>
            <p:cNvSpPr/>
            <p:nvPr/>
          </p:nvSpPr>
          <p:spPr>
            <a:xfrm>
              <a:off x="8587134" y="5357846"/>
              <a:ext cx="877693" cy="7079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 link weight FA</a:t>
              </a:r>
            </a:p>
          </p:txBody>
        </p: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34EF8E75-AD49-4459-B02F-10A229BC616A}"/>
                </a:ext>
              </a:extLst>
            </p:cNvPr>
            <p:cNvCxnSpPr/>
            <p:nvPr/>
          </p:nvCxnSpPr>
          <p:spPr>
            <a:xfrm flipV="1">
              <a:off x="1682702" y="4536324"/>
              <a:ext cx="9028685" cy="2"/>
            </a:xfrm>
            <a:prstGeom prst="straightConnector1">
              <a:avLst/>
            </a:prstGeom>
            <a:ln w="12700">
              <a:solidFill>
                <a:sysClr val="windowText" lastClr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37C4D034-232E-4BD1-A1FA-93BD75044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6609" y="4993376"/>
              <a:ext cx="1009893" cy="926498"/>
            </a:xfrm>
            <a:prstGeom prst="rect">
              <a:avLst/>
            </a:prstGeom>
          </p:spPr>
        </p:pic>
        <p:pic>
          <p:nvPicPr>
            <p:cNvPr id="191" name="Picture 190">
              <a:extLst>
                <a:ext uri="{FF2B5EF4-FFF2-40B4-BE49-F238E27FC236}">
                  <a16:creationId xmlns:a16="http://schemas.microsoft.com/office/drawing/2014/main" id="{F7726433-616F-4DBD-8A71-67D4CD3AD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99567" l="0" r="100000">
                          <a14:foregroundMark x1="57604" y1="40837" x2="57604" y2="40837"/>
                          <a14:foregroundMark x1="47083" y1="64214" x2="47083" y2="64214"/>
                          <a14:foregroundMark x1="49688" y1="92208" x2="49688" y2="922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855434">
              <a:off x="1521194" y="5012688"/>
              <a:ext cx="290829" cy="605027"/>
            </a:xfrm>
            <a:prstGeom prst="rect">
              <a:avLst/>
            </a:prstGeom>
          </p:spPr>
        </p:pic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7D271352-6182-4330-8D73-C7B869D5CE94}"/>
                </a:ext>
              </a:extLst>
            </p:cNvPr>
            <p:cNvCxnSpPr/>
            <p:nvPr/>
          </p:nvCxnSpPr>
          <p:spPr>
            <a:xfrm flipV="1">
              <a:off x="1760007" y="5815216"/>
              <a:ext cx="2838719" cy="2"/>
            </a:xfrm>
            <a:prstGeom prst="straightConnector1">
              <a:avLst/>
            </a:prstGeom>
            <a:ln w="12700">
              <a:solidFill>
                <a:srgbClr val="2A00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ctor: Elbow 333">
              <a:extLst>
                <a:ext uri="{FF2B5EF4-FFF2-40B4-BE49-F238E27FC236}">
                  <a16:creationId xmlns:a16="http://schemas.microsoft.com/office/drawing/2014/main" id="{384B63C0-4195-4EF3-9200-6BFA69922B63}"/>
                </a:ext>
              </a:extLst>
            </p:cNvPr>
            <p:cNvCxnSpPr/>
            <p:nvPr/>
          </p:nvCxnSpPr>
          <p:spPr>
            <a:xfrm rot="5400000">
              <a:off x="6104617" y="4808786"/>
              <a:ext cx="794922" cy="781409"/>
            </a:xfrm>
            <a:prstGeom prst="bentConnector2">
              <a:avLst/>
            </a:prstGeom>
            <a:ln w="12700">
              <a:solidFill>
                <a:srgbClr val="2A00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ctor: Elbow 334">
              <a:extLst>
                <a:ext uri="{FF2B5EF4-FFF2-40B4-BE49-F238E27FC236}">
                  <a16:creationId xmlns:a16="http://schemas.microsoft.com/office/drawing/2014/main" id="{87C31E09-3AE7-4886-A599-4BD1BCD9ED46}"/>
                </a:ext>
              </a:extLst>
            </p:cNvPr>
            <p:cNvCxnSpPr>
              <a:stCxn id="208" idx="4"/>
            </p:cNvCxnSpPr>
            <p:nvPr/>
          </p:nvCxnSpPr>
          <p:spPr>
            <a:xfrm rot="5400000">
              <a:off x="6666825" y="4205382"/>
              <a:ext cx="1052132" cy="2116203"/>
            </a:xfrm>
            <a:prstGeom prst="bentConnector2">
              <a:avLst/>
            </a:prstGeom>
            <a:ln w="12700">
              <a:solidFill>
                <a:srgbClr val="2A00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7" name="Picture 196">
              <a:extLst>
                <a:ext uri="{FF2B5EF4-FFF2-40B4-BE49-F238E27FC236}">
                  <a16:creationId xmlns:a16="http://schemas.microsoft.com/office/drawing/2014/main" id="{FA92D1A9-61A0-4964-B634-C15D31ACF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99567" l="0" r="100000">
                          <a14:foregroundMark x1="57604" y1="40837" x2="57604" y2="40837"/>
                          <a14:foregroundMark x1="47083" y1="64214" x2="47083" y2="64214"/>
                          <a14:foregroundMark x1="49688" y1="92208" x2="49688" y2="922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255703" flipV="1">
              <a:off x="10736639" y="4883819"/>
              <a:ext cx="261515" cy="648767"/>
            </a:xfrm>
            <a:prstGeom prst="rect">
              <a:avLst/>
            </a:prstGeom>
          </p:spPr>
        </p:pic>
        <p:cxnSp>
          <p:nvCxnSpPr>
            <p:cNvPr id="199" name="Connector: Elbow 350">
              <a:extLst>
                <a:ext uri="{FF2B5EF4-FFF2-40B4-BE49-F238E27FC236}">
                  <a16:creationId xmlns:a16="http://schemas.microsoft.com/office/drawing/2014/main" id="{3771EE05-4F4E-41D0-A2D4-DC9B3FDD7645}"/>
                </a:ext>
              </a:extLst>
            </p:cNvPr>
            <p:cNvCxnSpPr>
              <a:stCxn id="196" idx="2"/>
            </p:cNvCxnSpPr>
            <p:nvPr/>
          </p:nvCxnSpPr>
          <p:spPr>
            <a:xfrm rot="5400000">
              <a:off x="8547559" y="3419307"/>
              <a:ext cx="391434" cy="5267323"/>
            </a:xfrm>
            <a:prstGeom prst="bentConnector2">
              <a:avLst/>
            </a:prstGeom>
            <a:ln w="12700">
              <a:solidFill>
                <a:srgbClr val="2A00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A34A4ADC-9D3C-436C-BAA2-80B50C42747F}"/>
                </a:ext>
              </a:extLst>
            </p:cNvPr>
            <p:cNvSpPr/>
            <p:nvPr/>
          </p:nvSpPr>
          <p:spPr>
            <a:xfrm>
              <a:off x="7132342" y="5069390"/>
              <a:ext cx="1072135" cy="7079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 link weight FA</a:t>
              </a: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5BDDD1C3-3E54-4729-B41B-843CBCD5BFD5}"/>
                </a:ext>
              </a:extLst>
            </p:cNvPr>
            <p:cNvSpPr/>
            <p:nvPr/>
          </p:nvSpPr>
          <p:spPr>
            <a:xfrm>
              <a:off x="492834" y="6072973"/>
              <a:ext cx="1848584" cy="51609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2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Control pick-up quantity</a:t>
              </a:r>
            </a:p>
          </p:txBody>
        </p: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E4F81DE6-4E03-4DD4-995D-FB1E6841EE19}"/>
                </a:ext>
              </a:extLst>
            </p:cNvPr>
            <p:cNvCxnSpPr/>
            <p:nvPr/>
          </p:nvCxnSpPr>
          <p:spPr>
            <a:xfrm>
              <a:off x="5487692" y="4765035"/>
              <a:ext cx="0" cy="372262"/>
            </a:xfrm>
            <a:prstGeom prst="straightConnector1">
              <a:avLst/>
            </a:prstGeom>
            <a:ln w="12700">
              <a:solidFill>
                <a:srgbClr val="2A00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E344200C-BC5F-4B64-A679-ED937EFEECA8}"/>
                </a:ext>
              </a:extLst>
            </p:cNvPr>
            <p:cNvSpPr/>
            <p:nvPr/>
          </p:nvSpPr>
          <p:spPr>
            <a:xfrm>
              <a:off x="1090982" y="4310292"/>
              <a:ext cx="566939" cy="42712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DC436185-61B4-4256-9738-B9CFEEE0FDEC}"/>
                </a:ext>
              </a:extLst>
            </p:cNvPr>
            <p:cNvSpPr/>
            <p:nvPr/>
          </p:nvSpPr>
          <p:spPr>
            <a:xfrm>
              <a:off x="2475303" y="4310292"/>
              <a:ext cx="559729" cy="42712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009A188A-D6B5-45F3-9ECE-6075B2742B36}"/>
                </a:ext>
              </a:extLst>
            </p:cNvPr>
            <p:cNvSpPr/>
            <p:nvPr/>
          </p:nvSpPr>
          <p:spPr>
            <a:xfrm>
              <a:off x="3852413" y="4310292"/>
              <a:ext cx="559729" cy="42712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>
                  <a:solidFill>
                    <a:sysClr val="windowText" lastClr="000000"/>
                  </a:solidFill>
                </a:rPr>
                <a:t>3</a:t>
              </a: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FB2A8273-6AEF-4247-A3DF-98D4173BC63E}"/>
                </a:ext>
              </a:extLst>
            </p:cNvPr>
            <p:cNvSpPr/>
            <p:nvPr/>
          </p:nvSpPr>
          <p:spPr>
            <a:xfrm>
              <a:off x="5229523" y="4310292"/>
              <a:ext cx="554320" cy="42712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>
                  <a:solidFill>
                    <a:sysClr val="windowText" lastClr="000000"/>
                  </a:solidFill>
                </a:rPr>
                <a:t>4</a:t>
              </a:r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82A383BA-4EF7-4BB2-B022-4BBFB067D9E9}"/>
                </a:ext>
              </a:extLst>
            </p:cNvPr>
            <p:cNvSpPr/>
            <p:nvPr/>
          </p:nvSpPr>
          <p:spPr>
            <a:xfrm>
              <a:off x="6601225" y="4310292"/>
              <a:ext cx="559729" cy="42712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>
                  <a:solidFill>
                    <a:sysClr val="windowText" lastClr="000000"/>
                  </a:solidFill>
                </a:rPr>
                <a:t>5</a:t>
              </a: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AB2F586-35AA-4D9D-B096-831148187053}"/>
                </a:ext>
              </a:extLst>
            </p:cNvPr>
            <p:cNvSpPr/>
            <p:nvPr/>
          </p:nvSpPr>
          <p:spPr>
            <a:xfrm>
              <a:off x="7978335" y="4310292"/>
              <a:ext cx="552518" cy="42712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>
                  <a:solidFill>
                    <a:sysClr val="windowText" lastClr="000000"/>
                  </a:solidFill>
                </a:rPr>
                <a:t>6</a:t>
              </a: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0D376A2D-76A2-48D8-A5DD-60A4CABDF042}"/>
                </a:ext>
              </a:extLst>
            </p:cNvPr>
            <p:cNvSpPr/>
            <p:nvPr/>
          </p:nvSpPr>
          <p:spPr>
            <a:xfrm>
              <a:off x="9348235" y="4310292"/>
              <a:ext cx="559729" cy="42712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>
                  <a:solidFill>
                    <a:sysClr val="windowText" lastClr="000000"/>
                  </a:solidFill>
                </a:rPr>
                <a:t>7</a:t>
              </a:r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68D77875-C2DC-4A18-9A83-394DBA17A91A}"/>
                </a:ext>
              </a:extLst>
            </p:cNvPr>
            <p:cNvSpPr/>
            <p:nvPr/>
          </p:nvSpPr>
          <p:spPr>
            <a:xfrm>
              <a:off x="10725347" y="4310292"/>
              <a:ext cx="559729" cy="42712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>
                  <a:solidFill>
                    <a:sysClr val="windowText" lastClr="000000"/>
                  </a:solidFill>
                </a:rPr>
                <a:t>8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FA67338C-DB88-497E-84A4-61A917127A20}"/>
                </a:ext>
              </a:extLst>
            </p:cNvPr>
            <p:cNvCxnSpPr/>
            <p:nvPr/>
          </p:nvCxnSpPr>
          <p:spPr>
            <a:xfrm>
              <a:off x="2362765" y="4204352"/>
              <a:ext cx="798555" cy="79929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50AEEA78-FD84-438F-8568-99F0F9BE233C}"/>
                </a:ext>
              </a:extLst>
            </p:cNvPr>
            <p:cNvCxnSpPr/>
            <p:nvPr/>
          </p:nvCxnSpPr>
          <p:spPr>
            <a:xfrm>
              <a:off x="3732608" y="4110394"/>
              <a:ext cx="812093" cy="88214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7CB39C8-8AA6-4030-9F27-D5864522B009}"/>
                </a:ext>
              </a:extLst>
            </p:cNvPr>
            <p:cNvCxnSpPr/>
            <p:nvPr/>
          </p:nvCxnSpPr>
          <p:spPr>
            <a:xfrm flipV="1">
              <a:off x="3660420" y="4147433"/>
              <a:ext cx="902326" cy="83332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34256B74-A2F7-45EB-868E-10CDAE439712}"/>
                </a:ext>
              </a:extLst>
            </p:cNvPr>
            <p:cNvCxnSpPr/>
            <p:nvPr/>
          </p:nvCxnSpPr>
          <p:spPr>
            <a:xfrm flipV="1">
              <a:off x="2277041" y="4158544"/>
              <a:ext cx="902326" cy="82658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ctor: Elbow 334">
              <a:extLst>
                <a:ext uri="{FF2B5EF4-FFF2-40B4-BE49-F238E27FC236}">
                  <a16:creationId xmlns:a16="http://schemas.microsoft.com/office/drawing/2014/main" id="{87C31E09-3AE7-4886-A599-4BD1BCD9ED46}"/>
                </a:ext>
              </a:extLst>
            </p:cNvPr>
            <p:cNvCxnSpPr>
              <a:stCxn id="209" idx="4"/>
            </p:cNvCxnSpPr>
            <p:nvPr/>
          </p:nvCxnSpPr>
          <p:spPr>
            <a:xfrm rot="5400000">
              <a:off x="7256357" y="3678107"/>
              <a:ext cx="1312433" cy="3431054"/>
            </a:xfrm>
            <a:prstGeom prst="bentConnector2">
              <a:avLst/>
            </a:prstGeom>
            <a:ln w="12700">
              <a:solidFill>
                <a:srgbClr val="2A00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Cube 217">
              <a:extLst>
                <a:ext uri="{FF2B5EF4-FFF2-40B4-BE49-F238E27FC236}">
                  <a16:creationId xmlns:a16="http://schemas.microsoft.com/office/drawing/2014/main" id="{E34480C6-F85E-48B8-ACC9-88E86E185506}"/>
                </a:ext>
              </a:extLst>
            </p:cNvPr>
            <p:cNvSpPr/>
            <p:nvPr/>
          </p:nvSpPr>
          <p:spPr>
            <a:xfrm>
              <a:off x="11230022" y="4830840"/>
              <a:ext cx="474298" cy="365056"/>
            </a:xfrm>
            <a:prstGeom prst="cub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9" name="図 49">
              <a:extLst>
                <a:ext uri="{FF2B5EF4-FFF2-40B4-BE49-F238E27FC236}">
                  <a16:creationId xmlns:a16="http://schemas.microsoft.com/office/drawing/2014/main" id="{C41799AB-C0F1-4DD0-9771-6DB754EE6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1239547" y="4861360"/>
              <a:ext cx="231607" cy="27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2" name="Cube 221">
              <a:extLst>
                <a:ext uri="{FF2B5EF4-FFF2-40B4-BE49-F238E27FC236}">
                  <a16:creationId xmlns:a16="http://schemas.microsoft.com/office/drawing/2014/main" id="{942E0ED0-1833-4351-BB77-400EBD4DA246}"/>
                </a:ext>
              </a:extLst>
            </p:cNvPr>
            <p:cNvSpPr/>
            <p:nvPr/>
          </p:nvSpPr>
          <p:spPr>
            <a:xfrm>
              <a:off x="930092" y="4884052"/>
              <a:ext cx="453667" cy="485929"/>
            </a:xfrm>
            <a:prstGeom prst="cub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23" name="図 49">
              <a:extLst>
                <a:ext uri="{FF2B5EF4-FFF2-40B4-BE49-F238E27FC236}">
                  <a16:creationId xmlns:a16="http://schemas.microsoft.com/office/drawing/2014/main" id="{253519A7-4914-464A-B061-CF1154FBC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 flipV="1">
              <a:off x="985158" y="4961959"/>
              <a:ext cx="356861" cy="306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DC0F57A9-00A3-439B-804E-09306D358162}"/>
                </a:ext>
              </a:extLst>
            </p:cNvPr>
            <p:cNvSpPr/>
            <p:nvPr/>
          </p:nvSpPr>
          <p:spPr>
            <a:xfrm>
              <a:off x="347197" y="4371030"/>
              <a:ext cx="627185" cy="2586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Steps</a:t>
              </a:r>
            </a:p>
          </p:txBody>
        </p:sp>
      </p:grpSp>
      <p:sp>
        <p:nvSpPr>
          <p:cNvPr id="225" name="Oval 224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391627" y="1766714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2029342" y="1720942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2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3686847" y="1720942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5061050" y="1705071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4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6641735" y="1719160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5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8081834" y="1705070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6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9650836" y="1705069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7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11301473" y="1689986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8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94084" y="3396509"/>
            <a:ext cx="11624181" cy="8519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 defTabSz="914400">
              <a:buFont typeface="Wingdings" panose="05000000000000000000" pitchFamily="2" charset="2"/>
              <a:buChar char="v"/>
              <a:defRPr/>
            </a:pPr>
            <a:r>
              <a:rPr lang="en-US" sz="1400" dirty="0">
                <a:solidFill>
                  <a:sysClr val="windowText" lastClr="000000"/>
                </a:solidFill>
              </a:rPr>
              <a:t>OQC inspection result </a:t>
            </a:r>
            <a:r>
              <a:rPr lang="en-US" sz="1400" b="1" dirty="0">
                <a:solidFill>
                  <a:srgbClr val="FF0000"/>
                </a:solidFill>
              </a:rPr>
              <a:t>no link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>
                <a:solidFill>
                  <a:sysClr val="windowText" lastClr="000000"/>
                </a:solidFill>
              </a:rPr>
              <a:t>FA &amp; SCM system, easy mistake.</a:t>
            </a:r>
          </a:p>
          <a:p>
            <a:pPr marL="285750" indent="-285750" defTabSz="914400">
              <a:buFont typeface="Wingdings" panose="05000000000000000000" pitchFamily="2" charset="2"/>
              <a:buChar char="v"/>
              <a:defRPr/>
            </a:pPr>
            <a:r>
              <a:rPr lang="en-US" sz="1400" dirty="0">
                <a:solidFill>
                  <a:sysClr val="windowText" lastClr="000000"/>
                </a:solidFill>
              </a:rPr>
              <a:t>All procedures are </a:t>
            </a:r>
            <a:r>
              <a:rPr lang="en-US" sz="1400" b="1" dirty="0">
                <a:solidFill>
                  <a:srgbClr val="FF0000"/>
                </a:solidFill>
              </a:rPr>
              <a:t>manual by Excel</a:t>
            </a:r>
            <a:r>
              <a:rPr lang="en-US" sz="1400" dirty="0">
                <a:solidFill>
                  <a:sysClr val="windowText" lastClr="000000"/>
                </a:solidFill>
              </a:rPr>
              <a:t>, loss time </a:t>
            </a:r>
            <a:r>
              <a:rPr lang="en-US" sz="1400" b="1" dirty="0">
                <a:solidFill>
                  <a:srgbClr val="FF0000"/>
                </a:solidFill>
              </a:rPr>
              <a:t>to traceability</a:t>
            </a:r>
            <a:r>
              <a:rPr lang="en-US" sz="1400" dirty="0">
                <a:solidFill>
                  <a:sysClr val="windowText" lastClr="000000"/>
                </a:solidFill>
              </a:rPr>
              <a:t>, and skip processes.</a:t>
            </a:r>
          </a:p>
          <a:p>
            <a:pPr marL="285750" lvl="0" indent="-285750" defTabSz="914400">
              <a:buFont typeface="Wingdings" panose="05000000000000000000" pitchFamily="2" charset="2"/>
              <a:buChar char="v"/>
              <a:defRPr/>
            </a:pPr>
            <a:r>
              <a:rPr lang="en-US" sz="1400" dirty="0">
                <a:solidFill>
                  <a:sysClr val="windowText" lastClr="000000"/>
                </a:solidFill>
              </a:rPr>
              <a:t>The results of the inspection process are </a:t>
            </a:r>
            <a:r>
              <a:rPr lang="en-US" sz="1400" b="1" dirty="0">
                <a:solidFill>
                  <a:srgbClr val="FF0000"/>
                </a:solidFill>
              </a:rPr>
              <a:t>manually stamped</a:t>
            </a:r>
            <a:r>
              <a:rPr lang="en-US" sz="1400" dirty="0">
                <a:solidFill>
                  <a:sysClr val="windowText" lastClr="000000"/>
                </a:solidFill>
              </a:rPr>
              <a:t>. Loss of time to stamp.</a:t>
            </a:r>
          </a:p>
        </p:txBody>
      </p:sp>
      <p:pic>
        <p:nvPicPr>
          <p:cNvPr id="118" name="Picture 117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800" b="100000" l="0" r="80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69942" y="5720750"/>
            <a:ext cx="326393" cy="373783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800" b="100000" l="0" r="80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03519" y="5668200"/>
            <a:ext cx="326984" cy="37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86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B560A4-A709-437D-B78A-3A64A2E10F2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03395"/>
          </a:xfrm>
          <a:prstGeom prst="rect">
            <a:avLst/>
          </a:prstGeom>
          <a:solidFill>
            <a:srgbClr val="0000CC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OQC DIGITAL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194D1A-3E30-4129-8958-917C5568133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E chop for OQC inspection</a:t>
            </a:r>
          </a:p>
        </p:txBody>
      </p:sp>
      <p:grpSp>
        <p:nvGrpSpPr>
          <p:cNvPr id="13" name="Group 692">
            <a:extLst>
              <a:ext uri="{FF2B5EF4-FFF2-40B4-BE49-F238E27FC236}">
                <a16:creationId xmlns:a16="http://schemas.microsoft.com/office/drawing/2014/main" id="{AA77E1AD-1C9C-4070-81A3-1EFF645435D8}"/>
              </a:ext>
            </a:extLst>
          </p:cNvPr>
          <p:cNvGrpSpPr>
            <a:grpSpLocks/>
          </p:cNvGrpSpPr>
          <p:nvPr/>
        </p:nvGrpSpPr>
        <p:grpSpPr bwMode="auto">
          <a:xfrm>
            <a:off x="1493520" y="896137"/>
            <a:ext cx="389650" cy="318496"/>
            <a:chOff x="768" y="3187"/>
            <a:chExt cx="690" cy="752"/>
          </a:xfrm>
        </p:grpSpPr>
        <p:sp>
          <p:nvSpPr>
            <p:cNvPr id="14" name="AutoShape 693" descr="50%">
              <a:extLst>
                <a:ext uri="{FF2B5EF4-FFF2-40B4-BE49-F238E27FC236}">
                  <a16:creationId xmlns:a16="http://schemas.microsoft.com/office/drawing/2014/main" id="{9D176743-77CA-461D-8732-7674E0030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AutoShape 694" descr="50%">
              <a:extLst>
                <a:ext uri="{FF2B5EF4-FFF2-40B4-BE49-F238E27FC236}">
                  <a16:creationId xmlns:a16="http://schemas.microsoft.com/office/drawing/2014/main" id="{21351570-EDC0-4187-BEC7-8399CD620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AutoShape 695" descr="50%">
              <a:extLst>
                <a:ext uri="{FF2B5EF4-FFF2-40B4-BE49-F238E27FC236}">
                  <a16:creationId xmlns:a16="http://schemas.microsoft.com/office/drawing/2014/main" id="{70F94A08-BD13-4ED2-86A7-0E1911AA2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AutoShape 696" descr="50%">
              <a:extLst>
                <a:ext uri="{FF2B5EF4-FFF2-40B4-BE49-F238E27FC236}">
                  <a16:creationId xmlns:a16="http://schemas.microsoft.com/office/drawing/2014/main" id="{9CB77E7B-CFD9-4D46-9886-6D9BB171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AutoShape 697" descr="50%">
              <a:extLst>
                <a:ext uri="{FF2B5EF4-FFF2-40B4-BE49-F238E27FC236}">
                  <a16:creationId xmlns:a16="http://schemas.microsoft.com/office/drawing/2014/main" id="{81772413-21E5-4CA2-BA5B-C70FE6019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AutoShape 698" descr="50%">
              <a:extLst>
                <a:ext uri="{FF2B5EF4-FFF2-40B4-BE49-F238E27FC236}">
                  <a16:creationId xmlns:a16="http://schemas.microsoft.com/office/drawing/2014/main" id="{463E1753-0379-43E2-ADEE-FED94CE98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AutoShape 699" descr="50%">
              <a:extLst>
                <a:ext uri="{FF2B5EF4-FFF2-40B4-BE49-F238E27FC236}">
                  <a16:creationId xmlns:a16="http://schemas.microsoft.com/office/drawing/2014/main" id="{632BD81D-62F9-4168-8270-2AF0C0449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700">
              <a:extLst>
                <a:ext uri="{FF2B5EF4-FFF2-40B4-BE49-F238E27FC236}">
                  <a16:creationId xmlns:a16="http://schemas.microsoft.com/office/drawing/2014/main" id="{D3D882F9-4889-4683-B650-8300B9318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Oval 701">
              <a:extLst>
                <a:ext uri="{FF2B5EF4-FFF2-40B4-BE49-F238E27FC236}">
                  <a16:creationId xmlns:a16="http://schemas.microsoft.com/office/drawing/2014/main" id="{3BCFE7DA-36D6-4938-AD32-CAB5A1BAF1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702">
              <a:extLst>
                <a:ext uri="{FF2B5EF4-FFF2-40B4-BE49-F238E27FC236}">
                  <a16:creationId xmlns:a16="http://schemas.microsoft.com/office/drawing/2014/main" id="{8398AAC6-B880-4C87-ABD5-3ED062FE68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utoShape 703">
              <a:extLst>
                <a:ext uri="{FF2B5EF4-FFF2-40B4-BE49-F238E27FC236}">
                  <a16:creationId xmlns:a16="http://schemas.microsoft.com/office/drawing/2014/main" id="{D67CA808-2867-48DA-AB86-54B9EBD9C5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Oval 704">
              <a:extLst>
                <a:ext uri="{FF2B5EF4-FFF2-40B4-BE49-F238E27FC236}">
                  <a16:creationId xmlns:a16="http://schemas.microsoft.com/office/drawing/2014/main" id="{CCA6DCBF-5BB6-4AF3-BDCF-8FE994CFBF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Line 705">
              <a:extLst>
                <a:ext uri="{FF2B5EF4-FFF2-40B4-BE49-F238E27FC236}">
                  <a16:creationId xmlns:a16="http://schemas.microsoft.com/office/drawing/2014/main" id="{7BC799C4-32EC-4C27-B89B-C7F61AF259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AutoShape 706">
              <a:extLst>
                <a:ext uri="{FF2B5EF4-FFF2-40B4-BE49-F238E27FC236}">
                  <a16:creationId xmlns:a16="http://schemas.microsoft.com/office/drawing/2014/main" id="{6E4FC669-2E08-49D2-B5E3-542835563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707">
              <a:extLst>
                <a:ext uri="{FF2B5EF4-FFF2-40B4-BE49-F238E27FC236}">
                  <a16:creationId xmlns:a16="http://schemas.microsoft.com/office/drawing/2014/main" id="{40735CF4-4B53-46D8-8592-713D353BC1A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708">
              <a:extLst>
                <a:ext uri="{FF2B5EF4-FFF2-40B4-BE49-F238E27FC236}">
                  <a16:creationId xmlns:a16="http://schemas.microsoft.com/office/drawing/2014/main" id="{FA9FDFAA-E403-4B24-8373-8A1F141CA8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AutoShape 709">
              <a:extLst>
                <a:ext uri="{FF2B5EF4-FFF2-40B4-BE49-F238E27FC236}">
                  <a16:creationId xmlns:a16="http://schemas.microsoft.com/office/drawing/2014/main" id="{33F9F236-7E74-41C3-BCFC-AA9BB3C83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Line 710">
              <a:extLst>
                <a:ext uri="{FF2B5EF4-FFF2-40B4-BE49-F238E27FC236}">
                  <a16:creationId xmlns:a16="http://schemas.microsoft.com/office/drawing/2014/main" id="{94F1364B-2257-4229-9ADC-B264F96F9A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Oval 711">
              <a:extLst>
                <a:ext uri="{FF2B5EF4-FFF2-40B4-BE49-F238E27FC236}">
                  <a16:creationId xmlns:a16="http://schemas.microsoft.com/office/drawing/2014/main" id="{37FCDA82-93CC-4A81-A829-A0EA3F4C8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AutoShape 712">
              <a:extLst>
                <a:ext uri="{FF2B5EF4-FFF2-40B4-BE49-F238E27FC236}">
                  <a16:creationId xmlns:a16="http://schemas.microsoft.com/office/drawing/2014/main" id="{0C716C00-709C-4D9B-AD10-D00E19B9F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Line 713">
              <a:extLst>
                <a:ext uri="{FF2B5EF4-FFF2-40B4-BE49-F238E27FC236}">
                  <a16:creationId xmlns:a16="http://schemas.microsoft.com/office/drawing/2014/main" id="{2057B20C-223F-4522-B11C-973AC199FF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714">
              <a:extLst>
                <a:ext uri="{FF2B5EF4-FFF2-40B4-BE49-F238E27FC236}">
                  <a16:creationId xmlns:a16="http://schemas.microsoft.com/office/drawing/2014/main" id="{0FE1635B-64A4-48BF-90B3-2B6C7A7AA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AutoShape 715">
              <a:extLst>
                <a:ext uri="{FF2B5EF4-FFF2-40B4-BE49-F238E27FC236}">
                  <a16:creationId xmlns:a16="http://schemas.microsoft.com/office/drawing/2014/main" id="{8694ADF6-876B-497E-AFFC-58DC3A016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Line 716">
              <a:extLst>
                <a:ext uri="{FF2B5EF4-FFF2-40B4-BE49-F238E27FC236}">
                  <a16:creationId xmlns:a16="http://schemas.microsoft.com/office/drawing/2014/main" id="{0F842F62-8051-425F-A150-C90F991209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Oval 717">
              <a:extLst>
                <a:ext uri="{FF2B5EF4-FFF2-40B4-BE49-F238E27FC236}">
                  <a16:creationId xmlns:a16="http://schemas.microsoft.com/office/drawing/2014/main" id="{967215B0-C3DF-4BD1-A9D9-C7DE7ED3C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AutoShape 718">
              <a:extLst>
                <a:ext uri="{FF2B5EF4-FFF2-40B4-BE49-F238E27FC236}">
                  <a16:creationId xmlns:a16="http://schemas.microsoft.com/office/drawing/2014/main" id="{AA1EE6CB-59D6-463E-A24F-91B90978D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19">
              <a:extLst>
                <a:ext uri="{FF2B5EF4-FFF2-40B4-BE49-F238E27FC236}">
                  <a16:creationId xmlns:a16="http://schemas.microsoft.com/office/drawing/2014/main" id="{DBAC4017-3D06-4EC4-AFA5-6F82CD02F2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720">
              <a:extLst>
                <a:ext uri="{FF2B5EF4-FFF2-40B4-BE49-F238E27FC236}">
                  <a16:creationId xmlns:a16="http://schemas.microsoft.com/office/drawing/2014/main" id="{6AC504BA-934D-4DD9-8E07-513514538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AutoShape 721">
              <a:extLst>
                <a:ext uri="{FF2B5EF4-FFF2-40B4-BE49-F238E27FC236}">
                  <a16:creationId xmlns:a16="http://schemas.microsoft.com/office/drawing/2014/main" id="{984F6A8B-35CB-4283-BFF2-91E89715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Line 722">
              <a:extLst>
                <a:ext uri="{FF2B5EF4-FFF2-40B4-BE49-F238E27FC236}">
                  <a16:creationId xmlns:a16="http://schemas.microsoft.com/office/drawing/2014/main" id="{2911F3F4-CD8E-4140-8191-187DBE0A41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Oval 723">
              <a:extLst>
                <a:ext uri="{FF2B5EF4-FFF2-40B4-BE49-F238E27FC236}">
                  <a16:creationId xmlns:a16="http://schemas.microsoft.com/office/drawing/2014/main" id="{B06B9799-CB26-4422-A35A-091FE8567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AutoShape 724">
              <a:extLst>
                <a:ext uri="{FF2B5EF4-FFF2-40B4-BE49-F238E27FC236}">
                  <a16:creationId xmlns:a16="http://schemas.microsoft.com/office/drawing/2014/main" id="{8454FC68-68F0-4D85-BECB-B26366158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Line 725">
              <a:extLst>
                <a:ext uri="{FF2B5EF4-FFF2-40B4-BE49-F238E27FC236}">
                  <a16:creationId xmlns:a16="http://schemas.microsoft.com/office/drawing/2014/main" id="{B895311D-F5A2-4F70-8FD7-527CA3DC2E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Oval 726">
              <a:extLst>
                <a:ext uri="{FF2B5EF4-FFF2-40B4-BE49-F238E27FC236}">
                  <a16:creationId xmlns:a16="http://schemas.microsoft.com/office/drawing/2014/main" id="{29559412-CC29-42F9-9EB2-12407AEDE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8" name="Group 692">
            <a:extLst>
              <a:ext uri="{FF2B5EF4-FFF2-40B4-BE49-F238E27FC236}">
                <a16:creationId xmlns:a16="http://schemas.microsoft.com/office/drawing/2014/main" id="{A4FF5809-C63F-4214-A833-71B0CF1525A7}"/>
              </a:ext>
            </a:extLst>
          </p:cNvPr>
          <p:cNvGrpSpPr>
            <a:grpSpLocks/>
          </p:cNvGrpSpPr>
          <p:nvPr/>
        </p:nvGrpSpPr>
        <p:grpSpPr bwMode="auto">
          <a:xfrm>
            <a:off x="1452861" y="1378002"/>
            <a:ext cx="389650" cy="318496"/>
            <a:chOff x="768" y="3187"/>
            <a:chExt cx="690" cy="752"/>
          </a:xfrm>
        </p:grpSpPr>
        <p:sp>
          <p:nvSpPr>
            <p:cNvPr id="49" name="AutoShape 693" descr="50%">
              <a:extLst>
                <a:ext uri="{FF2B5EF4-FFF2-40B4-BE49-F238E27FC236}">
                  <a16:creationId xmlns:a16="http://schemas.microsoft.com/office/drawing/2014/main" id="{E726EDA3-FDB9-46EB-AAFA-B69B3A7FC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AutoShape 694" descr="50%">
              <a:extLst>
                <a:ext uri="{FF2B5EF4-FFF2-40B4-BE49-F238E27FC236}">
                  <a16:creationId xmlns:a16="http://schemas.microsoft.com/office/drawing/2014/main" id="{A967E61B-6872-4835-9796-76D3F8480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AutoShape 695" descr="50%">
              <a:extLst>
                <a:ext uri="{FF2B5EF4-FFF2-40B4-BE49-F238E27FC236}">
                  <a16:creationId xmlns:a16="http://schemas.microsoft.com/office/drawing/2014/main" id="{6925DD2D-A6E4-47E3-8D22-A760412D1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AutoShape 696" descr="50%">
              <a:extLst>
                <a:ext uri="{FF2B5EF4-FFF2-40B4-BE49-F238E27FC236}">
                  <a16:creationId xmlns:a16="http://schemas.microsoft.com/office/drawing/2014/main" id="{E16519C9-D2AD-4CF4-A512-A26D896BA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AutoShape 697" descr="50%">
              <a:extLst>
                <a:ext uri="{FF2B5EF4-FFF2-40B4-BE49-F238E27FC236}">
                  <a16:creationId xmlns:a16="http://schemas.microsoft.com/office/drawing/2014/main" id="{737DB5D5-7370-43E5-A777-824D97311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AutoShape 698" descr="50%">
              <a:extLst>
                <a:ext uri="{FF2B5EF4-FFF2-40B4-BE49-F238E27FC236}">
                  <a16:creationId xmlns:a16="http://schemas.microsoft.com/office/drawing/2014/main" id="{76916422-BF31-4FC6-91DC-17513CF31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AutoShape 699" descr="50%">
              <a:extLst>
                <a:ext uri="{FF2B5EF4-FFF2-40B4-BE49-F238E27FC236}">
                  <a16:creationId xmlns:a16="http://schemas.microsoft.com/office/drawing/2014/main" id="{A8643762-ED80-4AC1-872A-07F810949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AutoShape 700">
              <a:extLst>
                <a:ext uri="{FF2B5EF4-FFF2-40B4-BE49-F238E27FC236}">
                  <a16:creationId xmlns:a16="http://schemas.microsoft.com/office/drawing/2014/main" id="{48EE9F0B-D658-4F30-B453-798B58F3B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Oval 701">
              <a:extLst>
                <a:ext uri="{FF2B5EF4-FFF2-40B4-BE49-F238E27FC236}">
                  <a16:creationId xmlns:a16="http://schemas.microsoft.com/office/drawing/2014/main" id="{E6AE4B18-317A-45C1-9447-2186E1DD21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Line 702">
              <a:extLst>
                <a:ext uri="{FF2B5EF4-FFF2-40B4-BE49-F238E27FC236}">
                  <a16:creationId xmlns:a16="http://schemas.microsoft.com/office/drawing/2014/main" id="{655AD745-335D-4513-8DA7-DBE1D8E007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AutoShape 703">
              <a:extLst>
                <a:ext uri="{FF2B5EF4-FFF2-40B4-BE49-F238E27FC236}">
                  <a16:creationId xmlns:a16="http://schemas.microsoft.com/office/drawing/2014/main" id="{6B979335-88DD-4AD2-B395-5A66160D5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Oval 704">
              <a:extLst>
                <a:ext uri="{FF2B5EF4-FFF2-40B4-BE49-F238E27FC236}">
                  <a16:creationId xmlns:a16="http://schemas.microsoft.com/office/drawing/2014/main" id="{0C25625E-25E5-4CBA-B4B3-A202714EE4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Line 705">
              <a:extLst>
                <a:ext uri="{FF2B5EF4-FFF2-40B4-BE49-F238E27FC236}">
                  <a16:creationId xmlns:a16="http://schemas.microsoft.com/office/drawing/2014/main" id="{19F0415E-A51D-4D71-B9FF-7A38FFDB78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AutoShape 706">
              <a:extLst>
                <a:ext uri="{FF2B5EF4-FFF2-40B4-BE49-F238E27FC236}">
                  <a16:creationId xmlns:a16="http://schemas.microsoft.com/office/drawing/2014/main" id="{5ECE07D0-D90C-44F7-A585-28F5229DC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Oval 707">
              <a:extLst>
                <a:ext uri="{FF2B5EF4-FFF2-40B4-BE49-F238E27FC236}">
                  <a16:creationId xmlns:a16="http://schemas.microsoft.com/office/drawing/2014/main" id="{A0E4F2EC-E0A4-4470-90C3-702B2248A2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Line 708">
              <a:extLst>
                <a:ext uri="{FF2B5EF4-FFF2-40B4-BE49-F238E27FC236}">
                  <a16:creationId xmlns:a16="http://schemas.microsoft.com/office/drawing/2014/main" id="{4146B4DA-9C25-48A4-8E0A-3EB45F086D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AutoShape 709">
              <a:extLst>
                <a:ext uri="{FF2B5EF4-FFF2-40B4-BE49-F238E27FC236}">
                  <a16:creationId xmlns:a16="http://schemas.microsoft.com/office/drawing/2014/main" id="{241119F9-E084-4319-AF86-F63AC5304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Line 710">
              <a:extLst>
                <a:ext uri="{FF2B5EF4-FFF2-40B4-BE49-F238E27FC236}">
                  <a16:creationId xmlns:a16="http://schemas.microsoft.com/office/drawing/2014/main" id="{38EE835B-3391-4D89-B213-FCE678A960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Oval 711">
              <a:extLst>
                <a:ext uri="{FF2B5EF4-FFF2-40B4-BE49-F238E27FC236}">
                  <a16:creationId xmlns:a16="http://schemas.microsoft.com/office/drawing/2014/main" id="{57F4169B-5B4A-4323-B6AD-53E1DF565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AutoShape 712">
              <a:extLst>
                <a:ext uri="{FF2B5EF4-FFF2-40B4-BE49-F238E27FC236}">
                  <a16:creationId xmlns:a16="http://schemas.microsoft.com/office/drawing/2014/main" id="{63A6EFE3-D0BC-4D0B-BD49-EE2C3DDCC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Line 713">
              <a:extLst>
                <a:ext uri="{FF2B5EF4-FFF2-40B4-BE49-F238E27FC236}">
                  <a16:creationId xmlns:a16="http://schemas.microsoft.com/office/drawing/2014/main" id="{01A1ABB8-5034-4F49-95B4-730CF8059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Oval 714">
              <a:extLst>
                <a:ext uri="{FF2B5EF4-FFF2-40B4-BE49-F238E27FC236}">
                  <a16:creationId xmlns:a16="http://schemas.microsoft.com/office/drawing/2014/main" id="{06736387-3171-4FAF-883C-7421D007B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AutoShape 715">
              <a:extLst>
                <a:ext uri="{FF2B5EF4-FFF2-40B4-BE49-F238E27FC236}">
                  <a16:creationId xmlns:a16="http://schemas.microsoft.com/office/drawing/2014/main" id="{F17FB8AA-3E1B-47B5-96AA-9B2CAFE28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Line 716">
              <a:extLst>
                <a:ext uri="{FF2B5EF4-FFF2-40B4-BE49-F238E27FC236}">
                  <a16:creationId xmlns:a16="http://schemas.microsoft.com/office/drawing/2014/main" id="{AFE358BA-B0DE-4CE3-8632-9D1301A09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717">
              <a:extLst>
                <a:ext uri="{FF2B5EF4-FFF2-40B4-BE49-F238E27FC236}">
                  <a16:creationId xmlns:a16="http://schemas.microsoft.com/office/drawing/2014/main" id="{C189C0A4-78A7-4730-AE0D-737DB4BB9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AutoShape 718">
              <a:extLst>
                <a:ext uri="{FF2B5EF4-FFF2-40B4-BE49-F238E27FC236}">
                  <a16:creationId xmlns:a16="http://schemas.microsoft.com/office/drawing/2014/main" id="{CA31A471-373E-4C83-8802-E4065ACFC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Line 719">
              <a:extLst>
                <a:ext uri="{FF2B5EF4-FFF2-40B4-BE49-F238E27FC236}">
                  <a16:creationId xmlns:a16="http://schemas.microsoft.com/office/drawing/2014/main" id="{0D77A69F-03C2-4DCF-86C1-DBC7E119CD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Oval 720">
              <a:extLst>
                <a:ext uri="{FF2B5EF4-FFF2-40B4-BE49-F238E27FC236}">
                  <a16:creationId xmlns:a16="http://schemas.microsoft.com/office/drawing/2014/main" id="{4E28938A-8C56-49D2-8B87-2D7BD9C07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AutoShape 721">
              <a:extLst>
                <a:ext uri="{FF2B5EF4-FFF2-40B4-BE49-F238E27FC236}">
                  <a16:creationId xmlns:a16="http://schemas.microsoft.com/office/drawing/2014/main" id="{F1F89AC6-F227-49B2-B2A5-F25DD463A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Line 722">
              <a:extLst>
                <a:ext uri="{FF2B5EF4-FFF2-40B4-BE49-F238E27FC236}">
                  <a16:creationId xmlns:a16="http://schemas.microsoft.com/office/drawing/2014/main" id="{B9482CC8-10B9-4CB7-9D5B-5D6BCAA70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Oval 723">
              <a:extLst>
                <a:ext uri="{FF2B5EF4-FFF2-40B4-BE49-F238E27FC236}">
                  <a16:creationId xmlns:a16="http://schemas.microsoft.com/office/drawing/2014/main" id="{39FAA6D6-9AB5-44B1-AAE0-5F21B39B1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AutoShape 724">
              <a:extLst>
                <a:ext uri="{FF2B5EF4-FFF2-40B4-BE49-F238E27FC236}">
                  <a16:creationId xmlns:a16="http://schemas.microsoft.com/office/drawing/2014/main" id="{CFC0A5CF-3D02-4DE0-9F11-5554B64F7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Line 725">
              <a:extLst>
                <a:ext uri="{FF2B5EF4-FFF2-40B4-BE49-F238E27FC236}">
                  <a16:creationId xmlns:a16="http://schemas.microsoft.com/office/drawing/2014/main" id="{6592F1C5-AA63-45F0-9EF4-9D6836FF80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Oval 726">
              <a:extLst>
                <a:ext uri="{FF2B5EF4-FFF2-40B4-BE49-F238E27FC236}">
                  <a16:creationId xmlns:a16="http://schemas.microsoft.com/office/drawing/2014/main" id="{1E0811EB-8B4A-4CC0-8257-413BE4DE9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B4F7F45-B4DE-4739-ADC5-A789DC8B0ED4}"/>
              </a:ext>
            </a:extLst>
          </p:cNvPr>
          <p:cNvGrpSpPr/>
          <p:nvPr/>
        </p:nvGrpSpPr>
        <p:grpSpPr>
          <a:xfrm>
            <a:off x="2107814" y="1327129"/>
            <a:ext cx="408568" cy="448196"/>
            <a:chOff x="2382725" y="2529679"/>
            <a:chExt cx="408568" cy="448196"/>
          </a:xfrm>
        </p:grpSpPr>
        <p:graphicFrame>
          <p:nvGraphicFramePr>
            <p:cNvPr id="191" name="Object 808">
              <a:extLst>
                <a:ext uri="{FF2B5EF4-FFF2-40B4-BE49-F238E27FC236}">
                  <a16:creationId xmlns:a16="http://schemas.microsoft.com/office/drawing/2014/main" id="{980D731F-455D-42C6-A17C-3DE4D2320500}"/>
                </a:ext>
              </a:extLst>
            </p:cNvPr>
            <p:cNvGraphicFramePr>
              <a:graphicFrameLocks/>
            </p:cNvGraphicFramePr>
            <p:nvPr>
              <p:extLst/>
            </p:nvPr>
          </p:nvGraphicFramePr>
          <p:xfrm>
            <a:off x="2382725" y="2529679"/>
            <a:ext cx="408568" cy="448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" name="ｸﾘｯﾌﾟ" r:id="rId3" imgW="768350" imgH="1003300" progId="MS_ClipArt_Gallery.2">
                    <p:embed/>
                  </p:oleObj>
                </mc:Choice>
                <mc:Fallback>
                  <p:oleObj name="ｸﾘｯﾌﾟ" r:id="rId3" imgW="768350" imgH="1003300" progId="MS_ClipArt_Gallery.2">
                    <p:embed/>
                    <p:pic>
                      <p:nvPicPr>
                        <p:cNvPr id="191" name="Object 808">
                          <a:extLst>
                            <a:ext uri="{FF2B5EF4-FFF2-40B4-BE49-F238E27FC236}">
                              <a16:creationId xmlns:a16="http://schemas.microsoft.com/office/drawing/2014/main" id="{980D731F-455D-42C6-A17C-3DE4D2320500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2725" y="2529679"/>
                          <a:ext cx="408568" cy="448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2B7DBBC3-401D-48AD-8481-EE152D779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612429" y="2699180"/>
              <a:ext cx="113573" cy="77887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</p:grpSp>
      <p:sp>
        <p:nvSpPr>
          <p:cNvPr id="190" name="Rectangle 189">
            <a:extLst>
              <a:ext uri="{FF2B5EF4-FFF2-40B4-BE49-F238E27FC236}">
                <a16:creationId xmlns:a16="http://schemas.microsoft.com/office/drawing/2014/main" id="{3C424551-4B60-407B-BC83-FB22EC0823A6}"/>
              </a:ext>
            </a:extLst>
          </p:cNvPr>
          <p:cNvSpPr/>
          <p:nvPr/>
        </p:nvSpPr>
        <p:spPr>
          <a:xfrm>
            <a:off x="1806354" y="1890666"/>
            <a:ext cx="1185765" cy="3440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OQC member pick up sample</a:t>
            </a:r>
          </a:p>
        </p:txBody>
      </p:sp>
      <p:sp>
        <p:nvSpPr>
          <p:cNvPr id="196" name="Arrow: Right 195">
            <a:extLst>
              <a:ext uri="{FF2B5EF4-FFF2-40B4-BE49-F238E27FC236}">
                <a16:creationId xmlns:a16="http://schemas.microsoft.com/office/drawing/2014/main" id="{3CC79395-7438-417F-8091-167401E2E5B5}"/>
              </a:ext>
            </a:extLst>
          </p:cNvPr>
          <p:cNvSpPr/>
          <p:nvPr/>
        </p:nvSpPr>
        <p:spPr>
          <a:xfrm>
            <a:off x="2547580" y="166597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E0E52A14-7774-4A18-A86F-0385F0F8CBFE}"/>
              </a:ext>
            </a:extLst>
          </p:cNvPr>
          <p:cNvSpPr/>
          <p:nvPr/>
        </p:nvSpPr>
        <p:spPr>
          <a:xfrm>
            <a:off x="2878612" y="790970"/>
            <a:ext cx="9220255" cy="2306539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6" name="Group 149">
            <a:extLst>
              <a:ext uri="{FF2B5EF4-FFF2-40B4-BE49-F238E27FC236}">
                <a16:creationId xmlns:a16="http://schemas.microsoft.com/office/drawing/2014/main" id="{A738DDB2-324E-4CF0-B7E8-7507B23639C2}"/>
              </a:ext>
            </a:extLst>
          </p:cNvPr>
          <p:cNvGrpSpPr>
            <a:grpSpLocks/>
          </p:cNvGrpSpPr>
          <p:nvPr/>
        </p:nvGrpSpPr>
        <p:grpSpPr bwMode="auto">
          <a:xfrm>
            <a:off x="4055185" y="3333664"/>
            <a:ext cx="729176" cy="497682"/>
            <a:chOff x="2763" y="1573"/>
            <a:chExt cx="1152" cy="875"/>
          </a:xfrm>
        </p:grpSpPr>
        <p:sp>
          <p:nvSpPr>
            <p:cNvPr id="237" name="AutoShape 150">
              <a:extLst>
                <a:ext uri="{FF2B5EF4-FFF2-40B4-BE49-F238E27FC236}">
                  <a16:creationId xmlns:a16="http://schemas.microsoft.com/office/drawing/2014/main" id="{69FA18CA-4D78-4AFA-9F6D-6EE2FE6AC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3" y="1872"/>
              <a:ext cx="1152" cy="576"/>
            </a:xfrm>
            <a:prstGeom prst="cube">
              <a:avLst>
                <a:gd name="adj" fmla="val 29333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8" name="Group 151">
              <a:extLst>
                <a:ext uri="{FF2B5EF4-FFF2-40B4-BE49-F238E27FC236}">
                  <a16:creationId xmlns:a16="http://schemas.microsoft.com/office/drawing/2014/main" id="{3A329A28-8F08-4177-AC89-B9143C6D5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3" y="1624"/>
              <a:ext cx="319" cy="488"/>
              <a:chOff x="672" y="960"/>
              <a:chExt cx="319" cy="488"/>
            </a:xfrm>
          </p:grpSpPr>
          <p:sp>
            <p:nvSpPr>
              <p:cNvPr id="434" name="AutoShape 152">
                <a:extLst>
                  <a:ext uri="{FF2B5EF4-FFF2-40B4-BE49-F238E27FC236}">
                    <a16:creationId xmlns:a16="http://schemas.microsoft.com/office/drawing/2014/main" id="{A5071ECC-8643-416B-A97F-26D9BA667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960"/>
                <a:ext cx="319" cy="390"/>
              </a:xfrm>
              <a:prstGeom prst="cube">
                <a:avLst>
                  <a:gd name="adj" fmla="val 44870"/>
                </a:avLst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5" name="Freeform 153">
                <a:extLst>
                  <a:ext uri="{FF2B5EF4-FFF2-40B4-BE49-F238E27FC236}">
                    <a16:creationId xmlns:a16="http://schemas.microsoft.com/office/drawing/2014/main" id="{A704A48E-4F99-4C36-A39B-3950C615DA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1225"/>
                <a:ext cx="123" cy="223"/>
              </a:xfrm>
              <a:custGeom>
                <a:avLst/>
                <a:gdLst>
                  <a:gd name="T0" fmla="*/ 96 w 528"/>
                  <a:gd name="T1" fmla="*/ 0 h 432"/>
                  <a:gd name="T2" fmla="*/ 528 w 528"/>
                  <a:gd name="T3" fmla="*/ 0 h 432"/>
                  <a:gd name="T4" fmla="*/ 480 w 528"/>
                  <a:gd name="T5" fmla="*/ 96 h 432"/>
                  <a:gd name="T6" fmla="*/ 480 w 528"/>
                  <a:gd name="T7" fmla="*/ 192 h 432"/>
                  <a:gd name="T8" fmla="*/ 480 w 528"/>
                  <a:gd name="T9" fmla="*/ 384 h 432"/>
                  <a:gd name="T10" fmla="*/ 480 w 528"/>
                  <a:gd name="T11" fmla="*/ 432 h 432"/>
                  <a:gd name="T12" fmla="*/ 0 w 528"/>
                  <a:gd name="T13" fmla="*/ 432 h 432"/>
                  <a:gd name="T14" fmla="*/ 0 w 528"/>
                  <a:gd name="T15" fmla="*/ 336 h 432"/>
                  <a:gd name="T16" fmla="*/ 0 w 528"/>
                  <a:gd name="T17" fmla="*/ 192 h 432"/>
                  <a:gd name="T18" fmla="*/ 48 w 528"/>
                  <a:gd name="T19" fmla="*/ 96 h 432"/>
                  <a:gd name="T20" fmla="*/ 96 w 528"/>
                  <a:gd name="T21" fmla="*/ 0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8" h="432">
                    <a:moveTo>
                      <a:pt x="96" y="0"/>
                    </a:moveTo>
                    <a:lnTo>
                      <a:pt x="528" y="0"/>
                    </a:lnTo>
                    <a:lnTo>
                      <a:pt x="480" y="96"/>
                    </a:lnTo>
                    <a:lnTo>
                      <a:pt x="480" y="192"/>
                    </a:lnTo>
                    <a:lnTo>
                      <a:pt x="480" y="384"/>
                    </a:lnTo>
                    <a:lnTo>
                      <a:pt x="480" y="432"/>
                    </a:lnTo>
                    <a:lnTo>
                      <a:pt x="0" y="432"/>
                    </a:lnTo>
                    <a:lnTo>
                      <a:pt x="0" y="336"/>
                    </a:lnTo>
                    <a:lnTo>
                      <a:pt x="0" y="192"/>
                    </a:lnTo>
                    <a:lnTo>
                      <a:pt x="48" y="96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6" name="Rectangle 154">
                <a:extLst>
                  <a:ext uri="{FF2B5EF4-FFF2-40B4-BE49-F238E27FC236}">
                    <a16:creationId xmlns:a16="http://schemas.microsoft.com/office/drawing/2014/main" id="{B412654D-14D1-401A-AFC1-C2DF8FBC9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" y="1155"/>
                <a:ext cx="38" cy="84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7" name="Line 155">
                <a:extLst>
                  <a:ext uri="{FF2B5EF4-FFF2-40B4-BE49-F238E27FC236}">
                    <a16:creationId xmlns:a16="http://schemas.microsoft.com/office/drawing/2014/main" id="{9AF33893-773F-49D6-8C32-12A0B5D6A0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55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8" name="Line 156">
                <a:extLst>
                  <a:ext uri="{FF2B5EF4-FFF2-40B4-BE49-F238E27FC236}">
                    <a16:creationId xmlns:a16="http://schemas.microsoft.com/office/drawing/2014/main" id="{867B9486-99B5-4700-965E-90810D5F0A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69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9" name="Line 157">
                <a:extLst>
                  <a:ext uri="{FF2B5EF4-FFF2-40B4-BE49-F238E27FC236}">
                    <a16:creationId xmlns:a16="http://schemas.microsoft.com/office/drawing/2014/main" id="{8797C914-65D7-4AEA-A744-F413C2B58F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83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" name="Line 158">
                <a:extLst>
                  <a:ext uri="{FF2B5EF4-FFF2-40B4-BE49-F238E27FC236}">
                    <a16:creationId xmlns:a16="http://schemas.microsoft.com/office/drawing/2014/main" id="{AF5AF16F-526D-4DE1-A09E-490C2DC70A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97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" name="Line 159">
                <a:extLst>
                  <a:ext uri="{FF2B5EF4-FFF2-40B4-BE49-F238E27FC236}">
                    <a16:creationId xmlns:a16="http://schemas.microsoft.com/office/drawing/2014/main" id="{6BCC787B-2284-467A-9C71-0B010C7822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76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" name="Line 160">
                <a:extLst>
                  <a:ext uri="{FF2B5EF4-FFF2-40B4-BE49-F238E27FC236}">
                    <a16:creationId xmlns:a16="http://schemas.microsoft.com/office/drawing/2014/main" id="{05E8702F-4159-4970-8000-AC1D6709B7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90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3" name="Line 161">
                <a:extLst>
                  <a:ext uri="{FF2B5EF4-FFF2-40B4-BE49-F238E27FC236}">
                    <a16:creationId xmlns:a16="http://schemas.microsoft.com/office/drawing/2014/main" id="{A284EE2E-8BCE-4602-857D-F83833D1A6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205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9" name="Group 162">
              <a:extLst>
                <a:ext uri="{FF2B5EF4-FFF2-40B4-BE49-F238E27FC236}">
                  <a16:creationId xmlns:a16="http://schemas.microsoft.com/office/drawing/2014/main" id="{3C25F0BB-6D0F-4D3F-A0F4-38C777C008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04" y="1573"/>
              <a:ext cx="383" cy="395"/>
              <a:chOff x="960" y="1104"/>
              <a:chExt cx="383" cy="395"/>
            </a:xfrm>
          </p:grpSpPr>
          <p:sp>
            <p:nvSpPr>
              <p:cNvPr id="246" name="Freeform 163">
                <a:extLst>
                  <a:ext uri="{FF2B5EF4-FFF2-40B4-BE49-F238E27FC236}">
                    <a16:creationId xmlns:a16="http://schemas.microsoft.com/office/drawing/2014/main" id="{3B80563F-E5E5-41BC-8395-E99E21AEB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0" y="1392"/>
                <a:ext cx="43" cy="107"/>
              </a:xfrm>
              <a:custGeom>
                <a:avLst/>
                <a:gdLst>
                  <a:gd name="T0" fmla="*/ 0 w 87"/>
                  <a:gd name="T1" fmla="*/ 213 h 213"/>
                  <a:gd name="T2" fmla="*/ 87 w 87"/>
                  <a:gd name="T3" fmla="*/ 129 h 213"/>
                  <a:gd name="T4" fmla="*/ 87 w 87"/>
                  <a:gd name="T5" fmla="*/ 0 h 213"/>
                  <a:gd name="T6" fmla="*/ 0 w 87"/>
                  <a:gd name="T7" fmla="*/ 86 h 213"/>
                  <a:gd name="T8" fmla="*/ 0 w 87"/>
                  <a:gd name="T9" fmla="*/ 21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213">
                    <a:moveTo>
                      <a:pt x="0" y="213"/>
                    </a:moveTo>
                    <a:lnTo>
                      <a:pt x="87" y="129"/>
                    </a:lnTo>
                    <a:lnTo>
                      <a:pt x="87" y="0"/>
                    </a:lnTo>
                    <a:lnTo>
                      <a:pt x="0" y="86"/>
                    </a:lnTo>
                    <a:lnTo>
                      <a:pt x="0" y="21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" name="Freeform 164">
                <a:extLst>
                  <a:ext uri="{FF2B5EF4-FFF2-40B4-BE49-F238E27FC236}">
                    <a16:creationId xmlns:a16="http://schemas.microsoft.com/office/drawing/2014/main" id="{637843B4-2093-4840-9FC9-9CBFE31CF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392"/>
                <a:ext cx="64" cy="33"/>
              </a:xfrm>
              <a:custGeom>
                <a:avLst/>
                <a:gdLst>
                  <a:gd name="T0" fmla="*/ 64 w 129"/>
                  <a:gd name="T1" fmla="*/ 65 h 65"/>
                  <a:gd name="T2" fmla="*/ 129 w 129"/>
                  <a:gd name="T3" fmla="*/ 0 h 65"/>
                  <a:gd name="T4" fmla="*/ 0 w 129"/>
                  <a:gd name="T5" fmla="*/ 0 h 65"/>
                  <a:gd name="T6" fmla="*/ 64 w 129"/>
                  <a:gd name="T7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9" h="65">
                    <a:moveTo>
                      <a:pt x="64" y="65"/>
                    </a:moveTo>
                    <a:lnTo>
                      <a:pt x="129" y="0"/>
                    </a:lnTo>
                    <a:lnTo>
                      <a:pt x="0" y="0"/>
                    </a:lnTo>
                    <a:lnTo>
                      <a:pt x="64" y="65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165">
                <a:extLst>
                  <a:ext uri="{FF2B5EF4-FFF2-40B4-BE49-F238E27FC236}">
                    <a16:creationId xmlns:a16="http://schemas.microsoft.com/office/drawing/2014/main" id="{613C1C05-EBBD-4C74-8320-5AF1F19A3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414"/>
                <a:ext cx="84" cy="21"/>
              </a:xfrm>
              <a:custGeom>
                <a:avLst/>
                <a:gdLst>
                  <a:gd name="T0" fmla="*/ 169 w 169"/>
                  <a:gd name="T1" fmla="*/ 42 h 42"/>
                  <a:gd name="T2" fmla="*/ 42 w 169"/>
                  <a:gd name="T3" fmla="*/ 0 h 42"/>
                  <a:gd name="T4" fmla="*/ 0 w 169"/>
                  <a:gd name="T5" fmla="*/ 42 h 42"/>
                  <a:gd name="T6" fmla="*/ 169 w 169"/>
                  <a:gd name="T7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9" h="42">
                    <a:moveTo>
                      <a:pt x="169" y="42"/>
                    </a:moveTo>
                    <a:lnTo>
                      <a:pt x="42" y="0"/>
                    </a:lnTo>
                    <a:lnTo>
                      <a:pt x="0" y="42"/>
                    </a:lnTo>
                    <a:lnTo>
                      <a:pt x="169" y="4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166">
                <a:extLst>
                  <a:ext uri="{FF2B5EF4-FFF2-40B4-BE49-F238E27FC236}">
                    <a16:creationId xmlns:a16="http://schemas.microsoft.com/office/drawing/2014/main" id="{93EC54A7-B9CC-4BAE-B7DC-B97EA654A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" y="1392"/>
                <a:ext cx="352" cy="43"/>
              </a:xfrm>
              <a:custGeom>
                <a:avLst/>
                <a:gdLst>
                  <a:gd name="T0" fmla="*/ 704 w 704"/>
                  <a:gd name="T1" fmla="*/ 23 h 86"/>
                  <a:gd name="T2" fmla="*/ 660 w 704"/>
                  <a:gd name="T3" fmla="*/ 0 h 86"/>
                  <a:gd name="T4" fmla="*/ 42 w 704"/>
                  <a:gd name="T5" fmla="*/ 0 h 86"/>
                  <a:gd name="T6" fmla="*/ 0 w 704"/>
                  <a:gd name="T7" fmla="*/ 44 h 86"/>
                  <a:gd name="T8" fmla="*/ 127 w 704"/>
                  <a:gd name="T9" fmla="*/ 86 h 86"/>
                  <a:gd name="T10" fmla="*/ 638 w 704"/>
                  <a:gd name="T11" fmla="*/ 86 h 86"/>
                  <a:gd name="T12" fmla="*/ 704 w 704"/>
                  <a:gd name="T13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4" h="86">
                    <a:moveTo>
                      <a:pt x="704" y="23"/>
                    </a:moveTo>
                    <a:lnTo>
                      <a:pt x="660" y="0"/>
                    </a:lnTo>
                    <a:lnTo>
                      <a:pt x="42" y="0"/>
                    </a:lnTo>
                    <a:lnTo>
                      <a:pt x="0" y="44"/>
                    </a:lnTo>
                    <a:lnTo>
                      <a:pt x="127" y="86"/>
                    </a:lnTo>
                    <a:lnTo>
                      <a:pt x="638" y="86"/>
                    </a:lnTo>
                    <a:lnTo>
                      <a:pt x="704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167">
                <a:extLst>
                  <a:ext uri="{FF2B5EF4-FFF2-40B4-BE49-F238E27FC236}">
                    <a16:creationId xmlns:a16="http://schemas.microsoft.com/office/drawing/2014/main" id="{8315B5BE-8A1E-4113-8046-0E66B8EA8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81 w 481"/>
                  <a:gd name="T39" fmla="*/ 33 h 33"/>
                  <a:gd name="T40" fmla="*/ 0 w 481"/>
                  <a:gd name="T4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81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168">
                <a:extLst>
                  <a:ext uri="{FF2B5EF4-FFF2-40B4-BE49-F238E27FC236}">
                    <a16:creationId xmlns:a16="http://schemas.microsoft.com/office/drawing/2014/main" id="{542FCB22-3499-4C7C-8500-22C0DDF168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75 w 481"/>
                  <a:gd name="T39" fmla="*/ 0 h 33"/>
                  <a:gd name="T40" fmla="*/ 473 w 481"/>
                  <a:gd name="T41" fmla="*/ 4 h 33"/>
                  <a:gd name="T42" fmla="*/ 467 w 481"/>
                  <a:gd name="T43" fmla="*/ 6 h 33"/>
                  <a:gd name="T44" fmla="*/ 458 w 481"/>
                  <a:gd name="T45" fmla="*/ 10 h 33"/>
                  <a:gd name="T46" fmla="*/ 446 w 481"/>
                  <a:gd name="T47" fmla="*/ 12 h 33"/>
                  <a:gd name="T48" fmla="*/ 431 w 481"/>
                  <a:gd name="T49" fmla="*/ 13 h 33"/>
                  <a:gd name="T50" fmla="*/ 411 w 481"/>
                  <a:gd name="T51" fmla="*/ 17 h 33"/>
                  <a:gd name="T52" fmla="*/ 388 w 481"/>
                  <a:gd name="T53" fmla="*/ 19 h 33"/>
                  <a:gd name="T54" fmla="*/ 363 w 481"/>
                  <a:gd name="T55" fmla="*/ 21 h 33"/>
                  <a:gd name="T56" fmla="*/ 336 w 481"/>
                  <a:gd name="T57" fmla="*/ 23 h 33"/>
                  <a:gd name="T58" fmla="*/ 306 w 481"/>
                  <a:gd name="T59" fmla="*/ 25 h 33"/>
                  <a:gd name="T60" fmla="*/ 273 w 481"/>
                  <a:gd name="T61" fmla="*/ 27 h 33"/>
                  <a:gd name="T62" fmla="*/ 238 w 481"/>
                  <a:gd name="T63" fmla="*/ 29 h 33"/>
                  <a:gd name="T64" fmla="*/ 202 w 481"/>
                  <a:gd name="T65" fmla="*/ 29 h 33"/>
                  <a:gd name="T66" fmla="*/ 163 w 481"/>
                  <a:gd name="T67" fmla="*/ 31 h 33"/>
                  <a:gd name="T68" fmla="*/ 123 w 481"/>
                  <a:gd name="T69" fmla="*/ 33 h 33"/>
                  <a:gd name="T70" fmla="*/ 83 w 481"/>
                  <a:gd name="T71" fmla="*/ 33 h 33"/>
                  <a:gd name="T72" fmla="*/ 42 w 481"/>
                  <a:gd name="T73" fmla="*/ 33 h 33"/>
                  <a:gd name="T74" fmla="*/ 0 w 481"/>
                  <a:gd name="T75" fmla="*/ 33 h 33"/>
                  <a:gd name="T76" fmla="*/ 0 w 481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75" y="0"/>
                    </a:lnTo>
                    <a:lnTo>
                      <a:pt x="473" y="4"/>
                    </a:lnTo>
                    <a:lnTo>
                      <a:pt x="467" y="6"/>
                    </a:lnTo>
                    <a:lnTo>
                      <a:pt x="458" y="10"/>
                    </a:lnTo>
                    <a:lnTo>
                      <a:pt x="446" y="12"/>
                    </a:lnTo>
                    <a:lnTo>
                      <a:pt x="431" y="13"/>
                    </a:lnTo>
                    <a:lnTo>
                      <a:pt x="411" y="17"/>
                    </a:lnTo>
                    <a:lnTo>
                      <a:pt x="388" y="19"/>
                    </a:lnTo>
                    <a:lnTo>
                      <a:pt x="363" y="21"/>
                    </a:lnTo>
                    <a:lnTo>
                      <a:pt x="336" y="23"/>
                    </a:lnTo>
                    <a:lnTo>
                      <a:pt x="306" y="25"/>
                    </a:lnTo>
                    <a:lnTo>
                      <a:pt x="273" y="27"/>
                    </a:lnTo>
                    <a:lnTo>
                      <a:pt x="238" y="29"/>
                    </a:lnTo>
                    <a:lnTo>
                      <a:pt x="202" y="29"/>
                    </a:lnTo>
                    <a:lnTo>
                      <a:pt x="163" y="31"/>
                    </a:lnTo>
                    <a:lnTo>
                      <a:pt x="123" y="33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Freeform 169">
                <a:extLst>
                  <a:ext uri="{FF2B5EF4-FFF2-40B4-BE49-F238E27FC236}">
                    <a16:creationId xmlns:a16="http://schemas.microsoft.com/office/drawing/2014/main" id="{C3A4E8A8-DE4C-4D99-95F6-40052494DA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7" cy="16"/>
              </a:xfrm>
              <a:custGeom>
                <a:avLst/>
                <a:gdLst>
                  <a:gd name="T0" fmla="*/ 0 w 475"/>
                  <a:gd name="T1" fmla="*/ 33 h 33"/>
                  <a:gd name="T2" fmla="*/ 42 w 475"/>
                  <a:gd name="T3" fmla="*/ 33 h 33"/>
                  <a:gd name="T4" fmla="*/ 83 w 475"/>
                  <a:gd name="T5" fmla="*/ 33 h 33"/>
                  <a:gd name="T6" fmla="*/ 123 w 475"/>
                  <a:gd name="T7" fmla="*/ 33 h 33"/>
                  <a:gd name="T8" fmla="*/ 163 w 475"/>
                  <a:gd name="T9" fmla="*/ 31 h 33"/>
                  <a:gd name="T10" fmla="*/ 202 w 475"/>
                  <a:gd name="T11" fmla="*/ 29 h 33"/>
                  <a:gd name="T12" fmla="*/ 238 w 475"/>
                  <a:gd name="T13" fmla="*/ 29 h 33"/>
                  <a:gd name="T14" fmla="*/ 273 w 475"/>
                  <a:gd name="T15" fmla="*/ 27 h 33"/>
                  <a:gd name="T16" fmla="*/ 306 w 475"/>
                  <a:gd name="T17" fmla="*/ 25 h 33"/>
                  <a:gd name="T18" fmla="*/ 336 w 475"/>
                  <a:gd name="T19" fmla="*/ 23 h 33"/>
                  <a:gd name="T20" fmla="*/ 363 w 475"/>
                  <a:gd name="T21" fmla="*/ 21 h 33"/>
                  <a:gd name="T22" fmla="*/ 388 w 475"/>
                  <a:gd name="T23" fmla="*/ 19 h 33"/>
                  <a:gd name="T24" fmla="*/ 411 w 475"/>
                  <a:gd name="T25" fmla="*/ 17 h 33"/>
                  <a:gd name="T26" fmla="*/ 431 w 475"/>
                  <a:gd name="T27" fmla="*/ 13 h 33"/>
                  <a:gd name="T28" fmla="*/ 446 w 475"/>
                  <a:gd name="T29" fmla="*/ 12 h 33"/>
                  <a:gd name="T30" fmla="*/ 458 w 475"/>
                  <a:gd name="T31" fmla="*/ 10 h 33"/>
                  <a:gd name="T32" fmla="*/ 467 w 475"/>
                  <a:gd name="T33" fmla="*/ 6 h 33"/>
                  <a:gd name="T34" fmla="*/ 473 w 475"/>
                  <a:gd name="T35" fmla="*/ 4 h 33"/>
                  <a:gd name="T36" fmla="*/ 475 w 475"/>
                  <a:gd name="T37" fmla="*/ 0 h 33"/>
                  <a:gd name="T38" fmla="*/ 469 w 475"/>
                  <a:gd name="T39" fmla="*/ 0 h 33"/>
                  <a:gd name="T40" fmla="*/ 467 w 475"/>
                  <a:gd name="T41" fmla="*/ 4 h 33"/>
                  <a:gd name="T42" fmla="*/ 461 w 475"/>
                  <a:gd name="T43" fmla="*/ 6 h 33"/>
                  <a:gd name="T44" fmla="*/ 454 w 475"/>
                  <a:gd name="T45" fmla="*/ 10 h 33"/>
                  <a:gd name="T46" fmla="*/ 440 w 475"/>
                  <a:gd name="T47" fmla="*/ 12 h 33"/>
                  <a:gd name="T48" fmla="*/ 425 w 475"/>
                  <a:gd name="T49" fmla="*/ 13 h 33"/>
                  <a:gd name="T50" fmla="*/ 406 w 475"/>
                  <a:gd name="T51" fmla="*/ 17 h 33"/>
                  <a:gd name="T52" fmla="*/ 385 w 475"/>
                  <a:gd name="T53" fmla="*/ 19 h 33"/>
                  <a:gd name="T54" fmla="*/ 360 w 475"/>
                  <a:gd name="T55" fmla="*/ 21 h 33"/>
                  <a:gd name="T56" fmla="*/ 333 w 475"/>
                  <a:gd name="T57" fmla="*/ 23 h 33"/>
                  <a:gd name="T58" fmla="*/ 302 w 475"/>
                  <a:gd name="T59" fmla="*/ 25 h 33"/>
                  <a:gd name="T60" fmla="*/ 269 w 475"/>
                  <a:gd name="T61" fmla="*/ 27 h 33"/>
                  <a:gd name="T62" fmla="*/ 235 w 475"/>
                  <a:gd name="T63" fmla="*/ 29 h 33"/>
                  <a:gd name="T64" fmla="*/ 198 w 475"/>
                  <a:gd name="T65" fmla="*/ 29 h 33"/>
                  <a:gd name="T66" fmla="*/ 161 w 475"/>
                  <a:gd name="T67" fmla="*/ 31 h 33"/>
                  <a:gd name="T68" fmla="*/ 121 w 475"/>
                  <a:gd name="T69" fmla="*/ 31 h 33"/>
                  <a:gd name="T70" fmla="*/ 83 w 475"/>
                  <a:gd name="T71" fmla="*/ 33 h 33"/>
                  <a:gd name="T72" fmla="*/ 42 w 475"/>
                  <a:gd name="T73" fmla="*/ 33 h 33"/>
                  <a:gd name="T74" fmla="*/ 0 w 475"/>
                  <a:gd name="T75" fmla="*/ 33 h 33"/>
                  <a:gd name="T76" fmla="*/ 0 w 475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5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3" y="33"/>
                    </a:lnTo>
                    <a:lnTo>
                      <a:pt x="163" y="31"/>
                    </a:lnTo>
                    <a:lnTo>
                      <a:pt x="202" y="29"/>
                    </a:lnTo>
                    <a:lnTo>
                      <a:pt x="238" y="29"/>
                    </a:lnTo>
                    <a:lnTo>
                      <a:pt x="273" y="27"/>
                    </a:lnTo>
                    <a:lnTo>
                      <a:pt x="306" y="25"/>
                    </a:lnTo>
                    <a:lnTo>
                      <a:pt x="336" y="23"/>
                    </a:lnTo>
                    <a:lnTo>
                      <a:pt x="363" y="21"/>
                    </a:lnTo>
                    <a:lnTo>
                      <a:pt x="388" y="19"/>
                    </a:lnTo>
                    <a:lnTo>
                      <a:pt x="411" y="17"/>
                    </a:lnTo>
                    <a:lnTo>
                      <a:pt x="431" y="13"/>
                    </a:lnTo>
                    <a:lnTo>
                      <a:pt x="446" y="12"/>
                    </a:lnTo>
                    <a:lnTo>
                      <a:pt x="458" y="10"/>
                    </a:lnTo>
                    <a:lnTo>
                      <a:pt x="467" y="6"/>
                    </a:lnTo>
                    <a:lnTo>
                      <a:pt x="473" y="4"/>
                    </a:lnTo>
                    <a:lnTo>
                      <a:pt x="475" y="0"/>
                    </a:lnTo>
                    <a:lnTo>
                      <a:pt x="469" y="0"/>
                    </a:lnTo>
                    <a:lnTo>
                      <a:pt x="467" y="4"/>
                    </a:lnTo>
                    <a:lnTo>
                      <a:pt x="461" y="6"/>
                    </a:lnTo>
                    <a:lnTo>
                      <a:pt x="454" y="10"/>
                    </a:lnTo>
                    <a:lnTo>
                      <a:pt x="440" y="12"/>
                    </a:lnTo>
                    <a:lnTo>
                      <a:pt x="425" y="13"/>
                    </a:lnTo>
                    <a:lnTo>
                      <a:pt x="406" y="17"/>
                    </a:lnTo>
                    <a:lnTo>
                      <a:pt x="385" y="19"/>
                    </a:lnTo>
                    <a:lnTo>
                      <a:pt x="360" y="21"/>
                    </a:lnTo>
                    <a:lnTo>
                      <a:pt x="333" y="23"/>
                    </a:lnTo>
                    <a:lnTo>
                      <a:pt x="302" y="25"/>
                    </a:lnTo>
                    <a:lnTo>
                      <a:pt x="269" y="27"/>
                    </a:lnTo>
                    <a:lnTo>
                      <a:pt x="235" y="29"/>
                    </a:lnTo>
                    <a:lnTo>
                      <a:pt x="198" y="29"/>
                    </a:lnTo>
                    <a:lnTo>
                      <a:pt x="161" y="31"/>
                    </a:lnTo>
                    <a:lnTo>
                      <a:pt x="121" y="31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" name="Freeform 170">
                <a:extLst>
                  <a:ext uri="{FF2B5EF4-FFF2-40B4-BE49-F238E27FC236}">
                    <a16:creationId xmlns:a16="http://schemas.microsoft.com/office/drawing/2014/main" id="{BAE9DADD-62EC-41DF-A4AD-03EE55B8F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5" cy="16"/>
              </a:xfrm>
              <a:custGeom>
                <a:avLst/>
                <a:gdLst>
                  <a:gd name="T0" fmla="*/ 0 w 469"/>
                  <a:gd name="T1" fmla="*/ 33 h 33"/>
                  <a:gd name="T2" fmla="*/ 42 w 469"/>
                  <a:gd name="T3" fmla="*/ 33 h 33"/>
                  <a:gd name="T4" fmla="*/ 83 w 469"/>
                  <a:gd name="T5" fmla="*/ 33 h 33"/>
                  <a:gd name="T6" fmla="*/ 121 w 469"/>
                  <a:gd name="T7" fmla="*/ 31 h 33"/>
                  <a:gd name="T8" fmla="*/ 161 w 469"/>
                  <a:gd name="T9" fmla="*/ 31 h 33"/>
                  <a:gd name="T10" fmla="*/ 198 w 469"/>
                  <a:gd name="T11" fmla="*/ 29 h 33"/>
                  <a:gd name="T12" fmla="*/ 235 w 469"/>
                  <a:gd name="T13" fmla="*/ 29 h 33"/>
                  <a:gd name="T14" fmla="*/ 269 w 469"/>
                  <a:gd name="T15" fmla="*/ 27 h 33"/>
                  <a:gd name="T16" fmla="*/ 302 w 469"/>
                  <a:gd name="T17" fmla="*/ 25 h 33"/>
                  <a:gd name="T18" fmla="*/ 333 w 469"/>
                  <a:gd name="T19" fmla="*/ 23 h 33"/>
                  <a:gd name="T20" fmla="*/ 360 w 469"/>
                  <a:gd name="T21" fmla="*/ 21 h 33"/>
                  <a:gd name="T22" fmla="*/ 385 w 469"/>
                  <a:gd name="T23" fmla="*/ 19 h 33"/>
                  <a:gd name="T24" fmla="*/ 406 w 469"/>
                  <a:gd name="T25" fmla="*/ 17 h 33"/>
                  <a:gd name="T26" fmla="*/ 425 w 469"/>
                  <a:gd name="T27" fmla="*/ 13 h 33"/>
                  <a:gd name="T28" fmla="*/ 440 w 469"/>
                  <a:gd name="T29" fmla="*/ 12 h 33"/>
                  <a:gd name="T30" fmla="*/ 454 w 469"/>
                  <a:gd name="T31" fmla="*/ 10 h 33"/>
                  <a:gd name="T32" fmla="*/ 461 w 469"/>
                  <a:gd name="T33" fmla="*/ 6 h 33"/>
                  <a:gd name="T34" fmla="*/ 467 w 469"/>
                  <a:gd name="T35" fmla="*/ 4 h 33"/>
                  <a:gd name="T36" fmla="*/ 469 w 469"/>
                  <a:gd name="T37" fmla="*/ 0 h 33"/>
                  <a:gd name="T38" fmla="*/ 463 w 469"/>
                  <a:gd name="T39" fmla="*/ 0 h 33"/>
                  <a:gd name="T40" fmla="*/ 461 w 469"/>
                  <a:gd name="T41" fmla="*/ 4 h 33"/>
                  <a:gd name="T42" fmla="*/ 456 w 469"/>
                  <a:gd name="T43" fmla="*/ 6 h 33"/>
                  <a:gd name="T44" fmla="*/ 448 w 469"/>
                  <a:gd name="T45" fmla="*/ 8 h 33"/>
                  <a:gd name="T46" fmla="*/ 435 w 469"/>
                  <a:gd name="T47" fmla="*/ 12 h 33"/>
                  <a:gd name="T48" fmla="*/ 419 w 469"/>
                  <a:gd name="T49" fmla="*/ 13 h 33"/>
                  <a:gd name="T50" fmla="*/ 402 w 469"/>
                  <a:gd name="T51" fmla="*/ 15 h 33"/>
                  <a:gd name="T52" fmla="*/ 379 w 469"/>
                  <a:gd name="T53" fmla="*/ 19 h 33"/>
                  <a:gd name="T54" fmla="*/ 356 w 469"/>
                  <a:gd name="T55" fmla="*/ 21 h 33"/>
                  <a:gd name="T56" fmla="*/ 327 w 469"/>
                  <a:gd name="T57" fmla="*/ 23 h 33"/>
                  <a:gd name="T58" fmla="*/ 298 w 469"/>
                  <a:gd name="T59" fmla="*/ 25 h 33"/>
                  <a:gd name="T60" fmla="*/ 265 w 469"/>
                  <a:gd name="T61" fmla="*/ 27 h 33"/>
                  <a:gd name="T62" fmla="*/ 233 w 469"/>
                  <a:gd name="T63" fmla="*/ 27 h 33"/>
                  <a:gd name="T64" fmla="*/ 196 w 469"/>
                  <a:gd name="T65" fmla="*/ 29 h 33"/>
                  <a:gd name="T66" fmla="*/ 159 w 469"/>
                  <a:gd name="T67" fmla="*/ 31 h 33"/>
                  <a:gd name="T68" fmla="*/ 121 w 469"/>
                  <a:gd name="T69" fmla="*/ 31 h 33"/>
                  <a:gd name="T70" fmla="*/ 81 w 469"/>
                  <a:gd name="T71" fmla="*/ 31 h 33"/>
                  <a:gd name="T72" fmla="*/ 40 w 469"/>
                  <a:gd name="T73" fmla="*/ 33 h 33"/>
                  <a:gd name="T74" fmla="*/ 0 w 469"/>
                  <a:gd name="T75" fmla="*/ 33 h 33"/>
                  <a:gd name="T76" fmla="*/ 0 w 469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9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1" y="31"/>
                    </a:lnTo>
                    <a:lnTo>
                      <a:pt x="161" y="31"/>
                    </a:lnTo>
                    <a:lnTo>
                      <a:pt x="198" y="29"/>
                    </a:lnTo>
                    <a:lnTo>
                      <a:pt x="235" y="29"/>
                    </a:lnTo>
                    <a:lnTo>
                      <a:pt x="269" y="27"/>
                    </a:lnTo>
                    <a:lnTo>
                      <a:pt x="302" y="25"/>
                    </a:lnTo>
                    <a:lnTo>
                      <a:pt x="333" y="23"/>
                    </a:lnTo>
                    <a:lnTo>
                      <a:pt x="360" y="21"/>
                    </a:lnTo>
                    <a:lnTo>
                      <a:pt x="385" y="19"/>
                    </a:lnTo>
                    <a:lnTo>
                      <a:pt x="406" y="17"/>
                    </a:lnTo>
                    <a:lnTo>
                      <a:pt x="425" y="13"/>
                    </a:lnTo>
                    <a:lnTo>
                      <a:pt x="440" y="12"/>
                    </a:lnTo>
                    <a:lnTo>
                      <a:pt x="454" y="10"/>
                    </a:lnTo>
                    <a:lnTo>
                      <a:pt x="461" y="6"/>
                    </a:lnTo>
                    <a:lnTo>
                      <a:pt x="467" y="4"/>
                    </a:lnTo>
                    <a:lnTo>
                      <a:pt x="469" y="0"/>
                    </a:lnTo>
                    <a:lnTo>
                      <a:pt x="463" y="0"/>
                    </a:lnTo>
                    <a:lnTo>
                      <a:pt x="461" y="4"/>
                    </a:lnTo>
                    <a:lnTo>
                      <a:pt x="456" y="6"/>
                    </a:lnTo>
                    <a:lnTo>
                      <a:pt x="448" y="8"/>
                    </a:lnTo>
                    <a:lnTo>
                      <a:pt x="435" y="12"/>
                    </a:lnTo>
                    <a:lnTo>
                      <a:pt x="419" y="13"/>
                    </a:lnTo>
                    <a:lnTo>
                      <a:pt x="402" y="15"/>
                    </a:lnTo>
                    <a:lnTo>
                      <a:pt x="379" y="19"/>
                    </a:lnTo>
                    <a:lnTo>
                      <a:pt x="356" y="21"/>
                    </a:lnTo>
                    <a:lnTo>
                      <a:pt x="327" y="23"/>
                    </a:lnTo>
                    <a:lnTo>
                      <a:pt x="298" y="25"/>
                    </a:lnTo>
                    <a:lnTo>
                      <a:pt x="265" y="27"/>
                    </a:lnTo>
                    <a:lnTo>
                      <a:pt x="233" y="27"/>
                    </a:lnTo>
                    <a:lnTo>
                      <a:pt x="196" y="29"/>
                    </a:lnTo>
                    <a:lnTo>
                      <a:pt x="159" y="31"/>
                    </a:lnTo>
                    <a:lnTo>
                      <a:pt x="121" y="31"/>
                    </a:lnTo>
                    <a:lnTo>
                      <a:pt x="81" y="31"/>
                    </a:lnTo>
                    <a:lnTo>
                      <a:pt x="40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171">
                <a:extLst>
                  <a:ext uri="{FF2B5EF4-FFF2-40B4-BE49-F238E27FC236}">
                    <a16:creationId xmlns:a16="http://schemas.microsoft.com/office/drawing/2014/main" id="{68A5D97C-7BF5-458C-8B74-BC1C31907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2" cy="16"/>
              </a:xfrm>
              <a:custGeom>
                <a:avLst/>
                <a:gdLst>
                  <a:gd name="T0" fmla="*/ 0 w 463"/>
                  <a:gd name="T1" fmla="*/ 33 h 33"/>
                  <a:gd name="T2" fmla="*/ 40 w 463"/>
                  <a:gd name="T3" fmla="*/ 33 h 33"/>
                  <a:gd name="T4" fmla="*/ 81 w 463"/>
                  <a:gd name="T5" fmla="*/ 31 h 33"/>
                  <a:gd name="T6" fmla="*/ 121 w 463"/>
                  <a:gd name="T7" fmla="*/ 31 h 33"/>
                  <a:gd name="T8" fmla="*/ 159 w 463"/>
                  <a:gd name="T9" fmla="*/ 31 h 33"/>
                  <a:gd name="T10" fmla="*/ 196 w 463"/>
                  <a:gd name="T11" fmla="*/ 29 h 33"/>
                  <a:gd name="T12" fmla="*/ 233 w 463"/>
                  <a:gd name="T13" fmla="*/ 27 h 33"/>
                  <a:gd name="T14" fmla="*/ 265 w 463"/>
                  <a:gd name="T15" fmla="*/ 27 h 33"/>
                  <a:gd name="T16" fmla="*/ 298 w 463"/>
                  <a:gd name="T17" fmla="*/ 25 h 33"/>
                  <a:gd name="T18" fmla="*/ 327 w 463"/>
                  <a:gd name="T19" fmla="*/ 23 h 33"/>
                  <a:gd name="T20" fmla="*/ 356 w 463"/>
                  <a:gd name="T21" fmla="*/ 21 h 33"/>
                  <a:gd name="T22" fmla="*/ 379 w 463"/>
                  <a:gd name="T23" fmla="*/ 19 h 33"/>
                  <a:gd name="T24" fmla="*/ 402 w 463"/>
                  <a:gd name="T25" fmla="*/ 15 h 33"/>
                  <a:gd name="T26" fmla="*/ 419 w 463"/>
                  <a:gd name="T27" fmla="*/ 13 h 33"/>
                  <a:gd name="T28" fmla="*/ 435 w 463"/>
                  <a:gd name="T29" fmla="*/ 12 h 33"/>
                  <a:gd name="T30" fmla="*/ 448 w 463"/>
                  <a:gd name="T31" fmla="*/ 8 h 33"/>
                  <a:gd name="T32" fmla="*/ 456 w 463"/>
                  <a:gd name="T33" fmla="*/ 6 h 33"/>
                  <a:gd name="T34" fmla="*/ 461 w 463"/>
                  <a:gd name="T35" fmla="*/ 4 h 33"/>
                  <a:gd name="T36" fmla="*/ 463 w 463"/>
                  <a:gd name="T37" fmla="*/ 0 h 33"/>
                  <a:gd name="T38" fmla="*/ 458 w 463"/>
                  <a:gd name="T39" fmla="*/ 0 h 33"/>
                  <a:gd name="T40" fmla="*/ 456 w 463"/>
                  <a:gd name="T41" fmla="*/ 4 h 33"/>
                  <a:gd name="T42" fmla="*/ 450 w 463"/>
                  <a:gd name="T43" fmla="*/ 6 h 33"/>
                  <a:gd name="T44" fmla="*/ 442 w 463"/>
                  <a:gd name="T45" fmla="*/ 8 h 33"/>
                  <a:gd name="T46" fmla="*/ 431 w 463"/>
                  <a:gd name="T47" fmla="*/ 12 h 33"/>
                  <a:gd name="T48" fmla="*/ 415 w 463"/>
                  <a:gd name="T49" fmla="*/ 13 h 33"/>
                  <a:gd name="T50" fmla="*/ 396 w 463"/>
                  <a:gd name="T51" fmla="*/ 15 h 33"/>
                  <a:gd name="T52" fmla="*/ 375 w 463"/>
                  <a:gd name="T53" fmla="*/ 19 h 33"/>
                  <a:gd name="T54" fmla="*/ 350 w 463"/>
                  <a:gd name="T55" fmla="*/ 21 h 33"/>
                  <a:gd name="T56" fmla="*/ 323 w 463"/>
                  <a:gd name="T57" fmla="*/ 23 h 33"/>
                  <a:gd name="T58" fmla="*/ 294 w 463"/>
                  <a:gd name="T59" fmla="*/ 25 h 33"/>
                  <a:gd name="T60" fmla="*/ 263 w 463"/>
                  <a:gd name="T61" fmla="*/ 27 h 33"/>
                  <a:gd name="T62" fmla="*/ 229 w 463"/>
                  <a:gd name="T63" fmla="*/ 27 h 33"/>
                  <a:gd name="T64" fmla="*/ 194 w 463"/>
                  <a:gd name="T65" fmla="*/ 29 h 33"/>
                  <a:gd name="T66" fmla="*/ 158 w 463"/>
                  <a:gd name="T67" fmla="*/ 29 h 33"/>
                  <a:gd name="T68" fmla="*/ 119 w 463"/>
                  <a:gd name="T69" fmla="*/ 31 h 33"/>
                  <a:gd name="T70" fmla="*/ 81 w 463"/>
                  <a:gd name="T71" fmla="*/ 31 h 33"/>
                  <a:gd name="T72" fmla="*/ 40 w 463"/>
                  <a:gd name="T73" fmla="*/ 31 h 33"/>
                  <a:gd name="T74" fmla="*/ 0 w 463"/>
                  <a:gd name="T75" fmla="*/ 31 h 33"/>
                  <a:gd name="T76" fmla="*/ 0 w 463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3" h="33">
                    <a:moveTo>
                      <a:pt x="0" y="33"/>
                    </a:moveTo>
                    <a:lnTo>
                      <a:pt x="40" y="33"/>
                    </a:lnTo>
                    <a:lnTo>
                      <a:pt x="81" y="31"/>
                    </a:lnTo>
                    <a:lnTo>
                      <a:pt x="121" y="31"/>
                    </a:lnTo>
                    <a:lnTo>
                      <a:pt x="159" y="31"/>
                    </a:lnTo>
                    <a:lnTo>
                      <a:pt x="196" y="29"/>
                    </a:lnTo>
                    <a:lnTo>
                      <a:pt x="233" y="27"/>
                    </a:lnTo>
                    <a:lnTo>
                      <a:pt x="265" y="27"/>
                    </a:lnTo>
                    <a:lnTo>
                      <a:pt x="298" y="25"/>
                    </a:lnTo>
                    <a:lnTo>
                      <a:pt x="327" y="23"/>
                    </a:lnTo>
                    <a:lnTo>
                      <a:pt x="356" y="21"/>
                    </a:lnTo>
                    <a:lnTo>
                      <a:pt x="379" y="19"/>
                    </a:lnTo>
                    <a:lnTo>
                      <a:pt x="402" y="15"/>
                    </a:lnTo>
                    <a:lnTo>
                      <a:pt x="419" y="13"/>
                    </a:lnTo>
                    <a:lnTo>
                      <a:pt x="435" y="12"/>
                    </a:lnTo>
                    <a:lnTo>
                      <a:pt x="448" y="8"/>
                    </a:lnTo>
                    <a:lnTo>
                      <a:pt x="456" y="6"/>
                    </a:lnTo>
                    <a:lnTo>
                      <a:pt x="461" y="4"/>
                    </a:lnTo>
                    <a:lnTo>
                      <a:pt x="463" y="0"/>
                    </a:lnTo>
                    <a:lnTo>
                      <a:pt x="458" y="0"/>
                    </a:lnTo>
                    <a:lnTo>
                      <a:pt x="456" y="4"/>
                    </a:lnTo>
                    <a:lnTo>
                      <a:pt x="450" y="6"/>
                    </a:lnTo>
                    <a:lnTo>
                      <a:pt x="442" y="8"/>
                    </a:lnTo>
                    <a:lnTo>
                      <a:pt x="431" y="12"/>
                    </a:lnTo>
                    <a:lnTo>
                      <a:pt x="415" y="13"/>
                    </a:lnTo>
                    <a:lnTo>
                      <a:pt x="396" y="15"/>
                    </a:lnTo>
                    <a:lnTo>
                      <a:pt x="375" y="19"/>
                    </a:lnTo>
                    <a:lnTo>
                      <a:pt x="350" y="21"/>
                    </a:lnTo>
                    <a:lnTo>
                      <a:pt x="323" y="23"/>
                    </a:lnTo>
                    <a:lnTo>
                      <a:pt x="294" y="25"/>
                    </a:lnTo>
                    <a:lnTo>
                      <a:pt x="263" y="27"/>
                    </a:lnTo>
                    <a:lnTo>
                      <a:pt x="229" y="27"/>
                    </a:lnTo>
                    <a:lnTo>
                      <a:pt x="194" y="29"/>
                    </a:lnTo>
                    <a:lnTo>
                      <a:pt x="158" y="29"/>
                    </a:lnTo>
                    <a:lnTo>
                      <a:pt x="119" y="31"/>
                    </a:lnTo>
                    <a:lnTo>
                      <a:pt x="81" y="31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172">
                <a:extLst>
                  <a:ext uri="{FF2B5EF4-FFF2-40B4-BE49-F238E27FC236}">
                    <a16:creationId xmlns:a16="http://schemas.microsoft.com/office/drawing/2014/main" id="{45A82C5C-7A6A-416C-B3D1-28E8CC275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9" cy="15"/>
              </a:xfrm>
              <a:custGeom>
                <a:avLst/>
                <a:gdLst>
                  <a:gd name="T0" fmla="*/ 0 w 458"/>
                  <a:gd name="T1" fmla="*/ 31 h 31"/>
                  <a:gd name="T2" fmla="*/ 40 w 458"/>
                  <a:gd name="T3" fmla="*/ 31 h 31"/>
                  <a:gd name="T4" fmla="*/ 81 w 458"/>
                  <a:gd name="T5" fmla="*/ 31 h 31"/>
                  <a:gd name="T6" fmla="*/ 119 w 458"/>
                  <a:gd name="T7" fmla="*/ 31 h 31"/>
                  <a:gd name="T8" fmla="*/ 158 w 458"/>
                  <a:gd name="T9" fmla="*/ 29 h 31"/>
                  <a:gd name="T10" fmla="*/ 194 w 458"/>
                  <a:gd name="T11" fmla="*/ 29 h 31"/>
                  <a:gd name="T12" fmla="*/ 229 w 458"/>
                  <a:gd name="T13" fmla="*/ 27 h 31"/>
                  <a:gd name="T14" fmla="*/ 263 w 458"/>
                  <a:gd name="T15" fmla="*/ 27 h 31"/>
                  <a:gd name="T16" fmla="*/ 294 w 458"/>
                  <a:gd name="T17" fmla="*/ 25 h 31"/>
                  <a:gd name="T18" fmla="*/ 323 w 458"/>
                  <a:gd name="T19" fmla="*/ 23 h 31"/>
                  <a:gd name="T20" fmla="*/ 350 w 458"/>
                  <a:gd name="T21" fmla="*/ 21 h 31"/>
                  <a:gd name="T22" fmla="*/ 375 w 458"/>
                  <a:gd name="T23" fmla="*/ 19 h 31"/>
                  <a:gd name="T24" fmla="*/ 396 w 458"/>
                  <a:gd name="T25" fmla="*/ 15 h 31"/>
                  <a:gd name="T26" fmla="*/ 415 w 458"/>
                  <a:gd name="T27" fmla="*/ 13 h 31"/>
                  <a:gd name="T28" fmla="*/ 431 w 458"/>
                  <a:gd name="T29" fmla="*/ 12 h 31"/>
                  <a:gd name="T30" fmla="*/ 442 w 458"/>
                  <a:gd name="T31" fmla="*/ 8 h 31"/>
                  <a:gd name="T32" fmla="*/ 450 w 458"/>
                  <a:gd name="T33" fmla="*/ 6 h 31"/>
                  <a:gd name="T34" fmla="*/ 456 w 458"/>
                  <a:gd name="T35" fmla="*/ 4 h 31"/>
                  <a:gd name="T36" fmla="*/ 458 w 458"/>
                  <a:gd name="T37" fmla="*/ 0 h 31"/>
                  <a:gd name="T38" fmla="*/ 452 w 458"/>
                  <a:gd name="T39" fmla="*/ 0 h 31"/>
                  <a:gd name="T40" fmla="*/ 450 w 458"/>
                  <a:gd name="T41" fmla="*/ 4 h 31"/>
                  <a:gd name="T42" fmla="*/ 444 w 458"/>
                  <a:gd name="T43" fmla="*/ 6 h 31"/>
                  <a:gd name="T44" fmla="*/ 435 w 458"/>
                  <a:gd name="T45" fmla="*/ 10 h 31"/>
                  <a:gd name="T46" fmla="*/ 421 w 458"/>
                  <a:gd name="T47" fmla="*/ 12 h 31"/>
                  <a:gd name="T48" fmla="*/ 404 w 458"/>
                  <a:gd name="T49" fmla="*/ 13 h 31"/>
                  <a:gd name="T50" fmla="*/ 385 w 458"/>
                  <a:gd name="T51" fmla="*/ 17 h 31"/>
                  <a:gd name="T52" fmla="*/ 361 w 458"/>
                  <a:gd name="T53" fmla="*/ 19 h 31"/>
                  <a:gd name="T54" fmla="*/ 335 w 458"/>
                  <a:gd name="T55" fmla="*/ 21 h 31"/>
                  <a:gd name="T56" fmla="*/ 304 w 458"/>
                  <a:gd name="T57" fmla="*/ 23 h 31"/>
                  <a:gd name="T58" fmla="*/ 273 w 458"/>
                  <a:gd name="T59" fmla="*/ 25 h 31"/>
                  <a:gd name="T60" fmla="*/ 238 w 458"/>
                  <a:gd name="T61" fmla="*/ 27 h 31"/>
                  <a:gd name="T62" fmla="*/ 202 w 458"/>
                  <a:gd name="T63" fmla="*/ 29 h 31"/>
                  <a:gd name="T64" fmla="*/ 163 w 458"/>
                  <a:gd name="T65" fmla="*/ 29 h 31"/>
                  <a:gd name="T66" fmla="*/ 125 w 458"/>
                  <a:gd name="T67" fmla="*/ 31 h 31"/>
                  <a:gd name="T68" fmla="*/ 84 w 458"/>
                  <a:gd name="T69" fmla="*/ 31 h 31"/>
                  <a:gd name="T70" fmla="*/ 42 w 458"/>
                  <a:gd name="T71" fmla="*/ 31 h 31"/>
                  <a:gd name="T72" fmla="*/ 0 w 458"/>
                  <a:gd name="T73" fmla="*/ 31 h 31"/>
                  <a:gd name="T74" fmla="*/ 0 w 458"/>
                  <a:gd name="T75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8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31"/>
                    </a:lnTo>
                    <a:lnTo>
                      <a:pt x="119" y="31"/>
                    </a:lnTo>
                    <a:lnTo>
                      <a:pt x="158" y="29"/>
                    </a:lnTo>
                    <a:lnTo>
                      <a:pt x="194" y="29"/>
                    </a:lnTo>
                    <a:lnTo>
                      <a:pt x="229" y="27"/>
                    </a:lnTo>
                    <a:lnTo>
                      <a:pt x="263" y="27"/>
                    </a:lnTo>
                    <a:lnTo>
                      <a:pt x="294" y="25"/>
                    </a:lnTo>
                    <a:lnTo>
                      <a:pt x="323" y="23"/>
                    </a:lnTo>
                    <a:lnTo>
                      <a:pt x="350" y="21"/>
                    </a:lnTo>
                    <a:lnTo>
                      <a:pt x="375" y="19"/>
                    </a:lnTo>
                    <a:lnTo>
                      <a:pt x="396" y="15"/>
                    </a:lnTo>
                    <a:lnTo>
                      <a:pt x="415" y="13"/>
                    </a:lnTo>
                    <a:lnTo>
                      <a:pt x="431" y="12"/>
                    </a:lnTo>
                    <a:lnTo>
                      <a:pt x="442" y="8"/>
                    </a:lnTo>
                    <a:lnTo>
                      <a:pt x="450" y="6"/>
                    </a:lnTo>
                    <a:lnTo>
                      <a:pt x="456" y="4"/>
                    </a:lnTo>
                    <a:lnTo>
                      <a:pt x="458" y="0"/>
                    </a:lnTo>
                    <a:lnTo>
                      <a:pt x="452" y="0"/>
                    </a:lnTo>
                    <a:lnTo>
                      <a:pt x="450" y="4"/>
                    </a:lnTo>
                    <a:lnTo>
                      <a:pt x="444" y="6"/>
                    </a:lnTo>
                    <a:lnTo>
                      <a:pt x="435" y="10"/>
                    </a:lnTo>
                    <a:lnTo>
                      <a:pt x="421" y="12"/>
                    </a:lnTo>
                    <a:lnTo>
                      <a:pt x="404" y="13"/>
                    </a:lnTo>
                    <a:lnTo>
                      <a:pt x="385" y="17"/>
                    </a:lnTo>
                    <a:lnTo>
                      <a:pt x="361" y="19"/>
                    </a:lnTo>
                    <a:lnTo>
                      <a:pt x="335" y="21"/>
                    </a:lnTo>
                    <a:lnTo>
                      <a:pt x="304" y="23"/>
                    </a:lnTo>
                    <a:lnTo>
                      <a:pt x="273" y="25"/>
                    </a:lnTo>
                    <a:lnTo>
                      <a:pt x="238" y="27"/>
                    </a:lnTo>
                    <a:lnTo>
                      <a:pt x="202" y="29"/>
                    </a:lnTo>
                    <a:lnTo>
                      <a:pt x="163" y="29"/>
                    </a:lnTo>
                    <a:lnTo>
                      <a:pt x="125" y="31"/>
                    </a:lnTo>
                    <a:lnTo>
                      <a:pt x="84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173">
                <a:extLst>
                  <a:ext uri="{FF2B5EF4-FFF2-40B4-BE49-F238E27FC236}">
                    <a16:creationId xmlns:a16="http://schemas.microsoft.com/office/drawing/2014/main" id="{87E95FBB-E1CC-4DB1-AC85-0EEF0D2D45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6" cy="15"/>
              </a:xfrm>
              <a:custGeom>
                <a:avLst/>
                <a:gdLst>
                  <a:gd name="T0" fmla="*/ 0 w 452"/>
                  <a:gd name="T1" fmla="*/ 31 h 31"/>
                  <a:gd name="T2" fmla="*/ 42 w 452"/>
                  <a:gd name="T3" fmla="*/ 31 h 31"/>
                  <a:gd name="T4" fmla="*/ 84 w 452"/>
                  <a:gd name="T5" fmla="*/ 31 h 31"/>
                  <a:gd name="T6" fmla="*/ 125 w 452"/>
                  <a:gd name="T7" fmla="*/ 31 h 31"/>
                  <a:gd name="T8" fmla="*/ 163 w 452"/>
                  <a:gd name="T9" fmla="*/ 29 h 31"/>
                  <a:gd name="T10" fmla="*/ 202 w 452"/>
                  <a:gd name="T11" fmla="*/ 29 h 31"/>
                  <a:gd name="T12" fmla="*/ 238 w 452"/>
                  <a:gd name="T13" fmla="*/ 27 h 31"/>
                  <a:gd name="T14" fmla="*/ 273 w 452"/>
                  <a:gd name="T15" fmla="*/ 25 h 31"/>
                  <a:gd name="T16" fmla="*/ 304 w 452"/>
                  <a:gd name="T17" fmla="*/ 23 h 31"/>
                  <a:gd name="T18" fmla="*/ 335 w 452"/>
                  <a:gd name="T19" fmla="*/ 21 h 31"/>
                  <a:gd name="T20" fmla="*/ 361 w 452"/>
                  <a:gd name="T21" fmla="*/ 19 h 31"/>
                  <a:gd name="T22" fmla="*/ 385 w 452"/>
                  <a:gd name="T23" fmla="*/ 17 h 31"/>
                  <a:gd name="T24" fmla="*/ 404 w 452"/>
                  <a:gd name="T25" fmla="*/ 13 h 31"/>
                  <a:gd name="T26" fmla="*/ 421 w 452"/>
                  <a:gd name="T27" fmla="*/ 12 h 31"/>
                  <a:gd name="T28" fmla="*/ 435 w 452"/>
                  <a:gd name="T29" fmla="*/ 10 h 31"/>
                  <a:gd name="T30" fmla="*/ 444 w 452"/>
                  <a:gd name="T31" fmla="*/ 6 h 31"/>
                  <a:gd name="T32" fmla="*/ 450 w 452"/>
                  <a:gd name="T33" fmla="*/ 4 h 31"/>
                  <a:gd name="T34" fmla="*/ 452 w 452"/>
                  <a:gd name="T35" fmla="*/ 0 h 31"/>
                  <a:gd name="T36" fmla="*/ 446 w 452"/>
                  <a:gd name="T37" fmla="*/ 0 h 31"/>
                  <a:gd name="T38" fmla="*/ 444 w 452"/>
                  <a:gd name="T39" fmla="*/ 4 h 31"/>
                  <a:gd name="T40" fmla="*/ 438 w 452"/>
                  <a:gd name="T41" fmla="*/ 6 h 31"/>
                  <a:gd name="T42" fmla="*/ 429 w 452"/>
                  <a:gd name="T43" fmla="*/ 10 h 31"/>
                  <a:gd name="T44" fmla="*/ 415 w 452"/>
                  <a:gd name="T45" fmla="*/ 12 h 31"/>
                  <a:gd name="T46" fmla="*/ 400 w 452"/>
                  <a:gd name="T47" fmla="*/ 13 h 31"/>
                  <a:gd name="T48" fmla="*/ 379 w 452"/>
                  <a:gd name="T49" fmla="*/ 17 h 31"/>
                  <a:gd name="T50" fmla="*/ 356 w 452"/>
                  <a:gd name="T51" fmla="*/ 19 h 31"/>
                  <a:gd name="T52" fmla="*/ 329 w 452"/>
                  <a:gd name="T53" fmla="*/ 21 h 31"/>
                  <a:gd name="T54" fmla="*/ 300 w 452"/>
                  <a:gd name="T55" fmla="*/ 23 h 31"/>
                  <a:gd name="T56" fmla="*/ 269 w 452"/>
                  <a:gd name="T57" fmla="*/ 25 h 31"/>
                  <a:gd name="T58" fmla="*/ 235 w 452"/>
                  <a:gd name="T59" fmla="*/ 27 h 31"/>
                  <a:gd name="T60" fmla="*/ 200 w 452"/>
                  <a:gd name="T61" fmla="*/ 27 h 31"/>
                  <a:gd name="T62" fmla="*/ 161 w 452"/>
                  <a:gd name="T63" fmla="*/ 29 h 31"/>
                  <a:gd name="T64" fmla="*/ 123 w 452"/>
                  <a:gd name="T65" fmla="*/ 29 h 31"/>
                  <a:gd name="T66" fmla="*/ 83 w 452"/>
                  <a:gd name="T67" fmla="*/ 31 h 31"/>
                  <a:gd name="T68" fmla="*/ 42 w 452"/>
                  <a:gd name="T69" fmla="*/ 31 h 31"/>
                  <a:gd name="T70" fmla="*/ 0 w 452"/>
                  <a:gd name="T71" fmla="*/ 31 h 31"/>
                  <a:gd name="T72" fmla="*/ 0 w 452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52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4" y="31"/>
                    </a:lnTo>
                    <a:lnTo>
                      <a:pt x="125" y="31"/>
                    </a:lnTo>
                    <a:lnTo>
                      <a:pt x="163" y="29"/>
                    </a:lnTo>
                    <a:lnTo>
                      <a:pt x="202" y="29"/>
                    </a:lnTo>
                    <a:lnTo>
                      <a:pt x="238" y="27"/>
                    </a:lnTo>
                    <a:lnTo>
                      <a:pt x="273" y="25"/>
                    </a:lnTo>
                    <a:lnTo>
                      <a:pt x="304" y="23"/>
                    </a:lnTo>
                    <a:lnTo>
                      <a:pt x="335" y="21"/>
                    </a:lnTo>
                    <a:lnTo>
                      <a:pt x="361" y="19"/>
                    </a:lnTo>
                    <a:lnTo>
                      <a:pt x="385" y="17"/>
                    </a:lnTo>
                    <a:lnTo>
                      <a:pt x="404" y="13"/>
                    </a:lnTo>
                    <a:lnTo>
                      <a:pt x="421" y="12"/>
                    </a:lnTo>
                    <a:lnTo>
                      <a:pt x="435" y="10"/>
                    </a:lnTo>
                    <a:lnTo>
                      <a:pt x="444" y="6"/>
                    </a:lnTo>
                    <a:lnTo>
                      <a:pt x="450" y="4"/>
                    </a:lnTo>
                    <a:lnTo>
                      <a:pt x="452" y="0"/>
                    </a:lnTo>
                    <a:lnTo>
                      <a:pt x="446" y="0"/>
                    </a:lnTo>
                    <a:lnTo>
                      <a:pt x="444" y="4"/>
                    </a:lnTo>
                    <a:lnTo>
                      <a:pt x="438" y="6"/>
                    </a:lnTo>
                    <a:lnTo>
                      <a:pt x="429" y="10"/>
                    </a:lnTo>
                    <a:lnTo>
                      <a:pt x="415" y="12"/>
                    </a:lnTo>
                    <a:lnTo>
                      <a:pt x="400" y="13"/>
                    </a:lnTo>
                    <a:lnTo>
                      <a:pt x="379" y="17"/>
                    </a:lnTo>
                    <a:lnTo>
                      <a:pt x="356" y="19"/>
                    </a:lnTo>
                    <a:lnTo>
                      <a:pt x="329" y="21"/>
                    </a:lnTo>
                    <a:lnTo>
                      <a:pt x="300" y="23"/>
                    </a:lnTo>
                    <a:lnTo>
                      <a:pt x="269" y="25"/>
                    </a:lnTo>
                    <a:lnTo>
                      <a:pt x="235" y="27"/>
                    </a:lnTo>
                    <a:lnTo>
                      <a:pt x="200" y="27"/>
                    </a:lnTo>
                    <a:lnTo>
                      <a:pt x="161" y="29"/>
                    </a:lnTo>
                    <a:lnTo>
                      <a:pt x="123" y="29"/>
                    </a:lnTo>
                    <a:lnTo>
                      <a:pt x="83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" name="Freeform 174">
                <a:extLst>
                  <a:ext uri="{FF2B5EF4-FFF2-40B4-BE49-F238E27FC236}">
                    <a16:creationId xmlns:a16="http://schemas.microsoft.com/office/drawing/2014/main" id="{80611FDA-41BD-45C5-BC89-273EAF7EF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3" cy="15"/>
              </a:xfrm>
              <a:custGeom>
                <a:avLst/>
                <a:gdLst>
                  <a:gd name="T0" fmla="*/ 0 w 446"/>
                  <a:gd name="T1" fmla="*/ 31 h 31"/>
                  <a:gd name="T2" fmla="*/ 42 w 446"/>
                  <a:gd name="T3" fmla="*/ 31 h 31"/>
                  <a:gd name="T4" fmla="*/ 83 w 446"/>
                  <a:gd name="T5" fmla="*/ 31 h 31"/>
                  <a:gd name="T6" fmla="*/ 123 w 446"/>
                  <a:gd name="T7" fmla="*/ 29 h 31"/>
                  <a:gd name="T8" fmla="*/ 161 w 446"/>
                  <a:gd name="T9" fmla="*/ 29 h 31"/>
                  <a:gd name="T10" fmla="*/ 200 w 446"/>
                  <a:gd name="T11" fmla="*/ 27 h 31"/>
                  <a:gd name="T12" fmla="*/ 235 w 446"/>
                  <a:gd name="T13" fmla="*/ 27 h 31"/>
                  <a:gd name="T14" fmla="*/ 269 w 446"/>
                  <a:gd name="T15" fmla="*/ 25 h 31"/>
                  <a:gd name="T16" fmla="*/ 300 w 446"/>
                  <a:gd name="T17" fmla="*/ 23 h 31"/>
                  <a:gd name="T18" fmla="*/ 329 w 446"/>
                  <a:gd name="T19" fmla="*/ 21 h 31"/>
                  <a:gd name="T20" fmla="*/ 356 w 446"/>
                  <a:gd name="T21" fmla="*/ 19 h 31"/>
                  <a:gd name="T22" fmla="*/ 379 w 446"/>
                  <a:gd name="T23" fmla="*/ 17 h 31"/>
                  <a:gd name="T24" fmla="*/ 400 w 446"/>
                  <a:gd name="T25" fmla="*/ 13 h 31"/>
                  <a:gd name="T26" fmla="*/ 415 w 446"/>
                  <a:gd name="T27" fmla="*/ 12 h 31"/>
                  <a:gd name="T28" fmla="*/ 429 w 446"/>
                  <a:gd name="T29" fmla="*/ 10 h 31"/>
                  <a:gd name="T30" fmla="*/ 438 w 446"/>
                  <a:gd name="T31" fmla="*/ 6 h 31"/>
                  <a:gd name="T32" fmla="*/ 444 w 446"/>
                  <a:gd name="T33" fmla="*/ 4 h 31"/>
                  <a:gd name="T34" fmla="*/ 446 w 446"/>
                  <a:gd name="T35" fmla="*/ 0 h 31"/>
                  <a:gd name="T36" fmla="*/ 440 w 446"/>
                  <a:gd name="T37" fmla="*/ 0 h 31"/>
                  <a:gd name="T38" fmla="*/ 438 w 446"/>
                  <a:gd name="T39" fmla="*/ 4 h 31"/>
                  <a:gd name="T40" fmla="*/ 433 w 446"/>
                  <a:gd name="T41" fmla="*/ 6 h 31"/>
                  <a:gd name="T42" fmla="*/ 423 w 446"/>
                  <a:gd name="T43" fmla="*/ 8 h 31"/>
                  <a:gd name="T44" fmla="*/ 410 w 446"/>
                  <a:gd name="T45" fmla="*/ 12 h 31"/>
                  <a:gd name="T46" fmla="*/ 394 w 446"/>
                  <a:gd name="T47" fmla="*/ 13 h 31"/>
                  <a:gd name="T48" fmla="*/ 375 w 446"/>
                  <a:gd name="T49" fmla="*/ 15 h 31"/>
                  <a:gd name="T50" fmla="*/ 352 w 446"/>
                  <a:gd name="T51" fmla="*/ 19 h 31"/>
                  <a:gd name="T52" fmla="*/ 325 w 446"/>
                  <a:gd name="T53" fmla="*/ 21 h 31"/>
                  <a:gd name="T54" fmla="*/ 296 w 446"/>
                  <a:gd name="T55" fmla="*/ 23 h 31"/>
                  <a:gd name="T56" fmla="*/ 265 w 446"/>
                  <a:gd name="T57" fmla="*/ 25 h 31"/>
                  <a:gd name="T58" fmla="*/ 233 w 446"/>
                  <a:gd name="T59" fmla="*/ 27 h 31"/>
                  <a:gd name="T60" fmla="*/ 196 w 446"/>
                  <a:gd name="T61" fmla="*/ 27 h 31"/>
                  <a:gd name="T62" fmla="*/ 159 w 446"/>
                  <a:gd name="T63" fmla="*/ 29 h 31"/>
                  <a:gd name="T64" fmla="*/ 121 w 446"/>
                  <a:gd name="T65" fmla="*/ 29 h 31"/>
                  <a:gd name="T66" fmla="*/ 81 w 446"/>
                  <a:gd name="T67" fmla="*/ 31 h 31"/>
                  <a:gd name="T68" fmla="*/ 42 w 446"/>
                  <a:gd name="T69" fmla="*/ 31 h 31"/>
                  <a:gd name="T70" fmla="*/ 0 w 446"/>
                  <a:gd name="T71" fmla="*/ 31 h 31"/>
                  <a:gd name="T72" fmla="*/ 0 w 446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6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3" y="31"/>
                    </a:lnTo>
                    <a:lnTo>
                      <a:pt x="123" y="29"/>
                    </a:lnTo>
                    <a:lnTo>
                      <a:pt x="161" y="29"/>
                    </a:lnTo>
                    <a:lnTo>
                      <a:pt x="200" y="27"/>
                    </a:lnTo>
                    <a:lnTo>
                      <a:pt x="235" y="27"/>
                    </a:lnTo>
                    <a:lnTo>
                      <a:pt x="269" y="25"/>
                    </a:lnTo>
                    <a:lnTo>
                      <a:pt x="300" y="23"/>
                    </a:lnTo>
                    <a:lnTo>
                      <a:pt x="329" y="21"/>
                    </a:lnTo>
                    <a:lnTo>
                      <a:pt x="356" y="19"/>
                    </a:lnTo>
                    <a:lnTo>
                      <a:pt x="379" y="17"/>
                    </a:lnTo>
                    <a:lnTo>
                      <a:pt x="400" y="13"/>
                    </a:lnTo>
                    <a:lnTo>
                      <a:pt x="415" y="12"/>
                    </a:lnTo>
                    <a:lnTo>
                      <a:pt x="429" y="10"/>
                    </a:lnTo>
                    <a:lnTo>
                      <a:pt x="438" y="6"/>
                    </a:lnTo>
                    <a:lnTo>
                      <a:pt x="444" y="4"/>
                    </a:lnTo>
                    <a:lnTo>
                      <a:pt x="446" y="0"/>
                    </a:lnTo>
                    <a:lnTo>
                      <a:pt x="440" y="0"/>
                    </a:lnTo>
                    <a:lnTo>
                      <a:pt x="438" y="4"/>
                    </a:lnTo>
                    <a:lnTo>
                      <a:pt x="433" y="6"/>
                    </a:lnTo>
                    <a:lnTo>
                      <a:pt x="423" y="8"/>
                    </a:lnTo>
                    <a:lnTo>
                      <a:pt x="410" y="12"/>
                    </a:lnTo>
                    <a:lnTo>
                      <a:pt x="394" y="13"/>
                    </a:lnTo>
                    <a:lnTo>
                      <a:pt x="375" y="15"/>
                    </a:lnTo>
                    <a:lnTo>
                      <a:pt x="352" y="19"/>
                    </a:lnTo>
                    <a:lnTo>
                      <a:pt x="325" y="21"/>
                    </a:lnTo>
                    <a:lnTo>
                      <a:pt x="296" y="23"/>
                    </a:lnTo>
                    <a:lnTo>
                      <a:pt x="265" y="25"/>
                    </a:lnTo>
                    <a:lnTo>
                      <a:pt x="233" y="27"/>
                    </a:lnTo>
                    <a:lnTo>
                      <a:pt x="196" y="27"/>
                    </a:lnTo>
                    <a:lnTo>
                      <a:pt x="159" y="29"/>
                    </a:lnTo>
                    <a:lnTo>
                      <a:pt x="121" y="29"/>
                    </a:lnTo>
                    <a:lnTo>
                      <a:pt x="81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175">
                <a:extLst>
                  <a:ext uri="{FF2B5EF4-FFF2-40B4-BE49-F238E27FC236}">
                    <a16:creationId xmlns:a16="http://schemas.microsoft.com/office/drawing/2014/main" id="{7517AA6F-16EF-401B-BF3A-8595C55A98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0" cy="15"/>
              </a:xfrm>
              <a:custGeom>
                <a:avLst/>
                <a:gdLst>
                  <a:gd name="T0" fmla="*/ 0 w 440"/>
                  <a:gd name="T1" fmla="*/ 31 h 31"/>
                  <a:gd name="T2" fmla="*/ 42 w 440"/>
                  <a:gd name="T3" fmla="*/ 31 h 31"/>
                  <a:gd name="T4" fmla="*/ 81 w 440"/>
                  <a:gd name="T5" fmla="*/ 31 h 31"/>
                  <a:gd name="T6" fmla="*/ 121 w 440"/>
                  <a:gd name="T7" fmla="*/ 29 h 31"/>
                  <a:gd name="T8" fmla="*/ 159 w 440"/>
                  <a:gd name="T9" fmla="*/ 29 h 31"/>
                  <a:gd name="T10" fmla="*/ 196 w 440"/>
                  <a:gd name="T11" fmla="*/ 27 h 31"/>
                  <a:gd name="T12" fmla="*/ 233 w 440"/>
                  <a:gd name="T13" fmla="*/ 27 h 31"/>
                  <a:gd name="T14" fmla="*/ 265 w 440"/>
                  <a:gd name="T15" fmla="*/ 25 h 31"/>
                  <a:gd name="T16" fmla="*/ 296 w 440"/>
                  <a:gd name="T17" fmla="*/ 23 h 31"/>
                  <a:gd name="T18" fmla="*/ 325 w 440"/>
                  <a:gd name="T19" fmla="*/ 21 h 31"/>
                  <a:gd name="T20" fmla="*/ 352 w 440"/>
                  <a:gd name="T21" fmla="*/ 19 h 31"/>
                  <a:gd name="T22" fmla="*/ 375 w 440"/>
                  <a:gd name="T23" fmla="*/ 15 h 31"/>
                  <a:gd name="T24" fmla="*/ 394 w 440"/>
                  <a:gd name="T25" fmla="*/ 13 h 31"/>
                  <a:gd name="T26" fmla="*/ 410 w 440"/>
                  <a:gd name="T27" fmla="*/ 12 h 31"/>
                  <a:gd name="T28" fmla="*/ 423 w 440"/>
                  <a:gd name="T29" fmla="*/ 8 h 31"/>
                  <a:gd name="T30" fmla="*/ 433 w 440"/>
                  <a:gd name="T31" fmla="*/ 6 h 31"/>
                  <a:gd name="T32" fmla="*/ 438 w 440"/>
                  <a:gd name="T33" fmla="*/ 4 h 31"/>
                  <a:gd name="T34" fmla="*/ 440 w 440"/>
                  <a:gd name="T35" fmla="*/ 0 h 31"/>
                  <a:gd name="T36" fmla="*/ 435 w 440"/>
                  <a:gd name="T37" fmla="*/ 0 h 31"/>
                  <a:gd name="T38" fmla="*/ 433 w 440"/>
                  <a:gd name="T39" fmla="*/ 4 h 31"/>
                  <a:gd name="T40" fmla="*/ 427 w 440"/>
                  <a:gd name="T41" fmla="*/ 6 h 31"/>
                  <a:gd name="T42" fmla="*/ 417 w 440"/>
                  <a:gd name="T43" fmla="*/ 8 h 31"/>
                  <a:gd name="T44" fmla="*/ 406 w 440"/>
                  <a:gd name="T45" fmla="*/ 12 h 31"/>
                  <a:gd name="T46" fmla="*/ 388 w 440"/>
                  <a:gd name="T47" fmla="*/ 13 h 31"/>
                  <a:gd name="T48" fmla="*/ 369 w 440"/>
                  <a:gd name="T49" fmla="*/ 15 h 31"/>
                  <a:gd name="T50" fmla="*/ 346 w 440"/>
                  <a:gd name="T51" fmla="*/ 19 h 31"/>
                  <a:gd name="T52" fmla="*/ 321 w 440"/>
                  <a:gd name="T53" fmla="*/ 21 h 31"/>
                  <a:gd name="T54" fmla="*/ 292 w 440"/>
                  <a:gd name="T55" fmla="*/ 23 h 31"/>
                  <a:gd name="T56" fmla="*/ 261 w 440"/>
                  <a:gd name="T57" fmla="*/ 25 h 31"/>
                  <a:gd name="T58" fmla="*/ 229 w 440"/>
                  <a:gd name="T59" fmla="*/ 25 h 31"/>
                  <a:gd name="T60" fmla="*/ 194 w 440"/>
                  <a:gd name="T61" fmla="*/ 27 h 31"/>
                  <a:gd name="T62" fmla="*/ 158 w 440"/>
                  <a:gd name="T63" fmla="*/ 29 h 31"/>
                  <a:gd name="T64" fmla="*/ 119 w 440"/>
                  <a:gd name="T65" fmla="*/ 29 h 31"/>
                  <a:gd name="T66" fmla="*/ 81 w 440"/>
                  <a:gd name="T67" fmla="*/ 29 h 31"/>
                  <a:gd name="T68" fmla="*/ 40 w 440"/>
                  <a:gd name="T69" fmla="*/ 31 h 31"/>
                  <a:gd name="T70" fmla="*/ 0 w 440"/>
                  <a:gd name="T71" fmla="*/ 31 h 31"/>
                  <a:gd name="T72" fmla="*/ 0 w 440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0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1" y="31"/>
                    </a:lnTo>
                    <a:lnTo>
                      <a:pt x="121" y="29"/>
                    </a:lnTo>
                    <a:lnTo>
                      <a:pt x="159" y="29"/>
                    </a:lnTo>
                    <a:lnTo>
                      <a:pt x="196" y="27"/>
                    </a:lnTo>
                    <a:lnTo>
                      <a:pt x="233" y="27"/>
                    </a:lnTo>
                    <a:lnTo>
                      <a:pt x="265" y="25"/>
                    </a:lnTo>
                    <a:lnTo>
                      <a:pt x="296" y="23"/>
                    </a:lnTo>
                    <a:lnTo>
                      <a:pt x="325" y="21"/>
                    </a:lnTo>
                    <a:lnTo>
                      <a:pt x="352" y="19"/>
                    </a:lnTo>
                    <a:lnTo>
                      <a:pt x="375" y="15"/>
                    </a:lnTo>
                    <a:lnTo>
                      <a:pt x="394" y="13"/>
                    </a:lnTo>
                    <a:lnTo>
                      <a:pt x="410" y="12"/>
                    </a:lnTo>
                    <a:lnTo>
                      <a:pt x="423" y="8"/>
                    </a:lnTo>
                    <a:lnTo>
                      <a:pt x="433" y="6"/>
                    </a:lnTo>
                    <a:lnTo>
                      <a:pt x="438" y="4"/>
                    </a:lnTo>
                    <a:lnTo>
                      <a:pt x="440" y="0"/>
                    </a:lnTo>
                    <a:lnTo>
                      <a:pt x="435" y="0"/>
                    </a:lnTo>
                    <a:lnTo>
                      <a:pt x="433" y="4"/>
                    </a:lnTo>
                    <a:lnTo>
                      <a:pt x="427" y="6"/>
                    </a:lnTo>
                    <a:lnTo>
                      <a:pt x="417" y="8"/>
                    </a:lnTo>
                    <a:lnTo>
                      <a:pt x="406" y="12"/>
                    </a:lnTo>
                    <a:lnTo>
                      <a:pt x="388" y="13"/>
                    </a:lnTo>
                    <a:lnTo>
                      <a:pt x="369" y="15"/>
                    </a:lnTo>
                    <a:lnTo>
                      <a:pt x="346" y="19"/>
                    </a:lnTo>
                    <a:lnTo>
                      <a:pt x="321" y="21"/>
                    </a:lnTo>
                    <a:lnTo>
                      <a:pt x="292" y="23"/>
                    </a:lnTo>
                    <a:lnTo>
                      <a:pt x="261" y="25"/>
                    </a:lnTo>
                    <a:lnTo>
                      <a:pt x="229" y="25"/>
                    </a:lnTo>
                    <a:lnTo>
                      <a:pt x="194" y="27"/>
                    </a:lnTo>
                    <a:lnTo>
                      <a:pt x="158" y="29"/>
                    </a:lnTo>
                    <a:lnTo>
                      <a:pt x="119" y="29"/>
                    </a:lnTo>
                    <a:lnTo>
                      <a:pt x="81" y="29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8B8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176">
                <a:extLst>
                  <a:ext uri="{FF2B5EF4-FFF2-40B4-BE49-F238E27FC236}">
                    <a16:creationId xmlns:a16="http://schemas.microsoft.com/office/drawing/2014/main" id="{4F2489FF-A9D2-4A93-BB73-D4DB341A3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7" cy="15"/>
              </a:xfrm>
              <a:custGeom>
                <a:avLst/>
                <a:gdLst>
                  <a:gd name="T0" fmla="*/ 0 w 435"/>
                  <a:gd name="T1" fmla="*/ 31 h 31"/>
                  <a:gd name="T2" fmla="*/ 40 w 435"/>
                  <a:gd name="T3" fmla="*/ 31 h 31"/>
                  <a:gd name="T4" fmla="*/ 81 w 435"/>
                  <a:gd name="T5" fmla="*/ 29 h 31"/>
                  <a:gd name="T6" fmla="*/ 119 w 435"/>
                  <a:gd name="T7" fmla="*/ 29 h 31"/>
                  <a:gd name="T8" fmla="*/ 158 w 435"/>
                  <a:gd name="T9" fmla="*/ 29 h 31"/>
                  <a:gd name="T10" fmla="*/ 194 w 435"/>
                  <a:gd name="T11" fmla="*/ 27 h 31"/>
                  <a:gd name="T12" fmla="*/ 229 w 435"/>
                  <a:gd name="T13" fmla="*/ 25 h 31"/>
                  <a:gd name="T14" fmla="*/ 261 w 435"/>
                  <a:gd name="T15" fmla="*/ 25 h 31"/>
                  <a:gd name="T16" fmla="*/ 292 w 435"/>
                  <a:gd name="T17" fmla="*/ 23 h 31"/>
                  <a:gd name="T18" fmla="*/ 321 w 435"/>
                  <a:gd name="T19" fmla="*/ 21 h 31"/>
                  <a:gd name="T20" fmla="*/ 346 w 435"/>
                  <a:gd name="T21" fmla="*/ 19 h 31"/>
                  <a:gd name="T22" fmla="*/ 369 w 435"/>
                  <a:gd name="T23" fmla="*/ 15 h 31"/>
                  <a:gd name="T24" fmla="*/ 388 w 435"/>
                  <a:gd name="T25" fmla="*/ 13 h 31"/>
                  <a:gd name="T26" fmla="*/ 406 w 435"/>
                  <a:gd name="T27" fmla="*/ 12 h 31"/>
                  <a:gd name="T28" fmla="*/ 417 w 435"/>
                  <a:gd name="T29" fmla="*/ 8 h 31"/>
                  <a:gd name="T30" fmla="*/ 427 w 435"/>
                  <a:gd name="T31" fmla="*/ 6 h 31"/>
                  <a:gd name="T32" fmla="*/ 433 w 435"/>
                  <a:gd name="T33" fmla="*/ 4 h 31"/>
                  <a:gd name="T34" fmla="*/ 435 w 435"/>
                  <a:gd name="T35" fmla="*/ 0 h 31"/>
                  <a:gd name="T36" fmla="*/ 429 w 435"/>
                  <a:gd name="T37" fmla="*/ 0 h 31"/>
                  <a:gd name="T38" fmla="*/ 427 w 435"/>
                  <a:gd name="T39" fmla="*/ 4 h 31"/>
                  <a:gd name="T40" fmla="*/ 421 w 435"/>
                  <a:gd name="T41" fmla="*/ 6 h 31"/>
                  <a:gd name="T42" fmla="*/ 411 w 435"/>
                  <a:gd name="T43" fmla="*/ 8 h 31"/>
                  <a:gd name="T44" fmla="*/ 400 w 435"/>
                  <a:gd name="T45" fmla="*/ 12 h 31"/>
                  <a:gd name="T46" fmla="*/ 385 w 435"/>
                  <a:gd name="T47" fmla="*/ 13 h 31"/>
                  <a:gd name="T48" fmla="*/ 365 w 435"/>
                  <a:gd name="T49" fmla="*/ 15 h 31"/>
                  <a:gd name="T50" fmla="*/ 342 w 435"/>
                  <a:gd name="T51" fmla="*/ 17 h 31"/>
                  <a:gd name="T52" fmla="*/ 317 w 435"/>
                  <a:gd name="T53" fmla="*/ 19 h 31"/>
                  <a:gd name="T54" fmla="*/ 288 w 435"/>
                  <a:gd name="T55" fmla="*/ 21 h 31"/>
                  <a:gd name="T56" fmla="*/ 258 w 435"/>
                  <a:gd name="T57" fmla="*/ 23 h 31"/>
                  <a:gd name="T58" fmla="*/ 227 w 435"/>
                  <a:gd name="T59" fmla="*/ 25 h 31"/>
                  <a:gd name="T60" fmla="*/ 192 w 435"/>
                  <a:gd name="T61" fmla="*/ 27 h 31"/>
                  <a:gd name="T62" fmla="*/ 156 w 435"/>
                  <a:gd name="T63" fmla="*/ 27 h 31"/>
                  <a:gd name="T64" fmla="*/ 117 w 435"/>
                  <a:gd name="T65" fmla="*/ 29 h 31"/>
                  <a:gd name="T66" fmla="*/ 79 w 435"/>
                  <a:gd name="T67" fmla="*/ 29 h 31"/>
                  <a:gd name="T68" fmla="*/ 40 w 435"/>
                  <a:gd name="T69" fmla="*/ 29 h 31"/>
                  <a:gd name="T70" fmla="*/ 0 w 435"/>
                  <a:gd name="T71" fmla="*/ 29 h 31"/>
                  <a:gd name="T72" fmla="*/ 0 w 435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5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29"/>
                    </a:lnTo>
                    <a:lnTo>
                      <a:pt x="119" y="29"/>
                    </a:lnTo>
                    <a:lnTo>
                      <a:pt x="158" y="29"/>
                    </a:lnTo>
                    <a:lnTo>
                      <a:pt x="194" y="27"/>
                    </a:lnTo>
                    <a:lnTo>
                      <a:pt x="229" y="25"/>
                    </a:lnTo>
                    <a:lnTo>
                      <a:pt x="261" y="25"/>
                    </a:lnTo>
                    <a:lnTo>
                      <a:pt x="292" y="23"/>
                    </a:lnTo>
                    <a:lnTo>
                      <a:pt x="321" y="21"/>
                    </a:lnTo>
                    <a:lnTo>
                      <a:pt x="346" y="19"/>
                    </a:lnTo>
                    <a:lnTo>
                      <a:pt x="369" y="15"/>
                    </a:lnTo>
                    <a:lnTo>
                      <a:pt x="388" y="13"/>
                    </a:lnTo>
                    <a:lnTo>
                      <a:pt x="406" y="12"/>
                    </a:lnTo>
                    <a:lnTo>
                      <a:pt x="417" y="8"/>
                    </a:lnTo>
                    <a:lnTo>
                      <a:pt x="427" y="6"/>
                    </a:lnTo>
                    <a:lnTo>
                      <a:pt x="433" y="4"/>
                    </a:lnTo>
                    <a:lnTo>
                      <a:pt x="435" y="0"/>
                    </a:lnTo>
                    <a:lnTo>
                      <a:pt x="429" y="0"/>
                    </a:lnTo>
                    <a:lnTo>
                      <a:pt x="427" y="4"/>
                    </a:lnTo>
                    <a:lnTo>
                      <a:pt x="421" y="6"/>
                    </a:lnTo>
                    <a:lnTo>
                      <a:pt x="411" y="8"/>
                    </a:lnTo>
                    <a:lnTo>
                      <a:pt x="400" y="12"/>
                    </a:lnTo>
                    <a:lnTo>
                      <a:pt x="385" y="13"/>
                    </a:lnTo>
                    <a:lnTo>
                      <a:pt x="365" y="15"/>
                    </a:lnTo>
                    <a:lnTo>
                      <a:pt x="342" y="17"/>
                    </a:lnTo>
                    <a:lnTo>
                      <a:pt x="317" y="19"/>
                    </a:lnTo>
                    <a:lnTo>
                      <a:pt x="288" y="21"/>
                    </a:lnTo>
                    <a:lnTo>
                      <a:pt x="258" y="23"/>
                    </a:lnTo>
                    <a:lnTo>
                      <a:pt x="227" y="25"/>
                    </a:lnTo>
                    <a:lnTo>
                      <a:pt x="192" y="27"/>
                    </a:lnTo>
                    <a:lnTo>
                      <a:pt x="156" y="27"/>
                    </a:lnTo>
                    <a:lnTo>
                      <a:pt x="117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177">
                <a:extLst>
                  <a:ext uri="{FF2B5EF4-FFF2-40B4-BE49-F238E27FC236}">
                    <a16:creationId xmlns:a16="http://schemas.microsoft.com/office/drawing/2014/main" id="{6A4B653C-E33F-4D1F-8C36-F53D1ADB8B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4" cy="14"/>
              </a:xfrm>
              <a:custGeom>
                <a:avLst/>
                <a:gdLst>
                  <a:gd name="T0" fmla="*/ 0 w 429"/>
                  <a:gd name="T1" fmla="*/ 29 h 29"/>
                  <a:gd name="T2" fmla="*/ 40 w 429"/>
                  <a:gd name="T3" fmla="*/ 29 h 29"/>
                  <a:gd name="T4" fmla="*/ 79 w 429"/>
                  <a:gd name="T5" fmla="*/ 29 h 29"/>
                  <a:gd name="T6" fmla="*/ 117 w 429"/>
                  <a:gd name="T7" fmla="*/ 29 h 29"/>
                  <a:gd name="T8" fmla="*/ 156 w 429"/>
                  <a:gd name="T9" fmla="*/ 27 h 29"/>
                  <a:gd name="T10" fmla="*/ 192 w 429"/>
                  <a:gd name="T11" fmla="*/ 27 h 29"/>
                  <a:gd name="T12" fmla="*/ 227 w 429"/>
                  <a:gd name="T13" fmla="*/ 25 h 29"/>
                  <a:gd name="T14" fmla="*/ 258 w 429"/>
                  <a:gd name="T15" fmla="*/ 23 h 29"/>
                  <a:gd name="T16" fmla="*/ 288 w 429"/>
                  <a:gd name="T17" fmla="*/ 21 h 29"/>
                  <a:gd name="T18" fmla="*/ 317 w 429"/>
                  <a:gd name="T19" fmla="*/ 19 h 29"/>
                  <a:gd name="T20" fmla="*/ 342 w 429"/>
                  <a:gd name="T21" fmla="*/ 17 h 29"/>
                  <a:gd name="T22" fmla="*/ 365 w 429"/>
                  <a:gd name="T23" fmla="*/ 15 h 29"/>
                  <a:gd name="T24" fmla="*/ 385 w 429"/>
                  <a:gd name="T25" fmla="*/ 13 h 29"/>
                  <a:gd name="T26" fmla="*/ 400 w 429"/>
                  <a:gd name="T27" fmla="*/ 12 h 29"/>
                  <a:gd name="T28" fmla="*/ 411 w 429"/>
                  <a:gd name="T29" fmla="*/ 8 h 29"/>
                  <a:gd name="T30" fmla="*/ 421 w 429"/>
                  <a:gd name="T31" fmla="*/ 6 h 29"/>
                  <a:gd name="T32" fmla="*/ 427 w 429"/>
                  <a:gd name="T33" fmla="*/ 4 h 29"/>
                  <a:gd name="T34" fmla="*/ 429 w 429"/>
                  <a:gd name="T35" fmla="*/ 0 h 29"/>
                  <a:gd name="T36" fmla="*/ 423 w 429"/>
                  <a:gd name="T37" fmla="*/ 0 h 29"/>
                  <a:gd name="T38" fmla="*/ 421 w 429"/>
                  <a:gd name="T39" fmla="*/ 4 h 29"/>
                  <a:gd name="T40" fmla="*/ 415 w 429"/>
                  <a:gd name="T41" fmla="*/ 6 h 29"/>
                  <a:gd name="T42" fmla="*/ 406 w 429"/>
                  <a:gd name="T43" fmla="*/ 8 h 29"/>
                  <a:gd name="T44" fmla="*/ 394 w 429"/>
                  <a:gd name="T45" fmla="*/ 12 h 29"/>
                  <a:gd name="T46" fmla="*/ 379 w 429"/>
                  <a:gd name="T47" fmla="*/ 13 h 29"/>
                  <a:gd name="T48" fmla="*/ 360 w 429"/>
                  <a:gd name="T49" fmla="*/ 15 h 29"/>
                  <a:gd name="T50" fmla="*/ 338 w 429"/>
                  <a:gd name="T51" fmla="*/ 17 h 29"/>
                  <a:gd name="T52" fmla="*/ 313 w 429"/>
                  <a:gd name="T53" fmla="*/ 19 h 29"/>
                  <a:gd name="T54" fmla="*/ 285 w 429"/>
                  <a:gd name="T55" fmla="*/ 21 h 29"/>
                  <a:gd name="T56" fmla="*/ 256 w 429"/>
                  <a:gd name="T57" fmla="*/ 23 h 29"/>
                  <a:gd name="T58" fmla="*/ 223 w 429"/>
                  <a:gd name="T59" fmla="*/ 25 h 29"/>
                  <a:gd name="T60" fmla="*/ 188 w 429"/>
                  <a:gd name="T61" fmla="*/ 27 h 29"/>
                  <a:gd name="T62" fmla="*/ 154 w 429"/>
                  <a:gd name="T63" fmla="*/ 27 h 29"/>
                  <a:gd name="T64" fmla="*/ 115 w 429"/>
                  <a:gd name="T65" fmla="*/ 29 h 29"/>
                  <a:gd name="T66" fmla="*/ 79 w 429"/>
                  <a:gd name="T67" fmla="*/ 29 h 29"/>
                  <a:gd name="T68" fmla="*/ 40 w 429"/>
                  <a:gd name="T69" fmla="*/ 29 h 29"/>
                  <a:gd name="T70" fmla="*/ 0 w 429"/>
                  <a:gd name="T71" fmla="*/ 29 h 29"/>
                  <a:gd name="T72" fmla="*/ 0 w 429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9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7" y="29"/>
                    </a:lnTo>
                    <a:lnTo>
                      <a:pt x="156" y="27"/>
                    </a:lnTo>
                    <a:lnTo>
                      <a:pt x="192" y="27"/>
                    </a:lnTo>
                    <a:lnTo>
                      <a:pt x="227" y="25"/>
                    </a:lnTo>
                    <a:lnTo>
                      <a:pt x="258" y="23"/>
                    </a:lnTo>
                    <a:lnTo>
                      <a:pt x="288" y="21"/>
                    </a:lnTo>
                    <a:lnTo>
                      <a:pt x="317" y="19"/>
                    </a:lnTo>
                    <a:lnTo>
                      <a:pt x="342" y="17"/>
                    </a:lnTo>
                    <a:lnTo>
                      <a:pt x="365" y="15"/>
                    </a:lnTo>
                    <a:lnTo>
                      <a:pt x="385" y="13"/>
                    </a:lnTo>
                    <a:lnTo>
                      <a:pt x="400" y="12"/>
                    </a:lnTo>
                    <a:lnTo>
                      <a:pt x="411" y="8"/>
                    </a:lnTo>
                    <a:lnTo>
                      <a:pt x="421" y="6"/>
                    </a:lnTo>
                    <a:lnTo>
                      <a:pt x="427" y="4"/>
                    </a:lnTo>
                    <a:lnTo>
                      <a:pt x="429" y="0"/>
                    </a:lnTo>
                    <a:lnTo>
                      <a:pt x="423" y="0"/>
                    </a:lnTo>
                    <a:lnTo>
                      <a:pt x="421" y="4"/>
                    </a:lnTo>
                    <a:lnTo>
                      <a:pt x="415" y="6"/>
                    </a:lnTo>
                    <a:lnTo>
                      <a:pt x="406" y="8"/>
                    </a:lnTo>
                    <a:lnTo>
                      <a:pt x="394" y="12"/>
                    </a:lnTo>
                    <a:lnTo>
                      <a:pt x="379" y="13"/>
                    </a:lnTo>
                    <a:lnTo>
                      <a:pt x="360" y="15"/>
                    </a:lnTo>
                    <a:lnTo>
                      <a:pt x="338" y="17"/>
                    </a:lnTo>
                    <a:lnTo>
                      <a:pt x="313" y="19"/>
                    </a:lnTo>
                    <a:lnTo>
                      <a:pt x="285" y="21"/>
                    </a:lnTo>
                    <a:lnTo>
                      <a:pt x="256" y="23"/>
                    </a:lnTo>
                    <a:lnTo>
                      <a:pt x="223" y="25"/>
                    </a:lnTo>
                    <a:lnTo>
                      <a:pt x="188" y="27"/>
                    </a:lnTo>
                    <a:lnTo>
                      <a:pt x="154" y="27"/>
                    </a:lnTo>
                    <a:lnTo>
                      <a:pt x="115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178">
                <a:extLst>
                  <a:ext uri="{FF2B5EF4-FFF2-40B4-BE49-F238E27FC236}">
                    <a16:creationId xmlns:a16="http://schemas.microsoft.com/office/drawing/2014/main" id="{3D5D6292-BF8B-481E-BDB8-D4A68B9DF9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2" cy="14"/>
              </a:xfrm>
              <a:custGeom>
                <a:avLst/>
                <a:gdLst>
                  <a:gd name="T0" fmla="*/ 0 w 423"/>
                  <a:gd name="T1" fmla="*/ 29 h 29"/>
                  <a:gd name="T2" fmla="*/ 40 w 423"/>
                  <a:gd name="T3" fmla="*/ 29 h 29"/>
                  <a:gd name="T4" fmla="*/ 79 w 423"/>
                  <a:gd name="T5" fmla="*/ 29 h 29"/>
                  <a:gd name="T6" fmla="*/ 115 w 423"/>
                  <a:gd name="T7" fmla="*/ 29 h 29"/>
                  <a:gd name="T8" fmla="*/ 154 w 423"/>
                  <a:gd name="T9" fmla="*/ 27 h 29"/>
                  <a:gd name="T10" fmla="*/ 188 w 423"/>
                  <a:gd name="T11" fmla="*/ 27 h 29"/>
                  <a:gd name="T12" fmla="*/ 223 w 423"/>
                  <a:gd name="T13" fmla="*/ 25 h 29"/>
                  <a:gd name="T14" fmla="*/ 256 w 423"/>
                  <a:gd name="T15" fmla="*/ 23 h 29"/>
                  <a:gd name="T16" fmla="*/ 285 w 423"/>
                  <a:gd name="T17" fmla="*/ 21 h 29"/>
                  <a:gd name="T18" fmla="*/ 313 w 423"/>
                  <a:gd name="T19" fmla="*/ 19 h 29"/>
                  <a:gd name="T20" fmla="*/ 338 w 423"/>
                  <a:gd name="T21" fmla="*/ 17 h 29"/>
                  <a:gd name="T22" fmla="*/ 360 w 423"/>
                  <a:gd name="T23" fmla="*/ 15 h 29"/>
                  <a:gd name="T24" fmla="*/ 379 w 423"/>
                  <a:gd name="T25" fmla="*/ 13 h 29"/>
                  <a:gd name="T26" fmla="*/ 394 w 423"/>
                  <a:gd name="T27" fmla="*/ 12 h 29"/>
                  <a:gd name="T28" fmla="*/ 406 w 423"/>
                  <a:gd name="T29" fmla="*/ 8 h 29"/>
                  <a:gd name="T30" fmla="*/ 415 w 423"/>
                  <a:gd name="T31" fmla="*/ 6 h 29"/>
                  <a:gd name="T32" fmla="*/ 421 w 423"/>
                  <a:gd name="T33" fmla="*/ 4 h 29"/>
                  <a:gd name="T34" fmla="*/ 423 w 423"/>
                  <a:gd name="T35" fmla="*/ 0 h 29"/>
                  <a:gd name="T36" fmla="*/ 417 w 423"/>
                  <a:gd name="T37" fmla="*/ 0 h 29"/>
                  <a:gd name="T38" fmla="*/ 415 w 423"/>
                  <a:gd name="T39" fmla="*/ 4 h 29"/>
                  <a:gd name="T40" fmla="*/ 410 w 423"/>
                  <a:gd name="T41" fmla="*/ 6 h 29"/>
                  <a:gd name="T42" fmla="*/ 402 w 423"/>
                  <a:gd name="T43" fmla="*/ 8 h 29"/>
                  <a:gd name="T44" fmla="*/ 388 w 423"/>
                  <a:gd name="T45" fmla="*/ 12 h 29"/>
                  <a:gd name="T46" fmla="*/ 373 w 423"/>
                  <a:gd name="T47" fmla="*/ 13 h 29"/>
                  <a:gd name="T48" fmla="*/ 354 w 423"/>
                  <a:gd name="T49" fmla="*/ 15 h 29"/>
                  <a:gd name="T50" fmla="*/ 333 w 423"/>
                  <a:gd name="T51" fmla="*/ 17 h 29"/>
                  <a:gd name="T52" fmla="*/ 308 w 423"/>
                  <a:gd name="T53" fmla="*/ 19 h 29"/>
                  <a:gd name="T54" fmla="*/ 281 w 423"/>
                  <a:gd name="T55" fmla="*/ 21 h 29"/>
                  <a:gd name="T56" fmla="*/ 252 w 423"/>
                  <a:gd name="T57" fmla="*/ 23 h 29"/>
                  <a:gd name="T58" fmla="*/ 219 w 423"/>
                  <a:gd name="T59" fmla="*/ 25 h 29"/>
                  <a:gd name="T60" fmla="*/ 186 w 423"/>
                  <a:gd name="T61" fmla="*/ 25 h 29"/>
                  <a:gd name="T62" fmla="*/ 152 w 423"/>
                  <a:gd name="T63" fmla="*/ 27 h 29"/>
                  <a:gd name="T64" fmla="*/ 115 w 423"/>
                  <a:gd name="T65" fmla="*/ 27 h 29"/>
                  <a:gd name="T66" fmla="*/ 77 w 423"/>
                  <a:gd name="T67" fmla="*/ 29 h 29"/>
                  <a:gd name="T68" fmla="*/ 38 w 423"/>
                  <a:gd name="T69" fmla="*/ 29 h 29"/>
                  <a:gd name="T70" fmla="*/ 0 w 423"/>
                  <a:gd name="T71" fmla="*/ 29 h 29"/>
                  <a:gd name="T72" fmla="*/ 0 w 423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3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5" y="29"/>
                    </a:lnTo>
                    <a:lnTo>
                      <a:pt x="154" y="27"/>
                    </a:lnTo>
                    <a:lnTo>
                      <a:pt x="188" y="27"/>
                    </a:lnTo>
                    <a:lnTo>
                      <a:pt x="223" y="25"/>
                    </a:lnTo>
                    <a:lnTo>
                      <a:pt x="256" y="23"/>
                    </a:lnTo>
                    <a:lnTo>
                      <a:pt x="285" y="21"/>
                    </a:lnTo>
                    <a:lnTo>
                      <a:pt x="313" y="19"/>
                    </a:lnTo>
                    <a:lnTo>
                      <a:pt x="338" y="17"/>
                    </a:lnTo>
                    <a:lnTo>
                      <a:pt x="360" y="15"/>
                    </a:lnTo>
                    <a:lnTo>
                      <a:pt x="379" y="13"/>
                    </a:lnTo>
                    <a:lnTo>
                      <a:pt x="394" y="12"/>
                    </a:lnTo>
                    <a:lnTo>
                      <a:pt x="406" y="8"/>
                    </a:lnTo>
                    <a:lnTo>
                      <a:pt x="415" y="6"/>
                    </a:lnTo>
                    <a:lnTo>
                      <a:pt x="421" y="4"/>
                    </a:lnTo>
                    <a:lnTo>
                      <a:pt x="423" y="0"/>
                    </a:lnTo>
                    <a:lnTo>
                      <a:pt x="417" y="0"/>
                    </a:lnTo>
                    <a:lnTo>
                      <a:pt x="415" y="4"/>
                    </a:lnTo>
                    <a:lnTo>
                      <a:pt x="410" y="6"/>
                    </a:lnTo>
                    <a:lnTo>
                      <a:pt x="402" y="8"/>
                    </a:lnTo>
                    <a:lnTo>
                      <a:pt x="388" y="12"/>
                    </a:lnTo>
                    <a:lnTo>
                      <a:pt x="373" y="13"/>
                    </a:lnTo>
                    <a:lnTo>
                      <a:pt x="354" y="15"/>
                    </a:lnTo>
                    <a:lnTo>
                      <a:pt x="333" y="17"/>
                    </a:lnTo>
                    <a:lnTo>
                      <a:pt x="308" y="19"/>
                    </a:lnTo>
                    <a:lnTo>
                      <a:pt x="281" y="21"/>
                    </a:lnTo>
                    <a:lnTo>
                      <a:pt x="252" y="23"/>
                    </a:lnTo>
                    <a:lnTo>
                      <a:pt x="219" y="25"/>
                    </a:lnTo>
                    <a:lnTo>
                      <a:pt x="186" y="25"/>
                    </a:lnTo>
                    <a:lnTo>
                      <a:pt x="152" y="27"/>
                    </a:lnTo>
                    <a:lnTo>
                      <a:pt x="115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Freeform 179">
                <a:extLst>
                  <a:ext uri="{FF2B5EF4-FFF2-40B4-BE49-F238E27FC236}">
                    <a16:creationId xmlns:a16="http://schemas.microsoft.com/office/drawing/2014/main" id="{CD20C610-EB7B-491B-B126-32D1836F8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9" cy="14"/>
              </a:xfrm>
              <a:custGeom>
                <a:avLst/>
                <a:gdLst>
                  <a:gd name="T0" fmla="*/ 0 w 417"/>
                  <a:gd name="T1" fmla="*/ 29 h 29"/>
                  <a:gd name="T2" fmla="*/ 38 w 417"/>
                  <a:gd name="T3" fmla="*/ 29 h 29"/>
                  <a:gd name="T4" fmla="*/ 77 w 417"/>
                  <a:gd name="T5" fmla="*/ 29 h 29"/>
                  <a:gd name="T6" fmla="*/ 115 w 417"/>
                  <a:gd name="T7" fmla="*/ 27 h 29"/>
                  <a:gd name="T8" fmla="*/ 152 w 417"/>
                  <a:gd name="T9" fmla="*/ 27 h 29"/>
                  <a:gd name="T10" fmla="*/ 186 w 417"/>
                  <a:gd name="T11" fmla="*/ 25 h 29"/>
                  <a:gd name="T12" fmla="*/ 219 w 417"/>
                  <a:gd name="T13" fmla="*/ 25 h 29"/>
                  <a:gd name="T14" fmla="*/ 252 w 417"/>
                  <a:gd name="T15" fmla="*/ 23 h 29"/>
                  <a:gd name="T16" fmla="*/ 281 w 417"/>
                  <a:gd name="T17" fmla="*/ 21 h 29"/>
                  <a:gd name="T18" fmla="*/ 308 w 417"/>
                  <a:gd name="T19" fmla="*/ 19 h 29"/>
                  <a:gd name="T20" fmla="*/ 333 w 417"/>
                  <a:gd name="T21" fmla="*/ 17 h 29"/>
                  <a:gd name="T22" fmla="*/ 354 w 417"/>
                  <a:gd name="T23" fmla="*/ 15 h 29"/>
                  <a:gd name="T24" fmla="*/ 373 w 417"/>
                  <a:gd name="T25" fmla="*/ 13 h 29"/>
                  <a:gd name="T26" fmla="*/ 388 w 417"/>
                  <a:gd name="T27" fmla="*/ 12 h 29"/>
                  <a:gd name="T28" fmla="*/ 402 w 417"/>
                  <a:gd name="T29" fmla="*/ 8 h 29"/>
                  <a:gd name="T30" fmla="*/ 410 w 417"/>
                  <a:gd name="T31" fmla="*/ 6 h 29"/>
                  <a:gd name="T32" fmla="*/ 415 w 417"/>
                  <a:gd name="T33" fmla="*/ 4 h 29"/>
                  <a:gd name="T34" fmla="*/ 417 w 417"/>
                  <a:gd name="T35" fmla="*/ 0 h 29"/>
                  <a:gd name="T36" fmla="*/ 411 w 417"/>
                  <a:gd name="T37" fmla="*/ 0 h 29"/>
                  <a:gd name="T38" fmla="*/ 410 w 417"/>
                  <a:gd name="T39" fmla="*/ 4 h 29"/>
                  <a:gd name="T40" fmla="*/ 404 w 417"/>
                  <a:gd name="T41" fmla="*/ 6 h 29"/>
                  <a:gd name="T42" fmla="*/ 396 w 417"/>
                  <a:gd name="T43" fmla="*/ 8 h 29"/>
                  <a:gd name="T44" fmla="*/ 383 w 417"/>
                  <a:gd name="T45" fmla="*/ 10 h 29"/>
                  <a:gd name="T46" fmla="*/ 367 w 417"/>
                  <a:gd name="T47" fmla="*/ 13 h 29"/>
                  <a:gd name="T48" fmla="*/ 350 w 417"/>
                  <a:gd name="T49" fmla="*/ 15 h 29"/>
                  <a:gd name="T50" fmla="*/ 329 w 417"/>
                  <a:gd name="T51" fmla="*/ 17 h 29"/>
                  <a:gd name="T52" fmla="*/ 304 w 417"/>
                  <a:gd name="T53" fmla="*/ 19 h 29"/>
                  <a:gd name="T54" fmla="*/ 277 w 417"/>
                  <a:gd name="T55" fmla="*/ 21 h 29"/>
                  <a:gd name="T56" fmla="*/ 248 w 417"/>
                  <a:gd name="T57" fmla="*/ 23 h 29"/>
                  <a:gd name="T58" fmla="*/ 217 w 417"/>
                  <a:gd name="T59" fmla="*/ 25 h 29"/>
                  <a:gd name="T60" fmla="*/ 184 w 417"/>
                  <a:gd name="T61" fmla="*/ 25 h 29"/>
                  <a:gd name="T62" fmla="*/ 150 w 417"/>
                  <a:gd name="T63" fmla="*/ 27 h 29"/>
                  <a:gd name="T64" fmla="*/ 113 w 417"/>
                  <a:gd name="T65" fmla="*/ 27 h 29"/>
                  <a:gd name="T66" fmla="*/ 77 w 417"/>
                  <a:gd name="T67" fmla="*/ 29 h 29"/>
                  <a:gd name="T68" fmla="*/ 38 w 417"/>
                  <a:gd name="T69" fmla="*/ 29 h 29"/>
                  <a:gd name="T70" fmla="*/ 0 w 417"/>
                  <a:gd name="T71" fmla="*/ 29 h 29"/>
                  <a:gd name="T72" fmla="*/ 0 w 417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7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5" y="27"/>
                    </a:lnTo>
                    <a:lnTo>
                      <a:pt x="152" y="27"/>
                    </a:lnTo>
                    <a:lnTo>
                      <a:pt x="186" y="25"/>
                    </a:lnTo>
                    <a:lnTo>
                      <a:pt x="219" y="25"/>
                    </a:lnTo>
                    <a:lnTo>
                      <a:pt x="252" y="23"/>
                    </a:lnTo>
                    <a:lnTo>
                      <a:pt x="281" y="21"/>
                    </a:lnTo>
                    <a:lnTo>
                      <a:pt x="308" y="19"/>
                    </a:lnTo>
                    <a:lnTo>
                      <a:pt x="333" y="17"/>
                    </a:lnTo>
                    <a:lnTo>
                      <a:pt x="354" y="15"/>
                    </a:lnTo>
                    <a:lnTo>
                      <a:pt x="373" y="13"/>
                    </a:lnTo>
                    <a:lnTo>
                      <a:pt x="388" y="12"/>
                    </a:lnTo>
                    <a:lnTo>
                      <a:pt x="402" y="8"/>
                    </a:lnTo>
                    <a:lnTo>
                      <a:pt x="410" y="6"/>
                    </a:lnTo>
                    <a:lnTo>
                      <a:pt x="415" y="4"/>
                    </a:lnTo>
                    <a:lnTo>
                      <a:pt x="417" y="0"/>
                    </a:lnTo>
                    <a:lnTo>
                      <a:pt x="411" y="0"/>
                    </a:lnTo>
                    <a:lnTo>
                      <a:pt x="410" y="4"/>
                    </a:lnTo>
                    <a:lnTo>
                      <a:pt x="404" y="6"/>
                    </a:lnTo>
                    <a:lnTo>
                      <a:pt x="396" y="8"/>
                    </a:lnTo>
                    <a:lnTo>
                      <a:pt x="383" y="10"/>
                    </a:lnTo>
                    <a:lnTo>
                      <a:pt x="367" y="13"/>
                    </a:lnTo>
                    <a:lnTo>
                      <a:pt x="350" y="15"/>
                    </a:lnTo>
                    <a:lnTo>
                      <a:pt x="329" y="17"/>
                    </a:lnTo>
                    <a:lnTo>
                      <a:pt x="304" y="19"/>
                    </a:lnTo>
                    <a:lnTo>
                      <a:pt x="277" y="21"/>
                    </a:lnTo>
                    <a:lnTo>
                      <a:pt x="248" y="23"/>
                    </a:lnTo>
                    <a:lnTo>
                      <a:pt x="217" y="25"/>
                    </a:lnTo>
                    <a:lnTo>
                      <a:pt x="184" y="25"/>
                    </a:lnTo>
                    <a:lnTo>
                      <a:pt x="150" y="27"/>
                    </a:lnTo>
                    <a:lnTo>
                      <a:pt x="113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" name="Freeform 180">
                <a:extLst>
                  <a:ext uri="{FF2B5EF4-FFF2-40B4-BE49-F238E27FC236}">
                    <a16:creationId xmlns:a16="http://schemas.microsoft.com/office/drawing/2014/main" id="{4B4261B5-0CBB-4877-B984-1B59BE7DE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6" cy="14"/>
              </a:xfrm>
              <a:custGeom>
                <a:avLst/>
                <a:gdLst>
                  <a:gd name="T0" fmla="*/ 0 w 411"/>
                  <a:gd name="T1" fmla="*/ 29 h 29"/>
                  <a:gd name="T2" fmla="*/ 38 w 411"/>
                  <a:gd name="T3" fmla="*/ 29 h 29"/>
                  <a:gd name="T4" fmla="*/ 77 w 411"/>
                  <a:gd name="T5" fmla="*/ 29 h 29"/>
                  <a:gd name="T6" fmla="*/ 113 w 411"/>
                  <a:gd name="T7" fmla="*/ 27 h 29"/>
                  <a:gd name="T8" fmla="*/ 150 w 411"/>
                  <a:gd name="T9" fmla="*/ 27 h 29"/>
                  <a:gd name="T10" fmla="*/ 184 w 411"/>
                  <a:gd name="T11" fmla="*/ 25 h 29"/>
                  <a:gd name="T12" fmla="*/ 217 w 411"/>
                  <a:gd name="T13" fmla="*/ 25 h 29"/>
                  <a:gd name="T14" fmla="*/ 248 w 411"/>
                  <a:gd name="T15" fmla="*/ 23 h 29"/>
                  <a:gd name="T16" fmla="*/ 277 w 411"/>
                  <a:gd name="T17" fmla="*/ 21 h 29"/>
                  <a:gd name="T18" fmla="*/ 304 w 411"/>
                  <a:gd name="T19" fmla="*/ 19 h 29"/>
                  <a:gd name="T20" fmla="*/ 329 w 411"/>
                  <a:gd name="T21" fmla="*/ 17 h 29"/>
                  <a:gd name="T22" fmla="*/ 350 w 411"/>
                  <a:gd name="T23" fmla="*/ 15 h 29"/>
                  <a:gd name="T24" fmla="*/ 367 w 411"/>
                  <a:gd name="T25" fmla="*/ 13 h 29"/>
                  <a:gd name="T26" fmla="*/ 383 w 411"/>
                  <a:gd name="T27" fmla="*/ 10 h 29"/>
                  <a:gd name="T28" fmla="*/ 396 w 411"/>
                  <a:gd name="T29" fmla="*/ 8 h 29"/>
                  <a:gd name="T30" fmla="*/ 404 w 411"/>
                  <a:gd name="T31" fmla="*/ 6 h 29"/>
                  <a:gd name="T32" fmla="*/ 410 w 411"/>
                  <a:gd name="T33" fmla="*/ 4 h 29"/>
                  <a:gd name="T34" fmla="*/ 411 w 411"/>
                  <a:gd name="T35" fmla="*/ 0 h 29"/>
                  <a:gd name="T36" fmla="*/ 406 w 411"/>
                  <a:gd name="T37" fmla="*/ 0 h 29"/>
                  <a:gd name="T38" fmla="*/ 404 w 411"/>
                  <a:gd name="T39" fmla="*/ 4 h 29"/>
                  <a:gd name="T40" fmla="*/ 398 w 411"/>
                  <a:gd name="T41" fmla="*/ 6 h 29"/>
                  <a:gd name="T42" fmla="*/ 390 w 411"/>
                  <a:gd name="T43" fmla="*/ 8 h 29"/>
                  <a:gd name="T44" fmla="*/ 379 w 411"/>
                  <a:gd name="T45" fmla="*/ 10 h 29"/>
                  <a:gd name="T46" fmla="*/ 363 w 411"/>
                  <a:gd name="T47" fmla="*/ 13 h 29"/>
                  <a:gd name="T48" fmla="*/ 344 w 411"/>
                  <a:gd name="T49" fmla="*/ 15 h 29"/>
                  <a:gd name="T50" fmla="*/ 323 w 411"/>
                  <a:gd name="T51" fmla="*/ 17 h 29"/>
                  <a:gd name="T52" fmla="*/ 300 w 411"/>
                  <a:gd name="T53" fmla="*/ 19 h 29"/>
                  <a:gd name="T54" fmla="*/ 273 w 411"/>
                  <a:gd name="T55" fmla="*/ 21 h 29"/>
                  <a:gd name="T56" fmla="*/ 244 w 411"/>
                  <a:gd name="T57" fmla="*/ 23 h 29"/>
                  <a:gd name="T58" fmla="*/ 213 w 411"/>
                  <a:gd name="T59" fmla="*/ 23 h 29"/>
                  <a:gd name="T60" fmla="*/ 181 w 411"/>
                  <a:gd name="T61" fmla="*/ 25 h 29"/>
                  <a:gd name="T62" fmla="*/ 146 w 411"/>
                  <a:gd name="T63" fmla="*/ 27 h 29"/>
                  <a:gd name="T64" fmla="*/ 111 w 411"/>
                  <a:gd name="T65" fmla="*/ 27 h 29"/>
                  <a:gd name="T66" fmla="*/ 75 w 411"/>
                  <a:gd name="T67" fmla="*/ 27 h 29"/>
                  <a:gd name="T68" fmla="*/ 38 w 411"/>
                  <a:gd name="T69" fmla="*/ 29 h 29"/>
                  <a:gd name="T70" fmla="*/ 0 w 411"/>
                  <a:gd name="T71" fmla="*/ 29 h 29"/>
                  <a:gd name="T72" fmla="*/ 0 w 411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1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3" y="27"/>
                    </a:lnTo>
                    <a:lnTo>
                      <a:pt x="150" y="27"/>
                    </a:lnTo>
                    <a:lnTo>
                      <a:pt x="184" y="25"/>
                    </a:lnTo>
                    <a:lnTo>
                      <a:pt x="217" y="25"/>
                    </a:lnTo>
                    <a:lnTo>
                      <a:pt x="248" y="23"/>
                    </a:lnTo>
                    <a:lnTo>
                      <a:pt x="277" y="21"/>
                    </a:lnTo>
                    <a:lnTo>
                      <a:pt x="304" y="19"/>
                    </a:lnTo>
                    <a:lnTo>
                      <a:pt x="329" y="17"/>
                    </a:lnTo>
                    <a:lnTo>
                      <a:pt x="350" y="15"/>
                    </a:lnTo>
                    <a:lnTo>
                      <a:pt x="367" y="13"/>
                    </a:lnTo>
                    <a:lnTo>
                      <a:pt x="383" y="10"/>
                    </a:lnTo>
                    <a:lnTo>
                      <a:pt x="396" y="8"/>
                    </a:lnTo>
                    <a:lnTo>
                      <a:pt x="404" y="6"/>
                    </a:lnTo>
                    <a:lnTo>
                      <a:pt x="410" y="4"/>
                    </a:lnTo>
                    <a:lnTo>
                      <a:pt x="411" y="0"/>
                    </a:lnTo>
                    <a:lnTo>
                      <a:pt x="406" y="0"/>
                    </a:lnTo>
                    <a:lnTo>
                      <a:pt x="404" y="4"/>
                    </a:lnTo>
                    <a:lnTo>
                      <a:pt x="398" y="6"/>
                    </a:lnTo>
                    <a:lnTo>
                      <a:pt x="390" y="8"/>
                    </a:lnTo>
                    <a:lnTo>
                      <a:pt x="379" y="10"/>
                    </a:lnTo>
                    <a:lnTo>
                      <a:pt x="363" y="13"/>
                    </a:lnTo>
                    <a:lnTo>
                      <a:pt x="344" y="15"/>
                    </a:lnTo>
                    <a:lnTo>
                      <a:pt x="323" y="17"/>
                    </a:lnTo>
                    <a:lnTo>
                      <a:pt x="300" y="19"/>
                    </a:lnTo>
                    <a:lnTo>
                      <a:pt x="273" y="21"/>
                    </a:lnTo>
                    <a:lnTo>
                      <a:pt x="244" y="23"/>
                    </a:lnTo>
                    <a:lnTo>
                      <a:pt x="213" y="23"/>
                    </a:lnTo>
                    <a:lnTo>
                      <a:pt x="181" y="25"/>
                    </a:lnTo>
                    <a:lnTo>
                      <a:pt x="146" y="27"/>
                    </a:lnTo>
                    <a:lnTo>
                      <a:pt x="111" y="27"/>
                    </a:lnTo>
                    <a:lnTo>
                      <a:pt x="75" y="27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181">
                <a:extLst>
                  <a:ext uri="{FF2B5EF4-FFF2-40B4-BE49-F238E27FC236}">
                    <a16:creationId xmlns:a16="http://schemas.microsoft.com/office/drawing/2014/main" id="{27AC1935-2AF0-4F7E-8B52-A47B2FB3A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3" cy="14"/>
              </a:xfrm>
              <a:custGeom>
                <a:avLst/>
                <a:gdLst>
                  <a:gd name="T0" fmla="*/ 0 w 406"/>
                  <a:gd name="T1" fmla="*/ 29 h 29"/>
                  <a:gd name="T2" fmla="*/ 38 w 406"/>
                  <a:gd name="T3" fmla="*/ 29 h 29"/>
                  <a:gd name="T4" fmla="*/ 75 w 406"/>
                  <a:gd name="T5" fmla="*/ 27 h 29"/>
                  <a:gd name="T6" fmla="*/ 111 w 406"/>
                  <a:gd name="T7" fmla="*/ 27 h 29"/>
                  <a:gd name="T8" fmla="*/ 146 w 406"/>
                  <a:gd name="T9" fmla="*/ 27 h 29"/>
                  <a:gd name="T10" fmla="*/ 181 w 406"/>
                  <a:gd name="T11" fmla="*/ 25 h 29"/>
                  <a:gd name="T12" fmla="*/ 213 w 406"/>
                  <a:gd name="T13" fmla="*/ 23 h 29"/>
                  <a:gd name="T14" fmla="*/ 244 w 406"/>
                  <a:gd name="T15" fmla="*/ 23 h 29"/>
                  <a:gd name="T16" fmla="*/ 273 w 406"/>
                  <a:gd name="T17" fmla="*/ 21 h 29"/>
                  <a:gd name="T18" fmla="*/ 300 w 406"/>
                  <a:gd name="T19" fmla="*/ 19 h 29"/>
                  <a:gd name="T20" fmla="*/ 323 w 406"/>
                  <a:gd name="T21" fmla="*/ 17 h 29"/>
                  <a:gd name="T22" fmla="*/ 344 w 406"/>
                  <a:gd name="T23" fmla="*/ 15 h 29"/>
                  <a:gd name="T24" fmla="*/ 363 w 406"/>
                  <a:gd name="T25" fmla="*/ 13 h 29"/>
                  <a:gd name="T26" fmla="*/ 379 w 406"/>
                  <a:gd name="T27" fmla="*/ 10 h 29"/>
                  <a:gd name="T28" fmla="*/ 390 w 406"/>
                  <a:gd name="T29" fmla="*/ 8 h 29"/>
                  <a:gd name="T30" fmla="*/ 398 w 406"/>
                  <a:gd name="T31" fmla="*/ 6 h 29"/>
                  <a:gd name="T32" fmla="*/ 404 w 406"/>
                  <a:gd name="T33" fmla="*/ 4 h 29"/>
                  <a:gd name="T34" fmla="*/ 406 w 406"/>
                  <a:gd name="T35" fmla="*/ 0 h 29"/>
                  <a:gd name="T36" fmla="*/ 400 w 406"/>
                  <a:gd name="T37" fmla="*/ 0 h 29"/>
                  <a:gd name="T38" fmla="*/ 398 w 406"/>
                  <a:gd name="T39" fmla="*/ 4 h 29"/>
                  <a:gd name="T40" fmla="*/ 392 w 406"/>
                  <a:gd name="T41" fmla="*/ 6 h 29"/>
                  <a:gd name="T42" fmla="*/ 383 w 406"/>
                  <a:gd name="T43" fmla="*/ 8 h 29"/>
                  <a:gd name="T44" fmla="*/ 369 w 406"/>
                  <a:gd name="T45" fmla="*/ 12 h 29"/>
                  <a:gd name="T46" fmla="*/ 352 w 406"/>
                  <a:gd name="T47" fmla="*/ 13 h 29"/>
                  <a:gd name="T48" fmla="*/ 333 w 406"/>
                  <a:gd name="T49" fmla="*/ 15 h 29"/>
                  <a:gd name="T50" fmla="*/ 310 w 406"/>
                  <a:gd name="T51" fmla="*/ 17 h 29"/>
                  <a:gd name="T52" fmla="*/ 283 w 406"/>
                  <a:gd name="T53" fmla="*/ 19 h 29"/>
                  <a:gd name="T54" fmla="*/ 254 w 406"/>
                  <a:gd name="T55" fmla="*/ 21 h 29"/>
                  <a:gd name="T56" fmla="*/ 223 w 406"/>
                  <a:gd name="T57" fmla="*/ 23 h 29"/>
                  <a:gd name="T58" fmla="*/ 188 w 406"/>
                  <a:gd name="T59" fmla="*/ 25 h 29"/>
                  <a:gd name="T60" fmla="*/ 154 w 406"/>
                  <a:gd name="T61" fmla="*/ 25 h 29"/>
                  <a:gd name="T62" fmla="*/ 117 w 406"/>
                  <a:gd name="T63" fmla="*/ 27 h 29"/>
                  <a:gd name="T64" fmla="*/ 79 w 406"/>
                  <a:gd name="T65" fmla="*/ 27 h 29"/>
                  <a:gd name="T66" fmla="*/ 40 w 406"/>
                  <a:gd name="T67" fmla="*/ 27 h 29"/>
                  <a:gd name="T68" fmla="*/ 0 w 406"/>
                  <a:gd name="T69" fmla="*/ 27 h 29"/>
                  <a:gd name="T70" fmla="*/ 0 w 406"/>
                  <a:gd name="T7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06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5" y="27"/>
                    </a:lnTo>
                    <a:lnTo>
                      <a:pt x="111" y="27"/>
                    </a:lnTo>
                    <a:lnTo>
                      <a:pt x="146" y="27"/>
                    </a:lnTo>
                    <a:lnTo>
                      <a:pt x="181" y="25"/>
                    </a:lnTo>
                    <a:lnTo>
                      <a:pt x="213" y="23"/>
                    </a:lnTo>
                    <a:lnTo>
                      <a:pt x="244" y="23"/>
                    </a:lnTo>
                    <a:lnTo>
                      <a:pt x="273" y="21"/>
                    </a:lnTo>
                    <a:lnTo>
                      <a:pt x="300" y="19"/>
                    </a:lnTo>
                    <a:lnTo>
                      <a:pt x="323" y="17"/>
                    </a:lnTo>
                    <a:lnTo>
                      <a:pt x="344" y="15"/>
                    </a:lnTo>
                    <a:lnTo>
                      <a:pt x="363" y="13"/>
                    </a:lnTo>
                    <a:lnTo>
                      <a:pt x="379" y="10"/>
                    </a:lnTo>
                    <a:lnTo>
                      <a:pt x="390" y="8"/>
                    </a:lnTo>
                    <a:lnTo>
                      <a:pt x="398" y="6"/>
                    </a:lnTo>
                    <a:lnTo>
                      <a:pt x="404" y="4"/>
                    </a:lnTo>
                    <a:lnTo>
                      <a:pt x="406" y="0"/>
                    </a:lnTo>
                    <a:lnTo>
                      <a:pt x="400" y="0"/>
                    </a:lnTo>
                    <a:lnTo>
                      <a:pt x="398" y="4"/>
                    </a:lnTo>
                    <a:lnTo>
                      <a:pt x="392" y="6"/>
                    </a:lnTo>
                    <a:lnTo>
                      <a:pt x="383" y="8"/>
                    </a:lnTo>
                    <a:lnTo>
                      <a:pt x="369" y="12"/>
                    </a:lnTo>
                    <a:lnTo>
                      <a:pt x="352" y="13"/>
                    </a:lnTo>
                    <a:lnTo>
                      <a:pt x="333" y="15"/>
                    </a:lnTo>
                    <a:lnTo>
                      <a:pt x="310" y="17"/>
                    </a:lnTo>
                    <a:lnTo>
                      <a:pt x="283" y="19"/>
                    </a:lnTo>
                    <a:lnTo>
                      <a:pt x="254" y="21"/>
                    </a:lnTo>
                    <a:lnTo>
                      <a:pt x="223" y="23"/>
                    </a:lnTo>
                    <a:lnTo>
                      <a:pt x="188" y="25"/>
                    </a:lnTo>
                    <a:lnTo>
                      <a:pt x="154" y="25"/>
                    </a:lnTo>
                    <a:lnTo>
                      <a:pt x="117" y="27"/>
                    </a:lnTo>
                    <a:lnTo>
                      <a:pt x="79" y="27"/>
                    </a:lnTo>
                    <a:lnTo>
                      <a:pt x="40" y="27"/>
                    </a:lnTo>
                    <a:lnTo>
                      <a:pt x="0" y="27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182">
                <a:extLst>
                  <a:ext uri="{FF2B5EF4-FFF2-40B4-BE49-F238E27FC236}">
                    <a16:creationId xmlns:a16="http://schemas.microsoft.com/office/drawing/2014/main" id="{2C268955-E744-4B5A-9BDB-8290D329F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0" cy="13"/>
              </a:xfrm>
              <a:custGeom>
                <a:avLst/>
                <a:gdLst>
                  <a:gd name="T0" fmla="*/ 0 w 400"/>
                  <a:gd name="T1" fmla="*/ 27 h 27"/>
                  <a:gd name="T2" fmla="*/ 40 w 400"/>
                  <a:gd name="T3" fmla="*/ 27 h 27"/>
                  <a:gd name="T4" fmla="*/ 79 w 400"/>
                  <a:gd name="T5" fmla="*/ 27 h 27"/>
                  <a:gd name="T6" fmla="*/ 117 w 400"/>
                  <a:gd name="T7" fmla="*/ 27 h 27"/>
                  <a:gd name="T8" fmla="*/ 154 w 400"/>
                  <a:gd name="T9" fmla="*/ 25 h 27"/>
                  <a:gd name="T10" fmla="*/ 188 w 400"/>
                  <a:gd name="T11" fmla="*/ 25 h 27"/>
                  <a:gd name="T12" fmla="*/ 223 w 400"/>
                  <a:gd name="T13" fmla="*/ 23 h 27"/>
                  <a:gd name="T14" fmla="*/ 254 w 400"/>
                  <a:gd name="T15" fmla="*/ 21 h 27"/>
                  <a:gd name="T16" fmla="*/ 283 w 400"/>
                  <a:gd name="T17" fmla="*/ 19 h 27"/>
                  <a:gd name="T18" fmla="*/ 310 w 400"/>
                  <a:gd name="T19" fmla="*/ 17 h 27"/>
                  <a:gd name="T20" fmla="*/ 333 w 400"/>
                  <a:gd name="T21" fmla="*/ 15 h 27"/>
                  <a:gd name="T22" fmla="*/ 352 w 400"/>
                  <a:gd name="T23" fmla="*/ 13 h 27"/>
                  <a:gd name="T24" fmla="*/ 369 w 400"/>
                  <a:gd name="T25" fmla="*/ 12 h 27"/>
                  <a:gd name="T26" fmla="*/ 383 w 400"/>
                  <a:gd name="T27" fmla="*/ 8 h 27"/>
                  <a:gd name="T28" fmla="*/ 392 w 400"/>
                  <a:gd name="T29" fmla="*/ 6 h 27"/>
                  <a:gd name="T30" fmla="*/ 398 w 400"/>
                  <a:gd name="T31" fmla="*/ 4 h 27"/>
                  <a:gd name="T32" fmla="*/ 400 w 400"/>
                  <a:gd name="T33" fmla="*/ 0 h 27"/>
                  <a:gd name="T34" fmla="*/ 394 w 400"/>
                  <a:gd name="T35" fmla="*/ 0 h 27"/>
                  <a:gd name="T36" fmla="*/ 392 w 400"/>
                  <a:gd name="T37" fmla="*/ 4 h 27"/>
                  <a:gd name="T38" fmla="*/ 386 w 400"/>
                  <a:gd name="T39" fmla="*/ 6 h 27"/>
                  <a:gd name="T40" fmla="*/ 377 w 400"/>
                  <a:gd name="T41" fmla="*/ 8 h 27"/>
                  <a:gd name="T42" fmla="*/ 363 w 400"/>
                  <a:gd name="T43" fmla="*/ 12 h 27"/>
                  <a:gd name="T44" fmla="*/ 348 w 400"/>
                  <a:gd name="T45" fmla="*/ 13 h 27"/>
                  <a:gd name="T46" fmla="*/ 327 w 400"/>
                  <a:gd name="T47" fmla="*/ 15 h 27"/>
                  <a:gd name="T48" fmla="*/ 304 w 400"/>
                  <a:gd name="T49" fmla="*/ 17 h 27"/>
                  <a:gd name="T50" fmla="*/ 279 w 400"/>
                  <a:gd name="T51" fmla="*/ 19 h 27"/>
                  <a:gd name="T52" fmla="*/ 250 w 400"/>
                  <a:gd name="T53" fmla="*/ 21 h 27"/>
                  <a:gd name="T54" fmla="*/ 219 w 400"/>
                  <a:gd name="T55" fmla="*/ 23 h 27"/>
                  <a:gd name="T56" fmla="*/ 186 w 400"/>
                  <a:gd name="T57" fmla="*/ 25 h 27"/>
                  <a:gd name="T58" fmla="*/ 152 w 400"/>
                  <a:gd name="T59" fmla="*/ 25 h 27"/>
                  <a:gd name="T60" fmla="*/ 115 w 400"/>
                  <a:gd name="T61" fmla="*/ 27 h 27"/>
                  <a:gd name="T62" fmla="*/ 77 w 400"/>
                  <a:gd name="T63" fmla="*/ 27 h 27"/>
                  <a:gd name="T64" fmla="*/ 38 w 400"/>
                  <a:gd name="T65" fmla="*/ 27 h 27"/>
                  <a:gd name="T66" fmla="*/ 0 w 400"/>
                  <a:gd name="T67" fmla="*/ 27 h 27"/>
                  <a:gd name="T68" fmla="*/ 0 w 400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00" h="27">
                    <a:moveTo>
                      <a:pt x="0" y="27"/>
                    </a:moveTo>
                    <a:lnTo>
                      <a:pt x="40" y="27"/>
                    </a:lnTo>
                    <a:lnTo>
                      <a:pt x="79" y="27"/>
                    </a:lnTo>
                    <a:lnTo>
                      <a:pt x="117" y="27"/>
                    </a:lnTo>
                    <a:lnTo>
                      <a:pt x="154" y="25"/>
                    </a:lnTo>
                    <a:lnTo>
                      <a:pt x="188" y="25"/>
                    </a:lnTo>
                    <a:lnTo>
                      <a:pt x="223" y="23"/>
                    </a:lnTo>
                    <a:lnTo>
                      <a:pt x="254" y="21"/>
                    </a:lnTo>
                    <a:lnTo>
                      <a:pt x="283" y="19"/>
                    </a:lnTo>
                    <a:lnTo>
                      <a:pt x="310" y="17"/>
                    </a:lnTo>
                    <a:lnTo>
                      <a:pt x="333" y="15"/>
                    </a:lnTo>
                    <a:lnTo>
                      <a:pt x="352" y="13"/>
                    </a:lnTo>
                    <a:lnTo>
                      <a:pt x="369" y="12"/>
                    </a:lnTo>
                    <a:lnTo>
                      <a:pt x="383" y="8"/>
                    </a:lnTo>
                    <a:lnTo>
                      <a:pt x="392" y="6"/>
                    </a:lnTo>
                    <a:lnTo>
                      <a:pt x="398" y="4"/>
                    </a:lnTo>
                    <a:lnTo>
                      <a:pt x="400" y="0"/>
                    </a:lnTo>
                    <a:lnTo>
                      <a:pt x="394" y="0"/>
                    </a:lnTo>
                    <a:lnTo>
                      <a:pt x="392" y="4"/>
                    </a:lnTo>
                    <a:lnTo>
                      <a:pt x="386" y="6"/>
                    </a:lnTo>
                    <a:lnTo>
                      <a:pt x="377" y="8"/>
                    </a:lnTo>
                    <a:lnTo>
                      <a:pt x="363" y="12"/>
                    </a:lnTo>
                    <a:lnTo>
                      <a:pt x="348" y="13"/>
                    </a:lnTo>
                    <a:lnTo>
                      <a:pt x="327" y="15"/>
                    </a:lnTo>
                    <a:lnTo>
                      <a:pt x="304" y="17"/>
                    </a:lnTo>
                    <a:lnTo>
                      <a:pt x="279" y="19"/>
                    </a:lnTo>
                    <a:lnTo>
                      <a:pt x="250" y="21"/>
                    </a:lnTo>
                    <a:lnTo>
                      <a:pt x="219" y="23"/>
                    </a:lnTo>
                    <a:lnTo>
                      <a:pt x="186" y="25"/>
                    </a:lnTo>
                    <a:lnTo>
                      <a:pt x="152" y="25"/>
                    </a:lnTo>
                    <a:lnTo>
                      <a:pt x="115" y="27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FAF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183">
                <a:extLst>
                  <a:ext uri="{FF2B5EF4-FFF2-40B4-BE49-F238E27FC236}">
                    <a16:creationId xmlns:a16="http://schemas.microsoft.com/office/drawing/2014/main" id="{365C9265-6E83-40DC-8BC8-6543F4B3D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7" cy="13"/>
              </a:xfrm>
              <a:custGeom>
                <a:avLst/>
                <a:gdLst>
                  <a:gd name="T0" fmla="*/ 0 w 394"/>
                  <a:gd name="T1" fmla="*/ 27 h 27"/>
                  <a:gd name="T2" fmla="*/ 38 w 394"/>
                  <a:gd name="T3" fmla="*/ 27 h 27"/>
                  <a:gd name="T4" fmla="*/ 77 w 394"/>
                  <a:gd name="T5" fmla="*/ 27 h 27"/>
                  <a:gd name="T6" fmla="*/ 115 w 394"/>
                  <a:gd name="T7" fmla="*/ 27 h 27"/>
                  <a:gd name="T8" fmla="*/ 152 w 394"/>
                  <a:gd name="T9" fmla="*/ 25 h 27"/>
                  <a:gd name="T10" fmla="*/ 186 w 394"/>
                  <a:gd name="T11" fmla="*/ 25 h 27"/>
                  <a:gd name="T12" fmla="*/ 219 w 394"/>
                  <a:gd name="T13" fmla="*/ 23 h 27"/>
                  <a:gd name="T14" fmla="*/ 250 w 394"/>
                  <a:gd name="T15" fmla="*/ 21 h 27"/>
                  <a:gd name="T16" fmla="*/ 279 w 394"/>
                  <a:gd name="T17" fmla="*/ 19 h 27"/>
                  <a:gd name="T18" fmla="*/ 304 w 394"/>
                  <a:gd name="T19" fmla="*/ 17 h 27"/>
                  <a:gd name="T20" fmla="*/ 327 w 394"/>
                  <a:gd name="T21" fmla="*/ 15 h 27"/>
                  <a:gd name="T22" fmla="*/ 348 w 394"/>
                  <a:gd name="T23" fmla="*/ 13 h 27"/>
                  <a:gd name="T24" fmla="*/ 363 w 394"/>
                  <a:gd name="T25" fmla="*/ 12 h 27"/>
                  <a:gd name="T26" fmla="*/ 377 w 394"/>
                  <a:gd name="T27" fmla="*/ 8 h 27"/>
                  <a:gd name="T28" fmla="*/ 386 w 394"/>
                  <a:gd name="T29" fmla="*/ 6 h 27"/>
                  <a:gd name="T30" fmla="*/ 392 w 394"/>
                  <a:gd name="T31" fmla="*/ 4 h 27"/>
                  <a:gd name="T32" fmla="*/ 394 w 394"/>
                  <a:gd name="T33" fmla="*/ 0 h 27"/>
                  <a:gd name="T34" fmla="*/ 388 w 394"/>
                  <a:gd name="T35" fmla="*/ 0 h 27"/>
                  <a:gd name="T36" fmla="*/ 386 w 394"/>
                  <a:gd name="T37" fmla="*/ 4 h 27"/>
                  <a:gd name="T38" fmla="*/ 381 w 394"/>
                  <a:gd name="T39" fmla="*/ 6 h 27"/>
                  <a:gd name="T40" fmla="*/ 371 w 394"/>
                  <a:gd name="T41" fmla="*/ 8 h 27"/>
                  <a:gd name="T42" fmla="*/ 358 w 394"/>
                  <a:gd name="T43" fmla="*/ 10 h 27"/>
                  <a:gd name="T44" fmla="*/ 342 w 394"/>
                  <a:gd name="T45" fmla="*/ 13 h 27"/>
                  <a:gd name="T46" fmla="*/ 323 w 394"/>
                  <a:gd name="T47" fmla="*/ 15 h 27"/>
                  <a:gd name="T48" fmla="*/ 300 w 394"/>
                  <a:gd name="T49" fmla="*/ 17 h 27"/>
                  <a:gd name="T50" fmla="*/ 275 w 394"/>
                  <a:gd name="T51" fmla="*/ 19 h 27"/>
                  <a:gd name="T52" fmla="*/ 246 w 394"/>
                  <a:gd name="T53" fmla="*/ 21 h 27"/>
                  <a:gd name="T54" fmla="*/ 215 w 394"/>
                  <a:gd name="T55" fmla="*/ 23 h 27"/>
                  <a:gd name="T56" fmla="*/ 183 w 394"/>
                  <a:gd name="T57" fmla="*/ 23 h 27"/>
                  <a:gd name="T58" fmla="*/ 150 w 394"/>
                  <a:gd name="T59" fmla="*/ 25 h 27"/>
                  <a:gd name="T60" fmla="*/ 113 w 394"/>
                  <a:gd name="T61" fmla="*/ 25 h 27"/>
                  <a:gd name="T62" fmla="*/ 77 w 394"/>
                  <a:gd name="T63" fmla="*/ 27 h 27"/>
                  <a:gd name="T64" fmla="*/ 38 w 394"/>
                  <a:gd name="T65" fmla="*/ 27 h 27"/>
                  <a:gd name="T66" fmla="*/ 0 w 394"/>
                  <a:gd name="T67" fmla="*/ 27 h 27"/>
                  <a:gd name="T68" fmla="*/ 0 w 394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4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5" y="27"/>
                    </a:lnTo>
                    <a:lnTo>
                      <a:pt x="152" y="25"/>
                    </a:lnTo>
                    <a:lnTo>
                      <a:pt x="186" y="25"/>
                    </a:lnTo>
                    <a:lnTo>
                      <a:pt x="219" y="23"/>
                    </a:lnTo>
                    <a:lnTo>
                      <a:pt x="250" y="21"/>
                    </a:lnTo>
                    <a:lnTo>
                      <a:pt x="279" y="19"/>
                    </a:lnTo>
                    <a:lnTo>
                      <a:pt x="304" y="17"/>
                    </a:lnTo>
                    <a:lnTo>
                      <a:pt x="327" y="15"/>
                    </a:lnTo>
                    <a:lnTo>
                      <a:pt x="348" y="13"/>
                    </a:lnTo>
                    <a:lnTo>
                      <a:pt x="363" y="12"/>
                    </a:lnTo>
                    <a:lnTo>
                      <a:pt x="377" y="8"/>
                    </a:lnTo>
                    <a:lnTo>
                      <a:pt x="386" y="6"/>
                    </a:lnTo>
                    <a:lnTo>
                      <a:pt x="392" y="4"/>
                    </a:lnTo>
                    <a:lnTo>
                      <a:pt x="394" y="0"/>
                    </a:lnTo>
                    <a:lnTo>
                      <a:pt x="388" y="0"/>
                    </a:lnTo>
                    <a:lnTo>
                      <a:pt x="386" y="4"/>
                    </a:lnTo>
                    <a:lnTo>
                      <a:pt x="381" y="6"/>
                    </a:lnTo>
                    <a:lnTo>
                      <a:pt x="371" y="8"/>
                    </a:lnTo>
                    <a:lnTo>
                      <a:pt x="358" y="10"/>
                    </a:lnTo>
                    <a:lnTo>
                      <a:pt x="342" y="13"/>
                    </a:lnTo>
                    <a:lnTo>
                      <a:pt x="323" y="15"/>
                    </a:lnTo>
                    <a:lnTo>
                      <a:pt x="300" y="17"/>
                    </a:lnTo>
                    <a:lnTo>
                      <a:pt x="275" y="19"/>
                    </a:lnTo>
                    <a:lnTo>
                      <a:pt x="246" y="21"/>
                    </a:lnTo>
                    <a:lnTo>
                      <a:pt x="215" y="23"/>
                    </a:lnTo>
                    <a:lnTo>
                      <a:pt x="183" y="23"/>
                    </a:lnTo>
                    <a:lnTo>
                      <a:pt x="150" y="25"/>
                    </a:lnTo>
                    <a:lnTo>
                      <a:pt x="113" y="25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" name="Freeform 184">
                <a:extLst>
                  <a:ext uri="{FF2B5EF4-FFF2-40B4-BE49-F238E27FC236}">
                    <a16:creationId xmlns:a16="http://schemas.microsoft.com/office/drawing/2014/main" id="{F8EF5D38-447A-412F-904B-367353725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4" cy="13"/>
              </a:xfrm>
              <a:custGeom>
                <a:avLst/>
                <a:gdLst>
                  <a:gd name="T0" fmla="*/ 0 w 388"/>
                  <a:gd name="T1" fmla="*/ 27 h 27"/>
                  <a:gd name="T2" fmla="*/ 38 w 388"/>
                  <a:gd name="T3" fmla="*/ 27 h 27"/>
                  <a:gd name="T4" fmla="*/ 77 w 388"/>
                  <a:gd name="T5" fmla="*/ 27 h 27"/>
                  <a:gd name="T6" fmla="*/ 113 w 388"/>
                  <a:gd name="T7" fmla="*/ 25 h 27"/>
                  <a:gd name="T8" fmla="*/ 150 w 388"/>
                  <a:gd name="T9" fmla="*/ 25 h 27"/>
                  <a:gd name="T10" fmla="*/ 183 w 388"/>
                  <a:gd name="T11" fmla="*/ 23 h 27"/>
                  <a:gd name="T12" fmla="*/ 215 w 388"/>
                  <a:gd name="T13" fmla="*/ 23 h 27"/>
                  <a:gd name="T14" fmla="*/ 246 w 388"/>
                  <a:gd name="T15" fmla="*/ 21 h 27"/>
                  <a:gd name="T16" fmla="*/ 275 w 388"/>
                  <a:gd name="T17" fmla="*/ 19 h 27"/>
                  <a:gd name="T18" fmla="*/ 300 w 388"/>
                  <a:gd name="T19" fmla="*/ 17 h 27"/>
                  <a:gd name="T20" fmla="*/ 323 w 388"/>
                  <a:gd name="T21" fmla="*/ 15 h 27"/>
                  <a:gd name="T22" fmla="*/ 342 w 388"/>
                  <a:gd name="T23" fmla="*/ 13 h 27"/>
                  <a:gd name="T24" fmla="*/ 358 w 388"/>
                  <a:gd name="T25" fmla="*/ 10 h 27"/>
                  <a:gd name="T26" fmla="*/ 371 w 388"/>
                  <a:gd name="T27" fmla="*/ 8 h 27"/>
                  <a:gd name="T28" fmla="*/ 381 w 388"/>
                  <a:gd name="T29" fmla="*/ 6 h 27"/>
                  <a:gd name="T30" fmla="*/ 386 w 388"/>
                  <a:gd name="T31" fmla="*/ 4 h 27"/>
                  <a:gd name="T32" fmla="*/ 388 w 388"/>
                  <a:gd name="T33" fmla="*/ 0 h 27"/>
                  <a:gd name="T34" fmla="*/ 383 w 388"/>
                  <a:gd name="T35" fmla="*/ 0 h 27"/>
                  <a:gd name="T36" fmla="*/ 381 w 388"/>
                  <a:gd name="T37" fmla="*/ 4 h 27"/>
                  <a:gd name="T38" fmla="*/ 375 w 388"/>
                  <a:gd name="T39" fmla="*/ 6 h 27"/>
                  <a:gd name="T40" fmla="*/ 365 w 388"/>
                  <a:gd name="T41" fmla="*/ 8 h 27"/>
                  <a:gd name="T42" fmla="*/ 354 w 388"/>
                  <a:gd name="T43" fmla="*/ 10 h 27"/>
                  <a:gd name="T44" fmla="*/ 336 w 388"/>
                  <a:gd name="T45" fmla="*/ 13 h 27"/>
                  <a:gd name="T46" fmla="*/ 317 w 388"/>
                  <a:gd name="T47" fmla="*/ 15 h 27"/>
                  <a:gd name="T48" fmla="*/ 296 w 388"/>
                  <a:gd name="T49" fmla="*/ 17 h 27"/>
                  <a:gd name="T50" fmla="*/ 271 w 388"/>
                  <a:gd name="T51" fmla="*/ 19 h 27"/>
                  <a:gd name="T52" fmla="*/ 242 w 388"/>
                  <a:gd name="T53" fmla="*/ 21 h 27"/>
                  <a:gd name="T54" fmla="*/ 213 w 388"/>
                  <a:gd name="T55" fmla="*/ 21 h 27"/>
                  <a:gd name="T56" fmla="*/ 181 w 388"/>
                  <a:gd name="T57" fmla="*/ 23 h 27"/>
                  <a:gd name="T58" fmla="*/ 146 w 388"/>
                  <a:gd name="T59" fmla="*/ 25 h 27"/>
                  <a:gd name="T60" fmla="*/ 111 w 388"/>
                  <a:gd name="T61" fmla="*/ 25 h 27"/>
                  <a:gd name="T62" fmla="*/ 75 w 388"/>
                  <a:gd name="T63" fmla="*/ 27 h 27"/>
                  <a:gd name="T64" fmla="*/ 38 w 388"/>
                  <a:gd name="T65" fmla="*/ 27 h 27"/>
                  <a:gd name="T66" fmla="*/ 0 w 388"/>
                  <a:gd name="T67" fmla="*/ 27 h 27"/>
                  <a:gd name="T68" fmla="*/ 0 w 388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8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3" y="25"/>
                    </a:lnTo>
                    <a:lnTo>
                      <a:pt x="150" y="25"/>
                    </a:lnTo>
                    <a:lnTo>
                      <a:pt x="183" y="23"/>
                    </a:lnTo>
                    <a:lnTo>
                      <a:pt x="215" y="23"/>
                    </a:lnTo>
                    <a:lnTo>
                      <a:pt x="246" y="21"/>
                    </a:lnTo>
                    <a:lnTo>
                      <a:pt x="275" y="19"/>
                    </a:lnTo>
                    <a:lnTo>
                      <a:pt x="300" y="17"/>
                    </a:lnTo>
                    <a:lnTo>
                      <a:pt x="323" y="15"/>
                    </a:lnTo>
                    <a:lnTo>
                      <a:pt x="342" y="13"/>
                    </a:lnTo>
                    <a:lnTo>
                      <a:pt x="358" y="10"/>
                    </a:lnTo>
                    <a:lnTo>
                      <a:pt x="371" y="8"/>
                    </a:lnTo>
                    <a:lnTo>
                      <a:pt x="381" y="6"/>
                    </a:lnTo>
                    <a:lnTo>
                      <a:pt x="386" y="4"/>
                    </a:lnTo>
                    <a:lnTo>
                      <a:pt x="388" y="0"/>
                    </a:lnTo>
                    <a:lnTo>
                      <a:pt x="383" y="0"/>
                    </a:lnTo>
                    <a:lnTo>
                      <a:pt x="381" y="4"/>
                    </a:lnTo>
                    <a:lnTo>
                      <a:pt x="375" y="6"/>
                    </a:lnTo>
                    <a:lnTo>
                      <a:pt x="365" y="8"/>
                    </a:lnTo>
                    <a:lnTo>
                      <a:pt x="354" y="10"/>
                    </a:lnTo>
                    <a:lnTo>
                      <a:pt x="336" y="13"/>
                    </a:lnTo>
                    <a:lnTo>
                      <a:pt x="317" y="15"/>
                    </a:lnTo>
                    <a:lnTo>
                      <a:pt x="296" y="17"/>
                    </a:lnTo>
                    <a:lnTo>
                      <a:pt x="271" y="19"/>
                    </a:lnTo>
                    <a:lnTo>
                      <a:pt x="242" y="21"/>
                    </a:lnTo>
                    <a:lnTo>
                      <a:pt x="213" y="21"/>
                    </a:lnTo>
                    <a:lnTo>
                      <a:pt x="181" y="23"/>
                    </a:lnTo>
                    <a:lnTo>
                      <a:pt x="146" y="25"/>
                    </a:lnTo>
                    <a:lnTo>
                      <a:pt x="111" y="25"/>
                    </a:lnTo>
                    <a:lnTo>
                      <a:pt x="75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" name="Freeform 185">
                <a:extLst>
                  <a:ext uri="{FF2B5EF4-FFF2-40B4-BE49-F238E27FC236}">
                    <a16:creationId xmlns:a16="http://schemas.microsoft.com/office/drawing/2014/main" id="{5977001D-6A86-483B-8482-98B409207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1" cy="13"/>
              </a:xfrm>
              <a:custGeom>
                <a:avLst/>
                <a:gdLst>
                  <a:gd name="T0" fmla="*/ 0 w 383"/>
                  <a:gd name="T1" fmla="*/ 27 h 27"/>
                  <a:gd name="T2" fmla="*/ 38 w 383"/>
                  <a:gd name="T3" fmla="*/ 27 h 27"/>
                  <a:gd name="T4" fmla="*/ 75 w 383"/>
                  <a:gd name="T5" fmla="*/ 27 h 27"/>
                  <a:gd name="T6" fmla="*/ 111 w 383"/>
                  <a:gd name="T7" fmla="*/ 25 h 27"/>
                  <a:gd name="T8" fmla="*/ 146 w 383"/>
                  <a:gd name="T9" fmla="*/ 25 h 27"/>
                  <a:gd name="T10" fmla="*/ 181 w 383"/>
                  <a:gd name="T11" fmla="*/ 23 h 27"/>
                  <a:gd name="T12" fmla="*/ 213 w 383"/>
                  <a:gd name="T13" fmla="*/ 21 h 27"/>
                  <a:gd name="T14" fmla="*/ 242 w 383"/>
                  <a:gd name="T15" fmla="*/ 21 h 27"/>
                  <a:gd name="T16" fmla="*/ 271 w 383"/>
                  <a:gd name="T17" fmla="*/ 19 h 27"/>
                  <a:gd name="T18" fmla="*/ 296 w 383"/>
                  <a:gd name="T19" fmla="*/ 17 h 27"/>
                  <a:gd name="T20" fmla="*/ 317 w 383"/>
                  <a:gd name="T21" fmla="*/ 15 h 27"/>
                  <a:gd name="T22" fmla="*/ 336 w 383"/>
                  <a:gd name="T23" fmla="*/ 13 h 27"/>
                  <a:gd name="T24" fmla="*/ 354 w 383"/>
                  <a:gd name="T25" fmla="*/ 10 h 27"/>
                  <a:gd name="T26" fmla="*/ 365 w 383"/>
                  <a:gd name="T27" fmla="*/ 8 h 27"/>
                  <a:gd name="T28" fmla="*/ 375 w 383"/>
                  <a:gd name="T29" fmla="*/ 6 h 27"/>
                  <a:gd name="T30" fmla="*/ 381 w 383"/>
                  <a:gd name="T31" fmla="*/ 4 h 27"/>
                  <a:gd name="T32" fmla="*/ 383 w 383"/>
                  <a:gd name="T33" fmla="*/ 0 h 27"/>
                  <a:gd name="T34" fmla="*/ 377 w 383"/>
                  <a:gd name="T35" fmla="*/ 0 h 27"/>
                  <a:gd name="T36" fmla="*/ 375 w 383"/>
                  <a:gd name="T37" fmla="*/ 4 h 27"/>
                  <a:gd name="T38" fmla="*/ 369 w 383"/>
                  <a:gd name="T39" fmla="*/ 6 h 27"/>
                  <a:gd name="T40" fmla="*/ 360 w 383"/>
                  <a:gd name="T41" fmla="*/ 8 h 27"/>
                  <a:gd name="T42" fmla="*/ 348 w 383"/>
                  <a:gd name="T43" fmla="*/ 10 h 27"/>
                  <a:gd name="T44" fmla="*/ 333 w 383"/>
                  <a:gd name="T45" fmla="*/ 13 h 27"/>
                  <a:gd name="T46" fmla="*/ 313 w 383"/>
                  <a:gd name="T47" fmla="*/ 15 h 27"/>
                  <a:gd name="T48" fmla="*/ 290 w 383"/>
                  <a:gd name="T49" fmla="*/ 17 h 27"/>
                  <a:gd name="T50" fmla="*/ 267 w 383"/>
                  <a:gd name="T51" fmla="*/ 19 h 27"/>
                  <a:gd name="T52" fmla="*/ 238 w 383"/>
                  <a:gd name="T53" fmla="*/ 21 h 27"/>
                  <a:gd name="T54" fmla="*/ 210 w 383"/>
                  <a:gd name="T55" fmla="*/ 21 h 27"/>
                  <a:gd name="T56" fmla="*/ 179 w 383"/>
                  <a:gd name="T57" fmla="*/ 23 h 27"/>
                  <a:gd name="T58" fmla="*/ 144 w 383"/>
                  <a:gd name="T59" fmla="*/ 25 h 27"/>
                  <a:gd name="T60" fmla="*/ 109 w 383"/>
                  <a:gd name="T61" fmla="*/ 25 h 27"/>
                  <a:gd name="T62" fmla="*/ 75 w 383"/>
                  <a:gd name="T63" fmla="*/ 25 h 27"/>
                  <a:gd name="T64" fmla="*/ 38 w 383"/>
                  <a:gd name="T65" fmla="*/ 27 h 27"/>
                  <a:gd name="T66" fmla="*/ 0 w 383"/>
                  <a:gd name="T67" fmla="*/ 27 h 27"/>
                  <a:gd name="T68" fmla="*/ 0 w 383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3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7"/>
                    </a:lnTo>
                    <a:lnTo>
                      <a:pt x="111" y="25"/>
                    </a:lnTo>
                    <a:lnTo>
                      <a:pt x="146" y="25"/>
                    </a:lnTo>
                    <a:lnTo>
                      <a:pt x="181" y="23"/>
                    </a:lnTo>
                    <a:lnTo>
                      <a:pt x="213" y="21"/>
                    </a:lnTo>
                    <a:lnTo>
                      <a:pt x="242" y="21"/>
                    </a:lnTo>
                    <a:lnTo>
                      <a:pt x="271" y="19"/>
                    </a:lnTo>
                    <a:lnTo>
                      <a:pt x="296" y="17"/>
                    </a:lnTo>
                    <a:lnTo>
                      <a:pt x="317" y="15"/>
                    </a:lnTo>
                    <a:lnTo>
                      <a:pt x="336" y="13"/>
                    </a:lnTo>
                    <a:lnTo>
                      <a:pt x="354" y="10"/>
                    </a:lnTo>
                    <a:lnTo>
                      <a:pt x="365" y="8"/>
                    </a:lnTo>
                    <a:lnTo>
                      <a:pt x="375" y="6"/>
                    </a:lnTo>
                    <a:lnTo>
                      <a:pt x="381" y="4"/>
                    </a:lnTo>
                    <a:lnTo>
                      <a:pt x="383" y="0"/>
                    </a:lnTo>
                    <a:lnTo>
                      <a:pt x="377" y="0"/>
                    </a:lnTo>
                    <a:lnTo>
                      <a:pt x="375" y="4"/>
                    </a:lnTo>
                    <a:lnTo>
                      <a:pt x="369" y="6"/>
                    </a:lnTo>
                    <a:lnTo>
                      <a:pt x="360" y="8"/>
                    </a:lnTo>
                    <a:lnTo>
                      <a:pt x="348" y="10"/>
                    </a:lnTo>
                    <a:lnTo>
                      <a:pt x="333" y="13"/>
                    </a:lnTo>
                    <a:lnTo>
                      <a:pt x="313" y="15"/>
                    </a:lnTo>
                    <a:lnTo>
                      <a:pt x="290" y="17"/>
                    </a:lnTo>
                    <a:lnTo>
                      <a:pt x="267" y="19"/>
                    </a:lnTo>
                    <a:lnTo>
                      <a:pt x="238" y="21"/>
                    </a:lnTo>
                    <a:lnTo>
                      <a:pt x="210" y="21"/>
                    </a:lnTo>
                    <a:lnTo>
                      <a:pt x="179" y="23"/>
                    </a:lnTo>
                    <a:lnTo>
                      <a:pt x="144" y="25"/>
                    </a:lnTo>
                    <a:lnTo>
                      <a:pt x="109" y="25"/>
                    </a:lnTo>
                    <a:lnTo>
                      <a:pt x="75" y="25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B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" name="Freeform 186">
                <a:extLst>
                  <a:ext uri="{FF2B5EF4-FFF2-40B4-BE49-F238E27FC236}">
                    <a16:creationId xmlns:a16="http://schemas.microsoft.com/office/drawing/2014/main" id="{C36EBAEE-3420-421F-AEDD-9B2930CB2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8" cy="13"/>
              </a:xfrm>
              <a:custGeom>
                <a:avLst/>
                <a:gdLst>
                  <a:gd name="T0" fmla="*/ 0 w 377"/>
                  <a:gd name="T1" fmla="*/ 27 h 27"/>
                  <a:gd name="T2" fmla="*/ 38 w 377"/>
                  <a:gd name="T3" fmla="*/ 27 h 27"/>
                  <a:gd name="T4" fmla="*/ 75 w 377"/>
                  <a:gd name="T5" fmla="*/ 25 h 27"/>
                  <a:gd name="T6" fmla="*/ 109 w 377"/>
                  <a:gd name="T7" fmla="*/ 25 h 27"/>
                  <a:gd name="T8" fmla="*/ 144 w 377"/>
                  <a:gd name="T9" fmla="*/ 25 h 27"/>
                  <a:gd name="T10" fmla="*/ 179 w 377"/>
                  <a:gd name="T11" fmla="*/ 23 h 27"/>
                  <a:gd name="T12" fmla="*/ 210 w 377"/>
                  <a:gd name="T13" fmla="*/ 21 h 27"/>
                  <a:gd name="T14" fmla="*/ 238 w 377"/>
                  <a:gd name="T15" fmla="*/ 21 h 27"/>
                  <a:gd name="T16" fmla="*/ 267 w 377"/>
                  <a:gd name="T17" fmla="*/ 19 h 27"/>
                  <a:gd name="T18" fmla="*/ 290 w 377"/>
                  <a:gd name="T19" fmla="*/ 17 h 27"/>
                  <a:gd name="T20" fmla="*/ 313 w 377"/>
                  <a:gd name="T21" fmla="*/ 15 h 27"/>
                  <a:gd name="T22" fmla="*/ 333 w 377"/>
                  <a:gd name="T23" fmla="*/ 13 h 27"/>
                  <a:gd name="T24" fmla="*/ 348 w 377"/>
                  <a:gd name="T25" fmla="*/ 10 h 27"/>
                  <a:gd name="T26" fmla="*/ 360 w 377"/>
                  <a:gd name="T27" fmla="*/ 8 h 27"/>
                  <a:gd name="T28" fmla="*/ 369 w 377"/>
                  <a:gd name="T29" fmla="*/ 6 h 27"/>
                  <a:gd name="T30" fmla="*/ 375 w 377"/>
                  <a:gd name="T31" fmla="*/ 4 h 27"/>
                  <a:gd name="T32" fmla="*/ 377 w 377"/>
                  <a:gd name="T33" fmla="*/ 0 h 27"/>
                  <a:gd name="T34" fmla="*/ 371 w 377"/>
                  <a:gd name="T35" fmla="*/ 0 h 27"/>
                  <a:gd name="T36" fmla="*/ 369 w 377"/>
                  <a:gd name="T37" fmla="*/ 2 h 27"/>
                  <a:gd name="T38" fmla="*/ 363 w 377"/>
                  <a:gd name="T39" fmla="*/ 6 h 27"/>
                  <a:gd name="T40" fmla="*/ 354 w 377"/>
                  <a:gd name="T41" fmla="*/ 8 h 27"/>
                  <a:gd name="T42" fmla="*/ 342 w 377"/>
                  <a:gd name="T43" fmla="*/ 10 h 27"/>
                  <a:gd name="T44" fmla="*/ 327 w 377"/>
                  <a:gd name="T45" fmla="*/ 12 h 27"/>
                  <a:gd name="T46" fmla="*/ 308 w 377"/>
                  <a:gd name="T47" fmla="*/ 15 h 27"/>
                  <a:gd name="T48" fmla="*/ 286 w 377"/>
                  <a:gd name="T49" fmla="*/ 17 h 27"/>
                  <a:gd name="T50" fmla="*/ 261 w 377"/>
                  <a:gd name="T51" fmla="*/ 19 h 27"/>
                  <a:gd name="T52" fmla="*/ 235 w 377"/>
                  <a:gd name="T53" fmla="*/ 19 h 27"/>
                  <a:gd name="T54" fmla="*/ 206 w 377"/>
                  <a:gd name="T55" fmla="*/ 21 h 27"/>
                  <a:gd name="T56" fmla="*/ 175 w 377"/>
                  <a:gd name="T57" fmla="*/ 23 h 27"/>
                  <a:gd name="T58" fmla="*/ 142 w 377"/>
                  <a:gd name="T59" fmla="*/ 23 h 27"/>
                  <a:gd name="T60" fmla="*/ 108 w 377"/>
                  <a:gd name="T61" fmla="*/ 25 h 27"/>
                  <a:gd name="T62" fmla="*/ 73 w 377"/>
                  <a:gd name="T63" fmla="*/ 25 h 27"/>
                  <a:gd name="T64" fmla="*/ 36 w 377"/>
                  <a:gd name="T65" fmla="*/ 25 h 27"/>
                  <a:gd name="T66" fmla="*/ 0 w 377"/>
                  <a:gd name="T67" fmla="*/ 25 h 27"/>
                  <a:gd name="T68" fmla="*/ 0 w 377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7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5"/>
                    </a:lnTo>
                    <a:lnTo>
                      <a:pt x="109" y="25"/>
                    </a:lnTo>
                    <a:lnTo>
                      <a:pt x="144" y="25"/>
                    </a:lnTo>
                    <a:lnTo>
                      <a:pt x="179" y="23"/>
                    </a:lnTo>
                    <a:lnTo>
                      <a:pt x="210" y="21"/>
                    </a:lnTo>
                    <a:lnTo>
                      <a:pt x="238" y="21"/>
                    </a:lnTo>
                    <a:lnTo>
                      <a:pt x="267" y="19"/>
                    </a:lnTo>
                    <a:lnTo>
                      <a:pt x="290" y="17"/>
                    </a:lnTo>
                    <a:lnTo>
                      <a:pt x="313" y="15"/>
                    </a:lnTo>
                    <a:lnTo>
                      <a:pt x="333" y="13"/>
                    </a:lnTo>
                    <a:lnTo>
                      <a:pt x="348" y="10"/>
                    </a:lnTo>
                    <a:lnTo>
                      <a:pt x="360" y="8"/>
                    </a:lnTo>
                    <a:lnTo>
                      <a:pt x="369" y="6"/>
                    </a:lnTo>
                    <a:lnTo>
                      <a:pt x="375" y="4"/>
                    </a:lnTo>
                    <a:lnTo>
                      <a:pt x="377" y="0"/>
                    </a:lnTo>
                    <a:lnTo>
                      <a:pt x="371" y="0"/>
                    </a:lnTo>
                    <a:lnTo>
                      <a:pt x="369" y="2"/>
                    </a:lnTo>
                    <a:lnTo>
                      <a:pt x="363" y="6"/>
                    </a:lnTo>
                    <a:lnTo>
                      <a:pt x="354" y="8"/>
                    </a:lnTo>
                    <a:lnTo>
                      <a:pt x="342" y="10"/>
                    </a:lnTo>
                    <a:lnTo>
                      <a:pt x="327" y="12"/>
                    </a:lnTo>
                    <a:lnTo>
                      <a:pt x="308" y="15"/>
                    </a:lnTo>
                    <a:lnTo>
                      <a:pt x="286" y="17"/>
                    </a:lnTo>
                    <a:lnTo>
                      <a:pt x="261" y="19"/>
                    </a:lnTo>
                    <a:lnTo>
                      <a:pt x="235" y="19"/>
                    </a:lnTo>
                    <a:lnTo>
                      <a:pt x="206" y="21"/>
                    </a:lnTo>
                    <a:lnTo>
                      <a:pt x="175" y="23"/>
                    </a:lnTo>
                    <a:lnTo>
                      <a:pt x="142" y="23"/>
                    </a:lnTo>
                    <a:lnTo>
                      <a:pt x="108" y="25"/>
                    </a:lnTo>
                    <a:lnTo>
                      <a:pt x="73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" name="Freeform 187">
                <a:extLst>
                  <a:ext uri="{FF2B5EF4-FFF2-40B4-BE49-F238E27FC236}">
                    <a16:creationId xmlns:a16="http://schemas.microsoft.com/office/drawing/2014/main" id="{A76BB865-5FDB-4647-9847-AAC1EE1A7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6" cy="12"/>
              </a:xfrm>
              <a:custGeom>
                <a:avLst/>
                <a:gdLst>
                  <a:gd name="T0" fmla="*/ 0 w 371"/>
                  <a:gd name="T1" fmla="*/ 25 h 25"/>
                  <a:gd name="T2" fmla="*/ 36 w 371"/>
                  <a:gd name="T3" fmla="*/ 25 h 25"/>
                  <a:gd name="T4" fmla="*/ 73 w 371"/>
                  <a:gd name="T5" fmla="*/ 25 h 25"/>
                  <a:gd name="T6" fmla="*/ 108 w 371"/>
                  <a:gd name="T7" fmla="*/ 25 h 25"/>
                  <a:gd name="T8" fmla="*/ 142 w 371"/>
                  <a:gd name="T9" fmla="*/ 23 h 25"/>
                  <a:gd name="T10" fmla="*/ 175 w 371"/>
                  <a:gd name="T11" fmla="*/ 23 h 25"/>
                  <a:gd name="T12" fmla="*/ 206 w 371"/>
                  <a:gd name="T13" fmla="*/ 21 h 25"/>
                  <a:gd name="T14" fmla="*/ 235 w 371"/>
                  <a:gd name="T15" fmla="*/ 19 h 25"/>
                  <a:gd name="T16" fmla="*/ 261 w 371"/>
                  <a:gd name="T17" fmla="*/ 19 h 25"/>
                  <a:gd name="T18" fmla="*/ 286 w 371"/>
                  <a:gd name="T19" fmla="*/ 17 h 25"/>
                  <a:gd name="T20" fmla="*/ 308 w 371"/>
                  <a:gd name="T21" fmla="*/ 15 h 25"/>
                  <a:gd name="T22" fmla="*/ 327 w 371"/>
                  <a:gd name="T23" fmla="*/ 12 h 25"/>
                  <a:gd name="T24" fmla="*/ 342 w 371"/>
                  <a:gd name="T25" fmla="*/ 10 h 25"/>
                  <a:gd name="T26" fmla="*/ 354 w 371"/>
                  <a:gd name="T27" fmla="*/ 8 h 25"/>
                  <a:gd name="T28" fmla="*/ 363 w 371"/>
                  <a:gd name="T29" fmla="*/ 6 h 25"/>
                  <a:gd name="T30" fmla="*/ 369 w 371"/>
                  <a:gd name="T31" fmla="*/ 2 h 25"/>
                  <a:gd name="T32" fmla="*/ 371 w 371"/>
                  <a:gd name="T33" fmla="*/ 0 h 25"/>
                  <a:gd name="T34" fmla="*/ 365 w 371"/>
                  <a:gd name="T35" fmla="*/ 0 h 25"/>
                  <a:gd name="T36" fmla="*/ 363 w 371"/>
                  <a:gd name="T37" fmla="*/ 2 h 25"/>
                  <a:gd name="T38" fmla="*/ 358 w 371"/>
                  <a:gd name="T39" fmla="*/ 6 h 25"/>
                  <a:gd name="T40" fmla="*/ 350 w 371"/>
                  <a:gd name="T41" fmla="*/ 8 h 25"/>
                  <a:gd name="T42" fmla="*/ 336 w 371"/>
                  <a:gd name="T43" fmla="*/ 10 h 25"/>
                  <a:gd name="T44" fmla="*/ 321 w 371"/>
                  <a:gd name="T45" fmla="*/ 12 h 25"/>
                  <a:gd name="T46" fmla="*/ 304 w 371"/>
                  <a:gd name="T47" fmla="*/ 13 h 25"/>
                  <a:gd name="T48" fmla="*/ 283 w 371"/>
                  <a:gd name="T49" fmla="*/ 15 h 25"/>
                  <a:gd name="T50" fmla="*/ 258 w 371"/>
                  <a:gd name="T51" fmla="*/ 17 h 25"/>
                  <a:gd name="T52" fmla="*/ 233 w 371"/>
                  <a:gd name="T53" fmla="*/ 19 h 25"/>
                  <a:gd name="T54" fmla="*/ 204 w 371"/>
                  <a:gd name="T55" fmla="*/ 21 h 25"/>
                  <a:gd name="T56" fmla="*/ 173 w 371"/>
                  <a:gd name="T57" fmla="*/ 23 h 25"/>
                  <a:gd name="T58" fmla="*/ 140 w 371"/>
                  <a:gd name="T59" fmla="*/ 23 h 25"/>
                  <a:gd name="T60" fmla="*/ 106 w 371"/>
                  <a:gd name="T61" fmla="*/ 25 h 25"/>
                  <a:gd name="T62" fmla="*/ 71 w 371"/>
                  <a:gd name="T63" fmla="*/ 25 h 25"/>
                  <a:gd name="T64" fmla="*/ 36 w 371"/>
                  <a:gd name="T65" fmla="*/ 25 h 25"/>
                  <a:gd name="T66" fmla="*/ 0 w 371"/>
                  <a:gd name="T67" fmla="*/ 25 h 25"/>
                  <a:gd name="T68" fmla="*/ 0 w 371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1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3" y="25"/>
                    </a:lnTo>
                    <a:lnTo>
                      <a:pt x="108" y="25"/>
                    </a:lnTo>
                    <a:lnTo>
                      <a:pt x="142" y="23"/>
                    </a:lnTo>
                    <a:lnTo>
                      <a:pt x="175" y="23"/>
                    </a:lnTo>
                    <a:lnTo>
                      <a:pt x="206" y="21"/>
                    </a:lnTo>
                    <a:lnTo>
                      <a:pt x="235" y="19"/>
                    </a:lnTo>
                    <a:lnTo>
                      <a:pt x="261" y="19"/>
                    </a:lnTo>
                    <a:lnTo>
                      <a:pt x="286" y="17"/>
                    </a:lnTo>
                    <a:lnTo>
                      <a:pt x="308" y="15"/>
                    </a:lnTo>
                    <a:lnTo>
                      <a:pt x="327" y="12"/>
                    </a:lnTo>
                    <a:lnTo>
                      <a:pt x="342" y="10"/>
                    </a:lnTo>
                    <a:lnTo>
                      <a:pt x="354" y="8"/>
                    </a:lnTo>
                    <a:lnTo>
                      <a:pt x="363" y="6"/>
                    </a:lnTo>
                    <a:lnTo>
                      <a:pt x="369" y="2"/>
                    </a:lnTo>
                    <a:lnTo>
                      <a:pt x="371" y="0"/>
                    </a:lnTo>
                    <a:lnTo>
                      <a:pt x="365" y="0"/>
                    </a:lnTo>
                    <a:lnTo>
                      <a:pt x="363" y="2"/>
                    </a:lnTo>
                    <a:lnTo>
                      <a:pt x="358" y="6"/>
                    </a:lnTo>
                    <a:lnTo>
                      <a:pt x="350" y="8"/>
                    </a:lnTo>
                    <a:lnTo>
                      <a:pt x="336" y="10"/>
                    </a:lnTo>
                    <a:lnTo>
                      <a:pt x="321" y="12"/>
                    </a:lnTo>
                    <a:lnTo>
                      <a:pt x="304" y="13"/>
                    </a:lnTo>
                    <a:lnTo>
                      <a:pt x="283" y="15"/>
                    </a:lnTo>
                    <a:lnTo>
                      <a:pt x="258" y="17"/>
                    </a:lnTo>
                    <a:lnTo>
                      <a:pt x="233" y="19"/>
                    </a:lnTo>
                    <a:lnTo>
                      <a:pt x="204" y="21"/>
                    </a:lnTo>
                    <a:lnTo>
                      <a:pt x="173" y="23"/>
                    </a:lnTo>
                    <a:lnTo>
                      <a:pt x="140" y="23"/>
                    </a:lnTo>
                    <a:lnTo>
                      <a:pt x="106" y="25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" name="Freeform 188">
                <a:extLst>
                  <a:ext uri="{FF2B5EF4-FFF2-40B4-BE49-F238E27FC236}">
                    <a16:creationId xmlns:a16="http://schemas.microsoft.com/office/drawing/2014/main" id="{F24F52BA-4553-4724-A3D7-2992AB8670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3" cy="12"/>
              </a:xfrm>
              <a:custGeom>
                <a:avLst/>
                <a:gdLst>
                  <a:gd name="T0" fmla="*/ 0 w 365"/>
                  <a:gd name="T1" fmla="*/ 25 h 25"/>
                  <a:gd name="T2" fmla="*/ 36 w 365"/>
                  <a:gd name="T3" fmla="*/ 25 h 25"/>
                  <a:gd name="T4" fmla="*/ 71 w 365"/>
                  <a:gd name="T5" fmla="*/ 25 h 25"/>
                  <a:gd name="T6" fmla="*/ 106 w 365"/>
                  <a:gd name="T7" fmla="*/ 25 h 25"/>
                  <a:gd name="T8" fmla="*/ 140 w 365"/>
                  <a:gd name="T9" fmla="*/ 23 h 25"/>
                  <a:gd name="T10" fmla="*/ 173 w 365"/>
                  <a:gd name="T11" fmla="*/ 23 h 25"/>
                  <a:gd name="T12" fmla="*/ 204 w 365"/>
                  <a:gd name="T13" fmla="*/ 21 h 25"/>
                  <a:gd name="T14" fmla="*/ 233 w 365"/>
                  <a:gd name="T15" fmla="*/ 19 h 25"/>
                  <a:gd name="T16" fmla="*/ 258 w 365"/>
                  <a:gd name="T17" fmla="*/ 17 h 25"/>
                  <a:gd name="T18" fmla="*/ 283 w 365"/>
                  <a:gd name="T19" fmla="*/ 15 h 25"/>
                  <a:gd name="T20" fmla="*/ 304 w 365"/>
                  <a:gd name="T21" fmla="*/ 13 h 25"/>
                  <a:gd name="T22" fmla="*/ 321 w 365"/>
                  <a:gd name="T23" fmla="*/ 12 h 25"/>
                  <a:gd name="T24" fmla="*/ 336 w 365"/>
                  <a:gd name="T25" fmla="*/ 10 h 25"/>
                  <a:gd name="T26" fmla="*/ 350 w 365"/>
                  <a:gd name="T27" fmla="*/ 8 h 25"/>
                  <a:gd name="T28" fmla="*/ 358 w 365"/>
                  <a:gd name="T29" fmla="*/ 6 h 25"/>
                  <a:gd name="T30" fmla="*/ 363 w 365"/>
                  <a:gd name="T31" fmla="*/ 2 h 25"/>
                  <a:gd name="T32" fmla="*/ 365 w 365"/>
                  <a:gd name="T33" fmla="*/ 0 h 25"/>
                  <a:gd name="T34" fmla="*/ 360 w 365"/>
                  <a:gd name="T35" fmla="*/ 0 h 25"/>
                  <a:gd name="T36" fmla="*/ 358 w 365"/>
                  <a:gd name="T37" fmla="*/ 2 h 25"/>
                  <a:gd name="T38" fmla="*/ 352 w 365"/>
                  <a:gd name="T39" fmla="*/ 6 h 25"/>
                  <a:gd name="T40" fmla="*/ 344 w 365"/>
                  <a:gd name="T41" fmla="*/ 8 h 25"/>
                  <a:gd name="T42" fmla="*/ 333 w 365"/>
                  <a:gd name="T43" fmla="*/ 10 h 25"/>
                  <a:gd name="T44" fmla="*/ 317 w 365"/>
                  <a:gd name="T45" fmla="*/ 12 h 25"/>
                  <a:gd name="T46" fmla="*/ 298 w 365"/>
                  <a:gd name="T47" fmla="*/ 13 h 25"/>
                  <a:gd name="T48" fmla="*/ 277 w 365"/>
                  <a:gd name="T49" fmla="*/ 15 h 25"/>
                  <a:gd name="T50" fmla="*/ 254 w 365"/>
                  <a:gd name="T51" fmla="*/ 17 h 25"/>
                  <a:gd name="T52" fmla="*/ 229 w 365"/>
                  <a:gd name="T53" fmla="*/ 19 h 25"/>
                  <a:gd name="T54" fmla="*/ 200 w 365"/>
                  <a:gd name="T55" fmla="*/ 21 h 25"/>
                  <a:gd name="T56" fmla="*/ 169 w 365"/>
                  <a:gd name="T57" fmla="*/ 21 h 25"/>
                  <a:gd name="T58" fmla="*/ 138 w 365"/>
                  <a:gd name="T59" fmla="*/ 23 h 25"/>
                  <a:gd name="T60" fmla="*/ 106 w 365"/>
                  <a:gd name="T61" fmla="*/ 23 h 25"/>
                  <a:gd name="T62" fmla="*/ 71 w 365"/>
                  <a:gd name="T63" fmla="*/ 25 h 25"/>
                  <a:gd name="T64" fmla="*/ 36 w 365"/>
                  <a:gd name="T65" fmla="*/ 25 h 25"/>
                  <a:gd name="T66" fmla="*/ 0 w 365"/>
                  <a:gd name="T67" fmla="*/ 25 h 25"/>
                  <a:gd name="T68" fmla="*/ 0 w 365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5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5"/>
                    </a:lnTo>
                    <a:lnTo>
                      <a:pt x="140" y="23"/>
                    </a:lnTo>
                    <a:lnTo>
                      <a:pt x="173" y="23"/>
                    </a:lnTo>
                    <a:lnTo>
                      <a:pt x="204" y="21"/>
                    </a:lnTo>
                    <a:lnTo>
                      <a:pt x="233" y="19"/>
                    </a:lnTo>
                    <a:lnTo>
                      <a:pt x="258" y="17"/>
                    </a:lnTo>
                    <a:lnTo>
                      <a:pt x="283" y="15"/>
                    </a:lnTo>
                    <a:lnTo>
                      <a:pt x="304" y="13"/>
                    </a:lnTo>
                    <a:lnTo>
                      <a:pt x="321" y="12"/>
                    </a:lnTo>
                    <a:lnTo>
                      <a:pt x="336" y="10"/>
                    </a:lnTo>
                    <a:lnTo>
                      <a:pt x="350" y="8"/>
                    </a:lnTo>
                    <a:lnTo>
                      <a:pt x="358" y="6"/>
                    </a:lnTo>
                    <a:lnTo>
                      <a:pt x="363" y="2"/>
                    </a:lnTo>
                    <a:lnTo>
                      <a:pt x="365" y="0"/>
                    </a:lnTo>
                    <a:lnTo>
                      <a:pt x="360" y="0"/>
                    </a:lnTo>
                    <a:lnTo>
                      <a:pt x="358" y="2"/>
                    </a:lnTo>
                    <a:lnTo>
                      <a:pt x="352" y="6"/>
                    </a:lnTo>
                    <a:lnTo>
                      <a:pt x="344" y="8"/>
                    </a:lnTo>
                    <a:lnTo>
                      <a:pt x="333" y="10"/>
                    </a:lnTo>
                    <a:lnTo>
                      <a:pt x="317" y="12"/>
                    </a:lnTo>
                    <a:lnTo>
                      <a:pt x="298" y="13"/>
                    </a:lnTo>
                    <a:lnTo>
                      <a:pt x="277" y="15"/>
                    </a:lnTo>
                    <a:lnTo>
                      <a:pt x="254" y="17"/>
                    </a:lnTo>
                    <a:lnTo>
                      <a:pt x="229" y="19"/>
                    </a:lnTo>
                    <a:lnTo>
                      <a:pt x="200" y="21"/>
                    </a:lnTo>
                    <a:lnTo>
                      <a:pt x="169" y="21"/>
                    </a:lnTo>
                    <a:lnTo>
                      <a:pt x="138" y="23"/>
                    </a:lnTo>
                    <a:lnTo>
                      <a:pt x="106" y="23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" name="Freeform 189">
                <a:extLst>
                  <a:ext uri="{FF2B5EF4-FFF2-40B4-BE49-F238E27FC236}">
                    <a16:creationId xmlns:a16="http://schemas.microsoft.com/office/drawing/2014/main" id="{403F1168-4A58-4988-8955-48DA38AA0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0" cy="12"/>
              </a:xfrm>
              <a:custGeom>
                <a:avLst/>
                <a:gdLst>
                  <a:gd name="T0" fmla="*/ 0 w 360"/>
                  <a:gd name="T1" fmla="*/ 25 h 25"/>
                  <a:gd name="T2" fmla="*/ 36 w 360"/>
                  <a:gd name="T3" fmla="*/ 25 h 25"/>
                  <a:gd name="T4" fmla="*/ 71 w 360"/>
                  <a:gd name="T5" fmla="*/ 25 h 25"/>
                  <a:gd name="T6" fmla="*/ 106 w 360"/>
                  <a:gd name="T7" fmla="*/ 23 h 25"/>
                  <a:gd name="T8" fmla="*/ 138 w 360"/>
                  <a:gd name="T9" fmla="*/ 23 h 25"/>
                  <a:gd name="T10" fmla="*/ 169 w 360"/>
                  <a:gd name="T11" fmla="*/ 21 h 25"/>
                  <a:gd name="T12" fmla="*/ 200 w 360"/>
                  <a:gd name="T13" fmla="*/ 21 h 25"/>
                  <a:gd name="T14" fmla="*/ 229 w 360"/>
                  <a:gd name="T15" fmla="*/ 19 h 25"/>
                  <a:gd name="T16" fmla="*/ 254 w 360"/>
                  <a:gd name="T17" fmla="*/ 17 h 25"/>
                  <a:gd name="T18" fmla="*/ 277 w 360"/>
                  <a:gd name="T19" fmla="*/ 15 h 25"/>
                  <a:gd name="T20" fmla="*/ 298 w 360"/>
                  <a:gd name="T21" fmla="*/ 13 h 25"/>
                  <a:gd name="T22" fmla="*/ 317 w 360"/>
                  <a:gd name="T23" fmla="*/ 12 h 25"/>
                  <a:gd name="T24" fmla="*/ 333 w 360"/>
                  <a:gd name="T25" fmla="*/ 10 h 25"/>
                  <a:gd name="T26" fmla="*/ 344 w 360"/>
                  <a:gd name="T27" fmla="*/ 8 h 25"/>
                  <a:gd name="T28" fmla="*/ 352 w 360"/>
                  <a:gd name="T29" fmla="*/ 6 h 25"/>
                  <a:gd name="T30" fmla="*/ 358 w 360"/>
                  <a:gd name="T31" fmla="*/ 2 h 25"/>
                  <a:gd name="T32" fmla="*/ 360 w 360"/>
                  <a:gd name="T33" fmla="*/ 0 h 25"/>
                  <a:gd name="T34" fmla="*/ 354 w 360"/>
                  <a:gd name="T35" fmla="*/ 0 h 25"/>
                  <a:gd name="T36" fmla="*/ 352 w 360"/>
                  <a:gd name="T37" fmla="*/ 2 h 25"/>
                  <a:gd name="T38" fmla="*/ 346 w 360"/>
                  <a:gd name="T39" fmla="*/ 6 h 25"/>
                  <a:gd name="T40" fmla="*/ 338 w 360"/>
                  <a:gd name="T41" fmla="*/ 8 h 25"/>
                  <a:gd name="T42" fmla="*/ 327 w 360"/>
                  <a:gd name="T43" fmla="*/ 10 h 25"/>
                  <a:gd name="T44" fmla="*/ 311 w 360"/>
                  <a:gd name="T45" fmla="*/ 12 h 25"/>
                  <a:gd name="T46" fmla="*/ 294 w 360"/>
                  <a:gd name="T47" fmla="*/ 13 h 25"/>
                  <a:gd name="T48" fmla="*/ 273 w 360"/>
                  <a:gd name="T49" fmla="*/ 15 h 25"/>
                  <a:gd name="T50" fmla="*/ 250 w 360"/>
                  <a:gd name="T51" fmla="*/ 17 h 25"/>
                  <a:gd name="T52" fmla="*/ 225 w 360"/>
                  <a:gd name="T53" fmla="*/ 19 h 25"/>
                  <a:gd name="T54" fmla="*/ 196 w 360"/>
                  <a:gd name="T55" fmla="*/ 21 h 25"/>
                  <a:gd name="T56" fmla="*/ 167 w 360"/>
                  <a:gd name="T57" fmla="*/ 21 h 25"/>
                  <a:gd name="T58" fmla="*/ 136 w 360"/>
                  <a:gd name="T59" fmla="*/ 23 h 25"/>
                  <a:gd name="T60" fmla="*/ 104 w 360"/>
                  <a:gd name="T61" fmla="*/ 23 h 25"/>
                  <a:gd name="T62" fmla="*/ 69 w 360"/>
                  <a:gd name="T63" fmla="*/ 25 h 25"/>
                  <a:gd name="T64" fmla="*/ 34 w 360"/>
                  <a:gd name="T65" fmla="*/ 25 h 25"/>
                  <a:gd name="T66" fmla="*/ 0 w 360"/>
                  <a:gd name="T67" fmla="*/ 25 h 25"/>
                  <a:gd name="T68" fmla="*/ 0 w 360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0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3"/>
                    </a:lnTo>
                    <a:lnTo>
                      <a:pt x="138" y="23"/>
                    </a:lnTo>
                    <a:lnTo>
                      <a:pt x="169" y="21"/>
                    </a:lnTo>
                    <a:lnTo>
                      <a:pt x="200" y="21"/>
                    </a:lnTo>
                    <a:lnTo>
                      <a:pt x="229" y="19"/>
                    </a:lnTo>
                    <a:lnTo>
                      <a:pt x="254" y="17"/>
                    </a:lnTo>
                    <a:lnTo>
                      <a:pt x="277" y="15"/>
                    </a:lnTo>
                    <a:lnTo>
                      <a:pt x="298" y="13"/>
                    </a:lnTo>
                    <a:lnTo>
                      <a:pt x="317" y="12"/>
                    </a:lnTo>
                    <a:lnTo>
                      <a:pt x="333" y="10"/>
                    </a:lnTo>
                    <a:lnTo>
                      <a:pt x="344" y="8"/>
                    </a:lnTo>
                    <a:lnTo>
                      <a:pt x="352" y="6"/>
                    </a:lnTo>
                    <a:lnTo>
                      <a:pt x="358" y="2"/>
                    </a:lnTo>
                    <a:lnTo>
                      <a:pt x="360" y="0"/>
                    </a:lnTo>
                    <a:lnTo>
                      <a:pt x="354" y="0"/>
                    </a:lnTo>
                    <a:lnTo>
                      <a:pt x="352" y="2"/>
                    </a:lnTo>
                    <a:lnTo>
                      <a:pt x="346" y="6"/>
                    </a:lnTo>
                    <a:lnTo>
                      <a:pt x="338" y="8"/>
                    </a:lnTo>
                    <a:lnTo>
                      <a:pt x="327" y="10"/>
                    </a:lnTo>
                    <a:lnTo>
                      <a:pt x="311" y="12"/>
                    </a:lnTo>
                    <a:lnTo>
                      <a:pt x="294" y="13"/>
                    </a:lnTo>
                    <a:lnTo>
                      <a:pt x="273" y="15"/>
                    </a:lnTo>
                    <a:lnTo>
                      <a:pt x="250" y="17"/>
                    </a:lnTo>
                    <a:lnTo>
                      <a:pt x="225" y="19"/>
                    </a:lnTo>
                    <a:lnTo>
                      <a:pt x="196" y="21"/>
                    </a:lnTo>
                    <a:lnTo>
                      <a:pt x="167" y="21"/>
                    </a:lnTo>
                    <a:lnTo>
                      <a:pt x="136" y="23"/>
                    </a:lnTo>
                    <a:lnTo>
                      <a:pt x="104" y="23"/>
                    </a:lnTo>
                    <a:lnTo>
                      <a:pt x="69" y="25"/>
                    </a:lnTo>
                    <a:lnTo>
                      <a:pt x="34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" name="Freeform 190">
                <a:extLst>
                  <a:ext uri="{FF2B5EF4-FFF2-40B4-BE49-F238E27FC236}">
                    <a16:creationId xmlns:a16="http://schemas.microsoft.com/office/drawing/2014/main" id="{542462F9-D2F9-4C93-B883-1FD352629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7" cy="12"/>
              </a:xfrm>
              <a:custGeom>
                <a:avLst/>
                <a:gdLst>
                  <a:gd name="T0" fmla="*/ 0 w 354"/>
                  <a:gd name="T1" fmla="*/ 25 h 25"/>
                  <a:gd name="T2" fmla="*/ 34 w 354"/>
                  <a:gd name="T3" fmla="*/ 25 h 25"/>
                  <a:gd name="T4" fmla="*/ 69 w 354"/>
                  <a:gd name="T5" fmla="*/ 25 h 25"/>
                  <a:gd name="T6" fmla="*/ 104 w 354"/>
                  <a:gd name="T7" fmla="*/ 23 h 25"/>
                  <a:gd name="T8" fmla="*/ 136 w 354"/>
                  <a:gd name="T9" fmla="*/ 23 h 25"/>
                  <a:gd name="T10" fmla="*/ 167 w 354"/>
                  <a:gd name="T11" fmla="*/ 21 h 25"/>
                  <a:gd name="T12" fmla="*/ 196 w 354"/>
                  <a:gd name="T13" fmla="*/ 21 h 25"/>
                  <a:gd name="T14" fmla="*/ 225 w 354"/>
                  <a:gd name="T15" fmla="*/ 19 h 25"/>
                  <a:gd name="T16" fmla="*/ 250 w 354"/>
                  <a:gd name="T17" fmla="*/ 17 h 25"/>
                  <a:gd name="T18" fmla="*/ 273 w 354"/>
                  <a:gd name="T19" fmla="*/ 15 h 25"/>
                  <a:gd name="T20" fmla="*/ 294 w 354"/>
                  <a:gd name="T21" fmla="*/ 13 h 25"/>
                  <a:gd name="T22" fmla="*/ 311 w 354"/>
                  <a:gd name="T23" fmla="*/ 12 h 25"/>
                  <a:gd name="T24" fmla="*/ 327 w 354"/>
                  <a:gd name="T25" fmla="*/ 10 h 25"/>
                  <a:gd name="T26" fmla="*/ 338 w 354"/>
                  <a:gd name="T27" fmla="*/ 8 h 25"/>
                  <a:gd name="T28" fmla="*/ 346 w 354"/>
                  <a:gd name="T29" fmla="*/ 6 h 25"/>
                  <a:gd name="T30" fmla="*/ 352 w 354"/>
                  <a:gd name="T31" fmla="*/ 2 h 25"/>
                  <a:gd name="T32" fmla="*/ 354 w 354"/>
                  <a:gd name="T33" fmla="*/ 0 h 25"/>
                  <a:gd name="T34" fmla="*/ 348 w 354"/>
                  <a:gd name="T35" fmla="*/ 0 h 25"/>
                  <a:gd name="T36" fmla="*/ 346 w 354"/>
                  <a:gd name="T37" fmla="*/ 2 h 25"/>
                  <a:gd name="T38" fmla="*/ 340 w 354"/>
                  <a:gd name="T39" fmla="*/ 6 h 25"/>
                  <a:gd name="T40" fmla="*/ 331 w 354"/>
                  <a:gd name="T41" fmla="*/ 8 h 25"/>
                  <a:gd name="T42" fmla="*/ 317 w 354"/>
                  <a:gd name="T43" fmla="*/ 10 h 25"/>
                  <a:gd name="T44" fmla="*/ 302 w 354"/>
                  <a:gd name="T45" fmla="*/ 12 h 25"/>
                  <a:gd name="T46" fmla="*/ 281 w 354"/>
                  <a:gd name="T47" fmla="*/ 13 h 25"/>
                  <a:gd name="T48" fmla="*/ 258 w 354"/>
                  <a:gd name="T49" fmla="*/ 15 h 25"/>
                  <a:gd name="T50" fmla="*/ 233 w 354"/>
                  <a:gd name="T51" fmla="*/ 17 h 25"/>
                  <a:gd name="T52" fmla="*/ 204 w 354"/>
                  <a:gd name="T53" fmla="*/ 19 h 25"/>
                  <a:gd name="T54" fmla="*/ 175 w 354"/>
                  <a:gd name="T55" fmla="*/ 21 h 25"/>
                  <a:gd name="T56" fmla="*/ 142 w 354"/>
                  <a:gd name="T57" fmla="*/ 21 h 25"/>
                  <a:gd name="T58" fmla="*/ 108 w 354"/>
                  <a:gd name="T59" fmla="*/ 23 h 25"/>
                  <a:gd name="T60" fmla="*/ 73 w 354"/>
                  <a:gd name="T61" fmla="*/ 23 h 25"/>
                  <a:gd name="T62" fmla="*/ 36 w 354"/>
                  <a:gd name="T63" fmla="*/ 23 h 25"/>
                  <a:gd name="T64" fmla="*/ 0 w 354"/>
                  <a:gd name="T65" fmla="*/ 25 h 25"/>
                  <a:gd name="T66" fmla="*/ 0 w 354"/>
                  <a:gd name="T6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4" h="25">
                    <a:moveTo>
                      <a:pt x="0" y="25"/>
                    </a:moveTo>
                    <a:lnTo>
                      <a:pt x="34" y="25"/>
                    </a:lnTo>
                    <a:lnTo>
                      <a:pt x="69" y="25"/>
                    </a:lnTo>
                    <a:lnTo>
                      <a:pt x="104" y="23"/>
                    </a:lnTo>
                    <a:lnTo>
                      <a:pt x="136" y="23"/>
                    </a:lnTo>
                    <a:lnTo>
                      <a:pt x="167" y="21"/>
                    </a:lnTo>
                    <a:lnTo>
                      <a:pt x="196" y="21"/>
                    </a:lnTo>
                    <a:lnTo>
                      <a:pt x="225" y="19"/>
                    </a:lnTo>
                    <a:lnTo>
                      <a:pt x="250" y="17"/>
                    </a:lnTo>
                    <a:lnTo>
                      <a:pt x="273" y="15"/>
                    </a:lnTo>
                    <a:lnTo>
                      <a:pt x="294" y="13"/>
                    </a:lnTo>
                    <a:lnTo>
                      <a:pt x="311" y="12"/>
                    </a:lnTo>
                    <a:lnTo>
                      <a:pt x="327" y="10"/>
                    </a:lnTo>
                    <a:lnTo>
                      <a:pt x="338" y="8"/>
                    </a:lnTo>
                    <a:lnTo>
                      <a:pt x="346" y="6"/>
                    </a:lnTo>
                    <a:lnTo>
                      <a:pt x="352" y="2"/>
                    </a:lnTo>
                    <a:lnTo>
                      <a:pt x="354" y="0"/>
                    </a:lnTo>
                    <a:lnTo>
                      <a:pt x="348" y="0"/>
                    </a:lnTo>
                    <a:lnTo>
                      <a:pt x="346" y="2"/>
                    </a:lnTo>
                    <a:lnTo>
                      <a:pt x="340" y="6"/>
                    </a:lnTo>
                    <a:lnTo>
                      <a:pt x="331" y="8"/>
                    </a:lnTo>
                    <a:lnTo>
                      <a:pt x="317" y="10"/>
                    </a:lnTo>
                    <a:lnTo>
                      <a:pt x="302" y="12"/>
                    </a:lnTo>
                    <a:lnTo>
                      <a:pt x="281" y="13"/>
                    </a:lnTo>
                    <a:lnTo>
                      <a:pt x="258" y="15"/>
                    </a:lnTo>
                    <a:lnTo>
                      <a:pt x="233" y="17"/>
                    </a:lnTo>
                    <a:lnTo>
                      <a:pt x="204" y="19"/>
                    </a:lnTo>
                    <a:lnTo>
                      <a:pt x="175" y="21"/>
                    </a:lnTo>
                    <a:lnTo>
                      <a:pt x="142" y="21"/>
                    </a:lnTo>
                    <a:lnTo>
                      <a:pt x="108" y="23"/>
                    </a:lnTo>
                    <a:lnTo>
                      <a:pt x="73" y="23"/>
                    </a:lnTo>
                    <a:lnTo>
                      <a:pt x="36" y="23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Freeform 191">
                <a:extLst>
                  <a:ext uri="{FF2B5EF4-FFF2-40B4-BE49-F238E27FC236}">
                    <a16:creationId xmlns:a16="http://schemas.microsoft.com/office/drawing/2014/main" id="{1DF3D1AD-BD7C-4543-9B0E-22C48F630A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4" cy="12"/>
              </a:xfrm>
              <a:custGeom>
                <a:avLst/>
                <a:gdLst>
                  <a:gd name="T0" fmla="*/ 0 w 348"/>
                  <a:gd name="T1" fmla="*/ 25 h 25"/>
                  <a:gd name="T2" fmla="*/ 36 w 348"/>
                  <a:gd name="T3" fmla="*/ 23 h 25"/>
                  <a:gd name="T4" fmla="*/ 73 w 348"/>
                  <a:gd name="T5" fmla="*/ 23 h 25"/>
                  <a:gd name="T6" fmla="*/ 108 w 348"/>
                  <a:gd name="T7" fmla="*/ 23 h 25"/>
                  <a:gd name="T8" fmla="*/ 142 w 348"/>
                  <a:gd name="T9" fmla="*/ 21 h 25"/>
                  <a:gd name="T10" fmla="*/ 175 w 348"/>
                  <a:gd name="T11" fmla="*/ 21 h 25"/>
                  <a:gd name="T12" fmla="*/ 204 w 348"/>
                  <a:gd name="T13" fmla="*/ 19 h 25"/>
                  <a:gd name="T14" fmla="*/ 233 w 348"/>
                  <a:gd name="T15" fmla="*/ 17 h 25"/>
                  <a:gd name="T16" fmla="*/ 258 w 348"/>
                  <a:gd name="T17" fmla="*/ 15 h 25"/>
                  <a:gd name="T18" fmla="*/ 281 w 348"/>
                  <a:gd name="T19" fmla="*/ 13 h 25"/>
                  <a:gd name="T20" fmla="*/ 302 w 348"/>
                  <a:gd name="T21" fmla="*/ 12 h 25"/>
                  <a:gd name="T22" fmla="*/ 317 w 348"/>
                  <a:gd name="T23" fmla="*/ 10 h 25"/>
                  <a:gd name="T24" fmla="*/ 331 w 348"/>
                  <a:gd name="T25" fmla="*/ 8 h 25"/>
                  <a:gd name="T26" fmla="*/ 340 w 348"/>
                  <a:gd name="T27" fmla="*/ 6 h 25"/>
                  <a:gd name="T28" fmla="*/ 346 w 348"/>
                  <a:gd name="T29" fmla="*/ 2 h 25"/>
                  <a:gd name="T30" fmla="*/ 348 w 348"/>
                  <a:gd name="T31" fmla="*/ 0 h 25"/>
                  <a:gd name="T32" fmla="*/ 342 w 348"/>
                  <a:gd name="T33" fmla="*/ 0 h 25"/>
                  <a:gd name="T34" fmla="*/ 340 w 348"/>
                  <a:gd name="T35" fmla="*/ 2 h 25"/>
                  <a:gd name="T36" fmla="*/ 335 w 348"/>
                  <a:gd name="T37" fmla="*/ 6 h 25"/>
                  <a:gd name="T38" fmla="*/ 325 w 348"/>
                  <a:gd name="T39" fmla="*/ 8 h 25"/>
                  <a:gd name="T40" fmla="*/ 311 w 348"/>
                  <a:gd name="T41" fmla="*/ 10 h 25"/>
                  <a:gd name="T42" fmla="*/ 296 w 348"/>
                  <a:gd name="T43" fmla="*/ 12 h 25"/>
                  <a:gd name="T44" fmla="*/ 277 w 348"/>
                  <a:gd name="T45" fmla="*/ 13 h 25"/>
                  <a:gd name="T46" fmla="*/ 254 w 348"/>
                  <a:gd name="T47" fmla="*/ 15 h 25"/>
                  <a:gd name="T48" fmla="*/ 229 w 348"/>
                  <a:gd name="T49" fmla="*/ 17 h 25"/>
                  <a:gd name="T50" fmla="*/ 202 w 348"/>
                  <a:gd name="T51" fmla="*/ 19 h 25"/>
                  <a:gd name="T52" fmla="*/ 171 w 348"/>
                  <a:gd name="T53" fmla="*/ 21 h 25"/>
                  <a:gd name="T54" fmla="*/ 140 w 348"/>
                  <a:gd name="T55" fmla="*/ 21 h 25"/>
                  <a:gd name="T56" fmla="*/ 106 w 348"/>
                  <a:gd name="T57" fmla="*/ 23 h 25"/>
                  <a:gd name="T58" fmla="*/ 71 w 348"/>
                  <a:gd name="T59" fmla="*/ 23 h 25"/>
                  <a:gd name="T60" fmla="*/ 36 w 348"/>
                  <a:gd name="T61" fmla="*/ 23 h 25"/>
                  <a:gd name="T62" fmla="*/ 0 w 348"/>
                  <a:gd name="T63" fmla="*/ 23 h 25"/>
                  <a:gd name="T64" fmla="*/ 0 w 348"/>
                  <a:gd name="T6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8" h="25">
                    <a:moveTo>
                      <a:pt x="0" y="25"/>
                    </a:moveTo>
                    <a:lnTo>
                      <a:pt x="36" y="23"/>
                    </a:lnTo>
                    <a:lnTo>
                      <a:pt x="73" y="23"/>
                    </a:lnTo>
                    <a:lnTo>
                      <a:pt x="108" y="23"/>
                    </a:lnTo>
                    <a:lnTo>
                      <a:pt x="142" y="21"/>
                    </a:lnTo>
                    <a:lnTo>
                      <a:pt x="175" y="21"/>
                    </a:lnTo>
                    <a:lnTo>
                      <a:pt x="204" y="19"/>
                    </a:lnTo>
                    <a:lnTo>
                      <a:pt x="233" y="17"/>
                    </a:lnTo>
                    <a:lnTo>
                      <a:pt x="258" y="15"/>
                    </a:lnTo>
                    <a:lnTo>
                      <a:pt x="281" y="13"/>
                    </a:lnTo>
                    <a:lnTo>
                      <a:pt x="302" y="12"/>
                    </a:lnTo>
                    <a:lnTo>
                      <a:pt x="317" y="10"/>
                    </a:lnTo>
                    <a:lnTo>
                      <a:pt x="331" y="8"/>
                    </a:lnTo>
                    <a:lnTo>
                      <a:pt x="340" y="6"/>
                    </a:lnTo>
                    <a:lnTo>
                      <a:pt x="346" y="2"/>
                    </a:lnTo>
                    <a:lnTo>
                      <a:pt x="348" y="0"/>
                    </a:lnTo>
                    <a:lnTo>
                      <a:pt x="342" y="0"/>
                    </a:lnTo>
                    <a:lnTo>
                      <a:pt x="340" y="2"/>
                    </a:lnTo>
                    <a:lnTo>
                      <a:pt x="335" y="6"/>
                    </a:lnTo>
                    <a:lnTo>
                      <a:pt x="325" y="8"/>
                    </a:lnTo>
                    <a:lnTo>
                      <a:pt x="311" y="10"/>
                    </a:lnTo>
                    <a:lnTo>
                      <a:pt x="296" y="12"/>
                    </a:lnTo>
                    <a:lnTo>
                      <a:pt x="277" y="13"/>
                    </a:lnTo>
                    <a:lnTo>
                      <a:pt x="254" y="15"/>
                    </a:lnTo>
                    <a:lnTo>
                      <a:pt x="229" y="17"/>
                    </a:lnTo>
                    <a:lnTo>
                      <a:pt x="202" y="19"/>
                    </a:lnTo>
                    <a:lnTo>
                      <a:pt x="171" y="21"/>
                    </a:lnTo>
                    <a:lnTo>
                      <a:pt x="140" y="21"/>
                    </a:lnTo>
                    <a:lnTo>
                      <a:pt x="106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Freeform 192">
                <a:extLst>
                  <a:ext uri="{FF2B5EF4-FFF2-40B4-BE49-F238E27FC236}">
                    <a16:creationId xmlns:a16="http://schemas.microsoft.com/office/drawing/2014/main" id="{09441942-8144-4E5A-B708-CB332481E9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1" cy="12"/>
              </a:xfrm>
              <a:custGeom>
                <a:avLst/>
                <a:gdLst>
                  <a:gd name="T0" fmla="*/ 0 w 342"/>
                  <a:gd name="T1" fmla="*/ 23 h 23"/>
                  <a:gd name="T2" fmla="*/ 36 w 342"/>
                  <a:gd name="T3" fmla="*/ 23 h 23"/>
                  <a:gd name="T4" fmla="*/ 71 w 342"/>
                  <a:gd name="T5" fmla="*/ 23 h 23"/>
                  <a:gd name="T6" fmla="*/ 106 w 342"/>
                  <a:gd name="T7" fmla="*/ 23 h 23"/>
                  <a:gd name="T8" fmla="*/ 140 w 342"/>
                  <a:gd name="T9" fmla="*/ 21 h 23"/>
                  <a:gd name="T10" fmla="*/ 171 w 342"/>
                  <a:gd name="T11" fmla="*/ 21 h 23"/>
                  <a:gd name="T12" fmla="*/ 202 w 342"/>
                  <a:gd name="T13" fmla="*/ 19 h 23"/>
                  <a:gd name="T14" fmla="*/ 229 w 342"/>
                  <a:gd name="T15" fmla="*/ 17 h 23"/>
                  <a:gd name="T16" fmla="*/ 254 w 342"/>
                  <a:gd name="T17" fmla="*/ 15 h 23"/>
                  <a:gd name="T18" fmla="*/ 277 w 342"/>
                  <a:gd name="T19" fmla="*/ 13 h 23"/>
                  <a:gd name="T20" fmla="*/ 296 w 342"/>
                  <a:gd name="T21" fmla="*/ 12 h 23"/>
                  <a:gd name="T22" fmla="*/ 311 w 342"/>
                  <a:gd name="T23" fmla="*/ 10 h 23"/>
                  <a:gd name="T24" fmla="*/ 325 w 342"/>
                  <a:gd name="T25" fmla="*/ 8 h 23"/>
                  <a:gd name="T26" fmla="*/ 335 w 342"/>
                  <a:gd name="T27" fmla="*/ 6 h 23"/>
                  <a:gd name="T28" fmla="*/ 340 w 342"/>
                  <a:gd name="T29" fmla="*/ 2 h 23"/>
                  <a:gd name="T30" fmla="*/ 342 w 342"/>
                  <a:gd name="T31" fmla="*/ 0 h 23"/>
                  <a:gd name="T32" fmla="*/ 336 w 342"/>
                  <a:gd name="T33" fmla="*/ 0 h 23"/>
                  <a:gd name="T34" fmla="*/ 335 w 342"/>
                  <a:gd name="T35" fmla="*/ 2 h 23"/>
                  <a:gd name="T36" fmla="*/ 329 w 342"/>
                  <a:gd name="T37" fmla="*/ 6 h 23"/>
                  <a:gd name="T38" fmla="*/ 319 w 342"/>
                  <a:gd name="T39" fmla="*/ 8 h 23"/>
                  <a:gd name="T40" fmla="*/ 308 w 342"/>
                  <a:gd name="T41" fmla="*/ 10 h 23"/>
                  <a:gd name="T42" fmla="*/ 290 w 342"/>
                  <a:gd name="T43" fmla="*/ 12 h 23"/>
                  <a:gd name="T44" fmla="*/ 271 w 342"/>
                  <a:gd name="T45" fmla="*/ 13 h 23"/>
                  <a:gd name="T46" fmla="*/ 250 w 342"/>
                  <a:gd name="T47" fmla="*/ 15 h 23"/>
                  <a:gd name="T48" fmla="*/ 225 w 342"/>
                  <a:gd name="T49" fmla="*/ 17 h 23"/>
                  <a:gd name="T50" fmla="*/ 198 w 342"/>
                  <a:gd name="T51" fmla="*/ 19 h 23"/>
                  <a:gd name="T52" fmla="*/ 169 w 342"/>
                  <a:gd name="T53" fmla="*/ 21 h 23"/>
                  <a:gd name="T54" fmla="*/ 136 w 342"/>
                  <a:gd name="T55" fmla="*/ 21 h 23"/>
                  <a:gd name="T56" fmla="*/ 104 w 342"/>
                  <a:gd name="T57" fmla="*/ 23 h 23"/>
                  <a:gd name="T58" fmla="*/ 71 w 342"/>
                  <a:gd name="T59" fmla="*/ 23 h 23"/>
                  <a:gd name="T60" fmla="*/ 36 w 342"/>
                  <a:gd name="T61" fmla="*/ 23 h 23"/>
                  <a:gd name="T62" fmla="*/ 0 w 342"/>
                  <a:gd name="T63" fmla="*/ 23 h 23"/>
                  <a:gd name="T64" fmla="*/ 0 w 342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2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6" y="23"/>
                    </a:lnTo>
                    <a:lnTo>
                      <a:pt x="140" y="21"/>
                    </a:lnTo>
                    <a:lnTo>
                      <a:pt x="171" y="21"/>
                    </a:lnTo>
                    <a:lnTo>
                      <a:pt x="202" y="19"/>
                    </a:lnTo>
                    <a:lnTo>
                      <a:pt x="229" y="17"/>
                    </a:lnTo>
                    <a:lnTo>
                      <a:pt x="254" y="15"/>
                    </a:lnTo>
                    <a:lnTo>
                      <a:pt x="277" y="13"/>
                    </a:lnTo>
                    <a:lnTo>
                      <a:pt x="296" y="12"/>
                    </a:lnTo>
                    <a:lnTo>
                      <a:pt x="311" y="10"/>
                    </a:lnTo>
                    <a:lnTo>
                      <a:pt x="325" y="8"/>
                    </a:lnTo>
                    <a:lnTo>
                      <a:pt x="335" y="6"/>
                    </a:lnTo>
                    <a:lnTo>
                      <a:pt x="340" y="2"/>
                    </a:lnTo>
                    <a:lnTo>
                      <a:pt x="342" y="0"/>
                    </a:lnTo>
                    <a:lnTo>
                      <a:pt x="336" y="0"/>
                    </a:lnTo>
                    <a:lnTo>
                      <a:pt x="335" y="2"/>
                    </a:lnTo>
                    <a:lnTo>
                      <a:pt x="329" y="6"/>
                    </a:lnTo>
                    <a:lnTo>
                      <a:pt x="319" y="8"/>
                    </a:lnTo>
                    <a:lnTo>
                      <a:pt x="308" y="10"/>
                    </a:lnTo>
                    <a:lnTo>
                      <a:pt x="290" y="12"/>
                    </a:lnTo>
                    <a:lnTo>
                      <a:pt x="271" y="13"/>
                    </a:lnTo>
                    <a:lnTo>
                      <a:pt x="250" y="15"/>
                    </a:lnTo>
                    <a:lnTo>
                      <a:pt x="225" y="17"/>
                    </a:lnTo>
                    <a:lnTo>
                      <a:pt x="198" y="19"/>
                    </a:lnTo>
                    <a:lnTo>
                      <a:pt x="169" y="21"/>
                    </a:lnTo>
                    <a:lnTo>
                      <a:pt x="136" y="21"/>
                    </a:lnTo>
                    <a:lnTo>
                      <a:pt x="104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0A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Freeform 193">
                <a:extLst>
                  <a:ext uri="{FF2B5EF4-FFF2-40B4-BE49-F238E27FC236}">
                    <a16:creationId xmlns:a16="http://schemas.microsoft.com/office/drawing/2014/main" id="{A9314256-DC19-4246-B542-71D85D3D8C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8" cy="12"/>
              </a:xfrm>
              <a:custGeom>
                <a:avLst/>
                <a:gdLst>
                  <a:gd name="T0" fmla="*/ 0 w 336"/>
                  <a:gd name="T1" fmla="*/ 23 h 23"/>
                  <a:gd name="T2" fmla="*/ 36 w 336"/>
                  <a:gd name="T3" fmla="*/ 23 h 23"/>
                  <a:gd name="T4" fmla="*/ 71 w 336"/>
                  <a:gd name="T5" fmla="*/ 23 h 23"/>
                  <a:gd name="T6" fmla="*/ 104 w 336"/>
                  <a:gd name="T7" fmla="*/ 23 h 23"/>
                  <a:gd name="T8" fmla="*/ 136 w 336"/>
                  <a:gd name="T9" fmla="*/ 21 h 23"/>
                  <a:gd name="T10" fmla="*/ 169 w 336"/>
                  <a:gd name="T11" fmla="*/ 21 h 23"/>
                  <a:gd name="T12" fmla="*/ 198 w 336"/>
                  <a:gd name="T13" fmla="*/ 19 h 23"/>
                  <a:gd name="T14" fmla="*/ 225 w 336"/>
                  <a:gd name="T15" fmla="*/ 17 h 23"/>
                  <a:gd name="T16" fmla="*/ 250 w 336"/>
                  <a:gd name="T17" fmla="*/ 15 h 23"/>
                  <a:gd name="T18" fmla="*/ 271 w 336"/>
                  <a:gd name="T19" fmla="*/ 13 h 23"/>
                  <a:gd name="T20" fmla="*/ 290 w 336"/>
                  <a:gd name="T21" fmla="*/ 12 h 23"/>
                  <a:gd name="T22" fmla="*/ 308 w 336"/>
                  <a:gd name="T23" fmla="*/ 10 h 23"/>
                  <a:gd name="T24" fmla="*/ 319 w 336"/>
                  <a:gd name="T25" fmla="*/ 8 h 23"/>
                  <a:gd name="T26" fmla="*/ 329 w 336"/>
                  <a:gd name="T27" fmla="*/ 6 h 23"/>
                  <a:gd name="T28" fmla="*/ 335 w 336"/>
                  <a:gd name="T29" fmla="*/ 2 h 23"/>
                  <a:gd name="T30" fmla="*/ 336 w 336"/>
                  <a:gd name="T31" fmla="*/ 0 h 23"/>
                  <a:gd name="T32" fmla="*/ 331 w 336"/>
                  <a:gd name="T33" fmla="*/ 0 h 23"/>
                  <a:gd name="T34" fmla="*/ 329 w 336"/>
                  <a:gd name="T35" fmla="*/ 2 h 23"/>
                  <a:gd name="T36" fmla="*/ 323 w 336"/>
                  <a:gd name="T37" fmla="*/ 6 h 23"/>
                  <a:gd name="T38" fmla="*/ 313 w 336"/>
                  <a:gd name="T39" fmla="*/ 8 h 23"/>
                  <a:gd name="T40" fmla="*/ 302 w 336"/>
                  <a:gd name="T41" fmla="*/ 10 h 23"/>
                  <a:gd name="T42" fmla="*/ 286 w 336"/>
                  <a:gd name="T43" fmla="*/ 12 h 23"/>
                  <a:gd name="T44" fmla="*/ 267 w 336"/>
                  <a:gd name="T45" fmla="*/ 13 h 23"/>
                  <a:gd name="T46" fmla="*/ 246 w 336"/>
                  <a:gd name="T47" fmla="*/ 15 h 23"/>
                  <a:gd name="T48" fmla="*/ 221 w 336"/>
                  <a:gd name="T49" fmla="*/ 17 h 23"/>
                  <a:gd name="T50" fmla="*/ 194 w 336"/>
                  <a:gd name="T51" fmla="*/ 19 h 23"/>
                  <a:gd name="T52" fmla="*/ 165 w 336"/>
                  <a:gd name="T53" fmla="*/ 19 h 23"/>
                  <a:gd name="T54" fmla="*/ 134 w 336"/>
                  <a:gd name="T55" fmla="*/ 21 h 23"/>
                  <a:gd name="T56" fmla="*/ 102 w 336"/>
                  <a:gd name="T57" fmla="*/ 21 h 23"/>
                  <a:gd name="T58" fmla="*/ 69 w 336"/>
                  <a:gd name="T59" fmla="*/ 23 h 23"/>
                  <a:gd name="T60" fmla="*/ 34 w 336"/>
                  <a:gd name="T61" fmla="*/ 23 h 23"/>
                  <a:gd name="T62" fmla="*/ 0 w 336"/>
                  <a:gd name="T63" fmla="*/ 23 h 23"/>
                  <a:gd name="T64" fmla="*/ 0 w 336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6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4" y="23"/>
                    </a:lnTo>
                    <a:lnTo>
                      <a:pt x="136" y="21"/>
                    </a:lnTo>
                    <a:lnTo>
                      <a:pt x="169" y="21"/>
                    </a:lnTo>
                    <a:lnTo>
                      <a:pt x="198" y="19"/>
                    </a:lnTo>
                    <a:lnTo>
                      <a:pt x="225" y="17"/>
                    </a:lnTo>
                    <a:lnTo>
                      <a:pt x="250" y="15"/>
                    </a:lnTo>
                    <a:lnTo>
                      <a:pt x="271" y="13"/>
                    </a:lnTo>
                    <a:lnTo>
                      <a:pt x="290" y="12"/>
                    </a:lnTo>
                    <a:lnTo>
                      <a:pt x="308" y="10"/>
                    </a:lnTo>
                    <a:lnTo>
                      <a:pt x="319" y="8"/>
                    </a:lnTo>
                    <a:lnTo>
                      <a:pt x="329" y="6"/>
                    </a:lnTo>
                    <a:lnTo>
                      <a:pt x="335" y="2"/>
                    </a:lnTo>
                    <a:lnTo>
                      <a:pt x="336" y="0"/>
                    </a:lnTo>
                    <a:lnTo>
                      <a:pt x="331" y="0"/>
                    </a:lnTo>
                    <a:lnTo>
                      <a:pt x="329" y="2"/>
                    </a:lnTo>
                    <a:lnTo>
                      <a:pt x="323" y="6"/>
                    </a:lnTo>
                    <a:lnTo>
                      <a:pt x="313" y="8"/>
                    </a:lnTo>
                    <a:lnTo>
                      <a:pt x="302" y="10"/>
                    </a:lnTo>
                    <a:lnTo>
                      <a:pt x="286" y="12"/>
                    </a:lnTo>
                    <a:lnTo>
                      <a:pt x="267" y="13"/>
                    </a:lnTo>
                    <a:lnTo>
                      <a:pt x="246" y="15"/>
                    </a:lnTo>
                    <a:lnTo>
                      <a:pt x="221" y="17"/>
                    </a:lnTo>
                    <a:lnTo>
                      <a:pt x="194" y="19"/>
                    </a:lnTo>
                    <a:lnTo>
                      <a:pt x="165" y="19"/>
                    </a:lnTo>
                    <a:lnTo>
                      <a:pt x="134" y="21"/>
                    </a:lnTo>
                    <a:lnTo>
                      <a:pt x="102" y="21"/>
                    </a:lnTo>
                    <a:lnTo>
                      <a:pt x="69" y="23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Freeform 194">
                <a:extLst>
                  <a:ext uri="{FF2B5EF4-FFF2-40B4-BE49-F238E27FC236}">
                    <a16:creationId xmlns:a16="http://schemas.microsoft.com/office/drawing/2014/main" id="{7F5626C9-1AF8-4BF9-81DC-D80B23FB1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5" cy="12"/>
              </a:xfrm>
              <a:custGeom>
                <a:avLst/>
                <a:gdLst>
                  <a:gd name="T0" fmla="*/ 0 w 331"/>
                  <a:gd name="T1" fmla="*/ 23 h 23"/>
                  <a:gd name="T2" fmla="*/ 34 w 331"/>
                  <a:gd name="T3" fmla="*/ 23 h 23"/>
                  <a:gd name="T4" fmla="*/ 69 w 331"/>
                  <a:gd name="T5" fmla="*/ 23 h 23"/>
                  <a:gd name="T6" fmla="*/ 102 w 331"/>
                  <a:gd name="T7" fmla="*/ 21 h 23"/>
                  <a:gd name="T8" fmla="*/ 134 w 331"/>
                  <a:gd name="T9" fmla="*/ 21 h 23"/>
                  <a:gd name="T10" fmla="*/ 165 w 331"/>
                  <a:gd name="T11" fmla="*/ 19 h 23"/>
                  <a:gd name="T12" fmla="*/ 194 w 331"/>
                  <a:gd name="T13" fmla="*/ 19 h 23"/>
                  <a:gd name="T14" fmla="*/ 221 w 331"/>
                  <a:gd name="T15" fmla="*/ 17 h 23"/>
                  <a:gd name="T16" fmla="*/ 246 w 331"/>
                  <a:gd name="T17" fmla="*/ 15 h 23"/>
                  <a:gd name="T18" fmla="*/ 267 w 331"/>
                  <a:gd name="T19" fmla="*/ 13 h 23"/>
                  <a:gd name="T20" fmla="*/ 286 w 331"/>
                  <a:gd name="T21" fmla="*/ 12 h 23"/>
                  <a:gd name="T22" fmla="*/ 302 w 331"/>
                  <a:gd name="T23" fmla="*/ 10 h 23"/>
                  <a:gd name="T24" fmla="*/ 313 w 331"/>
                  <a:gd name="T25" fmla="*/ 8 h 23"/>
                  <a:gd name="T26" fmla="*/ 323 w 331"/>
                  <a:gd name="T27" fmla="*/ 6 h 23"/>
                  <a:gd name="T28" fmla="*/ 329 w 331"/>
                  <a:gd name="T29" fmla="*/ 2 h 23"/>
                  <a:gd name="T30" fmla="*/ 331 w 331"/>
                  <a:gd name="T31" fmla="*/ 0 h 23"/>
                  <a:gd name="T32" fmla="*/ 325 w 331"/>
                  <a:gd name="T33" fmla="*/ 0 h 23"/>
                  <a:gd name="T34" fmla="*/ 323 w 331"/>
                  <a:gd name="T35" fmla="*/ 2 h 23"/>
                  <a:gd name="T36" fmla="*/ 317 w 331"/>
                  <a:gd name="T37" fmla="*/ 6 h 23"/>
                  <a:gd name="T38" fmla="*/ 310 w 331"/>
                  <a:gd name="T39" fmla="*/ 8 h 23"/>
                  <a:gd name="T40" fmla="*/ 296 w 331"/>
                  <a:gd name="T41" fmla="*/ 10 h 23"/>
                  <a:gd name="T42" fmla="*/ 281 w 331"/>
                  <a:gd name="T43" fmla="*/ 12 h 23"/>
                  <a:gd name="T44" fmla="*/ 263 w 331"/>
                  <a:gd name="T45" fmla="*/ 13 h 23"/>
                  <a:gd name="T46" fmla="*/ 242 w 331"/>
                  <a:gd name="T47" fmla="*/ 15 h 23"/>
                  <a:gd name="T48" fmla="*/ 217 w 331"/>
                  <a:gd name="T49" fmla="*/ 17 h 23"/>
                  <a:gd name="T50" fmla="*/ 190 w 331"/>
                  <a:gd name="T51" fmla="*/ 19 h 23"/>
                  <a:gd name="T52" fmla="*/ 163 w 331"/>
                  <a:gd name="T53" fmla="*/ 19 h 23"/>
                  <a:gd name="T54" fmla="*/ 133 w 331"/>
                  <a:gd name="T55" fmla="*/ 21 h 23"/>
                  <a:gd name="T56" fmla="*/ 100 w 331"/>
                  <a:gd name="T57" fmla="*/ 21 h 23"/>
                  <a:gd name="T58" fmla="*/ 67 w 331"/>
                  <a:gd name="T59" fmla="*/ 21 h 23"/>
                  <a:gd name="T60" fmla="*/ 34 w 331"/>
                  <a:gd name="T61" fmla="*/ 23 h 23"/>
                  <a:gd name="T62" fmla="*/ 0 w 331"/>
                  <a:gd name="T63" fmla="*/ 23 h 23"/>
                  <a:gd name="T64" fmla="*/ 0 w 331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1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9" y="23"/>
                    </a:lnTo>
                    <a:lnTo>
                      <a:pt x="102" y="21"/>
                    </a:lnTo>
                    <a:lnTo>
                      <a:pt x="134" y="21"/>
                    </a:lnTo>
                    <a:lnTo>
                      <a:pt x="165" y="19"/>
                    </a:lnTo>
                    <a:lnTo>
                      <a:pt x="194" y="19"/>
                    </a:lnTo>
                    <a:lnTo>
                      <a:pt x="221" y="17"/>
                    </a:lnTo>
                    <a:lnTo>
                      <a:pt x="246" y="15"/>
                    </a:lnTo>
                    <a:lnTo>
                      <a:pt x="267" y="13"/>
                    </a:lnTo>
                    <a:lnTo>
                      <a:pt x="286" y="12"/>
                    </a:lnTo>
                    <a:lnTo>
                      <a:pt x="302" y="10"/>
                    </a:lnTo>
                    <a:lnTo>
                      <a:pt x="313" y="8"/>
                    </a:lnTo>
                    <a:lnTo>
                      <a:pt x="323" y="6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25" y="0"/>
                    </a:lnTo>
                    <a:lnTo>
                      <a:pt x="323" y="2"/>
                    </a:lnTo>
                    <a:lnTo>
                      <a:pt x="317" y="6"/>
                    </a:lnTo>
                    <a:lnTo>
                      <a:pt x="310" y="8"/>
                    </a:lnTo>
                    <a:lnTo>
                      <a:pt x="296" y="10"/>
                    </a:lnTo>
                    <a:lnTo>
                      <a:pt x="281" y="12"/>
                    </a:lnTo>
                    <a:lnTo>
                      <a:pt x="263" y="13"/>
                    </a:lnTo>
                    <a:lnTo>
                      <a:pt x="242" y="15"/>
                    </a:lnTo>
                    <a:lnTo>
                      <a:pt x="217" y="17"/>
                    </a:lnTo>
                    <a:lnTo>
                      <a:pt x="190" y="19"/>
                    </a:lnTo>
                    <a:lnTo>
                      <a:pt x="163" y="19"/>
                    </a:lnTo>
                    <a:lnTo>
                      <a:pt x="133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D9D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Freeform 195">
                <a:extLst>
                  <a:ext uri="{FF2B5EF4-FFF2-40B4-BE49-F238E27FC236}">
                    <a16:creationId xmlns:a16="http://schemas.microsoft.com/office/drawing/2014/main" id="{05122B7E-AD8D-423B-8850-5ECA1097C8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2" cy="12"/>
              </a:xfrm>
              <a:custGeom>
                <a:avLst/>
                <a:gdLst>
                  <a:gd name="T0" fmla="*/ 0 w 325"/>
                  <a:gd name="T1" fmla="*/ 23 h 23"/>
                  <a:gd name="T2" fmla="*/ 34 w 325"/>
                  <a:gd name="T3" fmla="*/ 23 h 23"/>
                  <a:gd name="T4" fmla="*/ 67 w 325"/>
                  <a:gd name="T5" fmla="*/ 21 h 23"/>
                  <a:gd name="T6" fmla="*/ 100 w 325"/>
                  <a:gd name="T7" fmla="*/ 21 h 23"/>
                  <a:gd name="T8" fmla="*/ 133 w 325"/>
                  <a:gd name="T9" fmla="*/ 21 h 23"/>
                  <a:gd name="T10" fmla="*/ 163 w 325"/>
                  <a:gd name="T11" fmla="*/ 19 h 23"/>
                  <a:gd name="T12" fmla="*/ 190 w 325"/>
                  <a:gd name="T13" fmla="*/ 19 h 23"/>
                  <a:gd name="T14" fmla="*/ 217 w 325"/>
                  <a:gd name="T15" fmla="*/ 17 h 23"/>
                  <a:gd name="T16" fmla="*/ 242 w 325"/>
                  <a:gd name="T17" fmla="*/ 15 h 23"/>
                  <a:gd name="T18" fmla="*/ 263 w 325"/>
                  <a:gd name="T19" fmla="*/ 13 h 23"/>
                  <a:gd name="T20" fmla="*/ 281 w 325"/>
                  <a:gd name="T21" fmla="*/ 12 h 23"/>
                  <a:gd name="T22" fmla="*/ 296 w 325"/>
                  <a:gd name="T23" fmla="*/ 10 h 23"/>
                  <a:gd name="T24" fmla="*/ 310 w 325"/>
                  <a:gd name="T25" fmla="*/ 8 h 23"/>
                  <a:gd name="T26" fmla="*/ 317 w 325"/>
                  <a:gd name="T27" fmla="*/ 6 h 23"/>
                  <a:gd name="T28" fmla="*/ 323 w 325"/>
                  <a:gd name="T29" fmla="*/ 2 h 23"/>
                  <a:gd name="T30" fmla="*/ 325 w 325"/>
                  <a:gd name="T31" fmla="*/ 0 h 23"/>
                  <a:gd name="T32" fmla="*/ 319 w 325"/>
                  <a:gd name="T33" fmla="*/ 0 h 23"/>
                  <a:gd name="T34" fmla="*/ 317 w 325"/>
                  <a:gd name="T35" fmla="*/ 2 h 23"/>
                  <a:gd name="T36" fmla="*/ 311 w 325"/>
                  <a:gd name="T37" fmla="*/ 6 h 23"/>
                  <a:gd name="T38" fmla="*/ 304 w 325"/>
                  <a:gd name="T39" fmla="*/ 8 h 23"/>
                  <a:gd name="T40" fmla="*/ 290 w 325"/>
                  <a:gd name="T41" fmla="*/ 10 h 23"/>
                  <a:gd name="T42" fmla="*/ 277 w 325"/>
                  <a:gd name="T43" fmla="*/ 12 h 23"/>
                  <a:gd name="T44" fmla="*/ 258 w 325"/>
                  <a:gd name="T45" fmla="*/ 13 h 23"/>
                  <a:gd name="T46" fmla="*/ 236 w 325"/>
                  <a:gd name="T47" fmla="*/ 15 h 23"/>
                  <a:gd name="T48" fmla="*/ 213 w 325"/>
                  <a:gd name="T49" fmla="*/ 17 h 23"/>
                  <a:gd name="T50" fmla="*/ 188 w 325"/>
                  <a:gd name="T51" fmla="*/ 17 h 23"/>
                  <a:gd name="T52" fmla="*/ 159 w 325"/>
                  <a:gd name="T53" fmla="*/ 19 h 23"/>
                  <a:gd name="T54" fmla="*/ 131 w 325"/>
                  <a:gd name="T55" fmla="*/ 21 h 23"/>
                  <a:gd name="T56" fmla="*/ 100 w 325"/>
                  <a:gd name="T57" fmla="*/ 21 h 23"/>
                  <a:gd name="T58" fmla="*/ 67 w 325"/>
                  <a:gd name="T59" fmla="*/ 21 h 23"/>
                  <a:gd name="T60" fmla="*/ 34 w 325"/>
                  <a:gd name="T61" fmla="*/ 21 h 23"/>
                  <a:gd name="T62" fmla="*/ 0 w 325"/>
                  <a:gd name="T63" fmla="*/ 23 h 23"/>
                  <a:gd name="T64" fmla="*/ 0 w 325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5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3" y="21"/>
                    </a:lnTo>
                    <a:lnTo>
                      <a:pt x="163" y="19"/>
                    </a:lnTo>
                    <a:lnTo>
                      <a:pt x="190" y="19"/>
                    </a:lnTo>
                    <a:lnTo>
                      <a:pt x="217" y="17"/>
                    </a:lnTo>
                    <a:lnTo>
                      <a:pt x="242" y="15"/>
                    </a:lnTo>
                    <a:lnTo>
                      <a:pt x="263" y="13"/>
                    </a:lnTo>
                    <a:lnTo>
                      <a:pt x="281" y="12"/>
                    </a:lnTo>
                    <a:lnTo>
                      <a:pt x="296" y="10"/>
                    </a:lnTo>
                    <a:lnTo>
                      <a:pt x="310" y="8"/>
                    </a:lnTo>
                    <a:lnTo>
                      <a:pt x="317" y="6"/>
                    </a:lnTo>
                    <a:lnTo>
                      <a:pt x="323" y="2"/>
                    </a:lnTo>
                    <a:lnTo>
                      <a:pt x="325" y="0"/>
                    </a:lnTo>
                    <a:lnTo>
                      <a:pt x="319" y="0"/>
                    </a:lnTo>
                    <a:lnTo>
                      <a:pt x="317" y="2"/>
                    </a:lnTo>
                    <a:lnTo>
                      <a:pt x="311" y="6"/>
                    </a:lnTo>
                    <a:lnTo>
                      <a:pt x="304" y="8"/>
                    </a:lnTo>
                    <a:lnTo>
                      <a:pt x="290" y="10"/>
                    </a:lnTo>
                    <a:lnTo>
                      <a:pt x="277" y="12"/>
                    </a:lnTo>
                    <a:lnTo>
                      <a:pt x="258" y="13"/>
                    </a:lnTo>
                    <a:lnTo>
                      <a:pt x="236" y="15"/>
                    </a:lnTo>
                    <a:lnTo>
                      <a:pt x="213" y="17"/>
                    </a:lnTo>
                    <a:lnTo>
                      <a:pt x="188" y="17"/>
                    </a:lnTo>
                    <a:lnTo>
                      <a:pt x="159" y="19"/>
                    </a:lnTo>
                    <a:lnTo>
                      <a:pt x="131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B9B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" name="Freeform 196">
                <a:extLst>
                  <a:ext uri="{FF2B5EF4-FFF2-40B4-BE49-F238E27FC236}">
                    <a16:creationId xmlns:a16="http://schemas.microsoft.com/office/drawing/2014/main" id="{561A2584-5A53-4911-A8A4-C18A219A61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0" cy="12"/>
              </a:xfrm>
              <a:custGeom>
                <a:avLst/>
                <a:gdLst>
                  <a:gd name="T0" fmla="*/ 0 w 319"/>
                  <a:gd name="T1" fmla="*/ 23 h 23"/>
                  <a:gd name="T2" fmla="*/ 34 w 319"/>
                  <a:gd name="T3" fmla="*/ 21 h 23"/>
                  <a:gd name="T4" fmla="*/ 67 w 319"/>
                  <a:gd name="T5" fmla="*/ 21 h 23"/>
                  <a:gd name="T6" fmla="*/ 100 w 319"/>
                  <a:gd name="T7" fmla="*/ 21 h 23"/>
                  <a:gd name="T8" fmla="*/ 131 w 319"/>
                  <a:gd name="T9" fmla="*/ 21 h 23"/>
                  <a:gd name="T10" fmla="*/ 159 w 319"/>
                  <a:gd name="T11" fmla="*/ 19 h 23"/>
                  <a:gd name="T12" fmla="*/ 188 w 319"/>
                  <a:gd name="T13" fmla="*/ 17 h 23"/>
                  <a:gd name="T14" fmla="*/ 213 w 319"/>
                  <a:gd name="T15" fmla="*/ 17 h 23"/>
                  <a:gd name="T16" fmla="*/ 236 w 319"/>
                  <a:gd name="T17" fmla="*/ 15 h 23"/>
                  <a:gd name="T18" fmla="*/ 258 w 319"/>
                  <a:gd name="T19" fmla="*/ 13 h 23"/>
                  <a:gd name="T20" fmla="*/ 277 w 319"/>
                  <a:gd name="T21" fmla="*/ 12 h 23"/>
                  <a:gd name="T22" fmla="*/ 290 w 319"/>
                  <a:gd name="T23" fmla="*/ 10 h 23"/>
                  <a:gd name="T24" fmla="*/ 304 w 319"/>
                  <a:gd name="T25" fmla="*/ 8 h 23"/>
                  <a:gd name="T26" fmla="*/ 311 w 319"/>
                  <a:gd name="T27" fmla="*/ 6 h 23"/>
                  <a:gd name="T28" fmla="*/ 317 w 319"/>
                  <a:gd name="T29" fmla="*/ 2 h 23"/>
                  <a:gd name="T30" fmla="*/ 319 w 319"/>
                  <a:gd name="T31" fmla="*/ 0 h 23"/>
                  <a:gd name="T32" fmla="*/ 313 w 319"/>
                  <a:gd name="T33" fmla="*/ 0 h 23"/>
                  <a:gd name="T34" fmla="*/ 311 w 319"/>
                  <a:gd name="T35" fmla="*/ 2 h 23"/>
                  <a:gd name="T36" fmla="*/ 306 w 319"/>
                  <a:gd name="T37" fmla="*/ 6 h 23"/>
                  <a:gd name="T38" fmla="*/ 298 w 319"/>
                  <a:gd name="T39" fmla="*/ 8 h 23"/>
                  <a:gd name="T40" fmla="*/ 286 w 319"/>
                  <a:gd name="T41" fmla="*/ 10 h 23"/>
                  <a:gd name="T42" fmla="*/ 271 w 319"/>
                  <a:gd name="T43" fmla="*/ 12 h 23"/>
                  <a:gd name="T44" fmla="*/ 254 w 319"/>
                  <a:gd name="T45" fmla="*/ 13 h 23"/>
                  <a:gd name="T46" fmla="*/ 233 w 319"/>
                  <a:gd name="T47" fmla="*/ 15 h 23"/>
                  <a:gd name="T48" fmla="*/ 210 w 319"/>
                  <a:gd name="T49" fmla="*/ 15 h 23"/>
                  <a:gd name="T50" fmla="*/ 184 w 319"/>
                  <a:gd name="T51" fmla="*/ 17 h 23"/>
                  <a:gd name="T52" fmla="*/ 158 w 319"/>
                  <a:gd name="T53" fmla="*/ 19 h 23"/>
                  <a:gd name="T54" fmla="*/ 127 w 319"/>
                  <a:gd name="T55" fmla="*/ 19 h 23"/>
                  <a:gd name="T56" fmla="*/ 98 w 319"/>
                  <a:gd name="T57" fmla="*/ 21 h 23"/>
                  <a:gd name="T58" fmla="*/ 65 w 319"/>
                  <a:gd name="T59" fmla="*/ 21 h 23"/>
                  <a:gd name="T60" fmla="*/ 33 w 319"/>
                  <a:gd name="T61" fmla="*/ 21 h 23"/>
                  <a:gd name="T62" fmla="*/ 0 w 319"/>
                  <a:gd name="T63" fmla="*/ 21 h 23"/>
                  <a:gd name="T64" fmla="*/ 0 w 319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9" h="23">
                    <a:moveTo>
                      <a:pt x="0" y="23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1" y="21"/>
                    </a:lnTo>
                    <a:lnTo>
                      <a:pt x="159" y="19"/>
                    </a:lnTo>
                    <a:lnTo>
                      <a:pt x="188" y="17"/>
                    </a:lnTo>
                    <a:lnTo>
                      <a:pt x="213" y="17"/>
                    </a:lnTo>
                    <a:lnTo>
                      <a:pt x="236" y="15"/>
                    </a:lnTo>
                    <a:lnTo>
                      <a:pt x="258" y="13"/>
                    </a:lnTo>
                    <a:lnTo>
                      <a:pt x="277" y="12"/>
                    </a:lnTo>
                    <a:lnTo>
                      <a:pt x="290" y="10"/>
                    </a:lnTo>
                    <a:lnTo>
                      <a:pt x="304" y="8"/>
                    </a:lnTo>
                    <a:lnTo>
                      <a:pt x="311" y="6"/>
                    </a:lnTo>
                    <a:lnTo>
                      <a:pt x="317" y="2"/>
                    </a:lnTo>
                    <a:lnTo>
                      <a:pt x="319" y="0"/>
                    </a:lnTo>
                    <a:lnTo>
                      <a:pt x="313" y="0"/>
                    </a:lnTo>
                    <a:lnTo>
                      <a:pt x="311" y="2"/>
                    </a:lnTo>
                    <a:lnTo>
                      <a:pt x="306" y="6"/>
                    </a:lnTo>
                    <a:lnTo>
                      <a:pt x="298" y="8"/>
                    </a:lnTo>
                    <a:lnTo>
                      <a:pt x="286" y="10"/>
                    </a:lnTo>
                    <a:lnTo>
                      <a:pt x="271" y="12"/>
                    </a:lnTo>
                    <a:lnTo>
                      <a:pt x="254" y="13"/>
                    </a:lnTo>
                    <a:lnTo>
                      <a:pt x="233" y="15"/>
                    </a:lnTo>
                    <a:lnTo>
                      <a:pt x="210" y="15"/>
                    </a:lnTo>
                    <a:lnTo>
                      <a:pt x="184" y="17"/>
                    </a:lnTo>
                    <a:lnTo>
                      <a:pt x="158" y="19"/>
                    </a:lnTo>
                    <a:lnTo>
                      <a:pt x="127" y="19"/>
                    </a:lnTo>
                    <a:lnTo>
                      <a:pt x="98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" name="Freeform 197">
                <a:extLst>
                  <a:ext uri="{FF2B5EF4-FFF2-40B4-BE49-F238E27FC236}">
                    <a16:creationId xmlns:a16="http://schemas.microsoft.com/office/drawing/2014/main" id="{288317F9-2CDE-411F-B4D9-477617F066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7" cy="11"/>
              </a:xfrm>
              <a:custGeom>
                <a:avLst/>
                <a:gdLst>
                  <a:gd name="T0" fmla="*/ 0 w 313"/>
                  <a:gd name="T1" fmla="*/ 21 h 21"/>
                  <a:gd name="T2" fmla="*/ 33 w 313"/>
                  <a:gd name="T3" fmla="*/ 21 h 21"/>
                  <a:gd name="T4" fmla="*/ 65 w 313"/>
                  <a:gd name="T5" fmla="*/ 21 h 21"/>
                  <a:gd name="T6" fmla="*/ 98 w 313"/>
                  <a:gd name="T7" fmla="*/ 21 h 21"/>
                  <a:gd name="T8" fmla="*/ 127 w 313"/>
                  <a:gd name="T9" fmla="*/ 19 h 21"/>
                  <a:gd name="T10" fmla="*/ 158 w 313"/>
                  <a:gd name="T11" fmla="*/ 19 h 21"/>
                  <a:gd name="T12" fmla="*/ 184 w 313"/>
                  <a:gd name="T13" fmla="*/ 17 h 21"/>
                  <a:gd name="T14" fmla="*/ 210 w 313"/>
                  <a:gd name="T15" fmla="*/ 15 h 21"/>
                  <a:gd name="T16" fmla="*/ 233 w 313"/>
                  <a:gd name="T17" fmla="*/ 15 h 21"/>
                  <a:gd name="T18" fmla="*/ 254 w 313"/>
                  <a:gd name="T19" fmla="*/ 13 h 21"/>
                  <a:gd name="T20" fmla="*/ 271 w 313"/>
                  <a:gd name="T21" fmla="*/ 12 h 21"/>
                  <a:gd name="T22" fmla="*/ 286 w 313"/>
                  <a:gd name="T23" fmla="*/ 10 h 21"/>
                  <a:gd name="T24" fmla="*/ 298 w 313"/>
                  <a:gd name="T25" fmla="*/ 8 h 21"/>
                  <a:gd name="T26" fmla="*/ 306 w 313"/>
                  <a:gd name="T27" fmla="*/ 6 h 21"/>
                  <a:gd name="T28" fmla="*/ 311 w 313"/>
                  <a:gd name="T29" fmla="*/ 2 h 21"/>
                  <a:gd name="T30" fmla="*/ 313 w 313"/>
                  <a:gd name="T31" fmla="*/ 0 h 21"/>
                  <a:gd name="T32" fmla="*/ 308 w 313"/>
                  <a:gd name="T33" fmla="*/ 0 h 21"/>
                  <a:gd name="T34" fmla="*/ 306 w 313"/>
                  <a:gd name="T35" fmla="*/ 2 h 21"/>
                  <a:gd name="T36" fmla="*/ 300 w 313"/>
                  <a:gd name="T37" fmla="*/ 4 h 21"/>
                  <a:gd name="T38" fmla="*/ 292 w 313"/>
                  <a:gd name="T39" fmla="*/ 8 h 21"/>
                  <a:gd name="T40" fmla="*/ 281 w 313"/>
                  <a:gd name="T41" fmla="*/ 10 h 21"/>
                  <a:gd name="T42" fmla="*/ 265 w 313"/>
                  <a:gd name="T43" fmla="*/ 12 h 21"/>
                  <a:gd name="T44" fmla="*/ 248 w 313"/>
                  <a:gd name="T45" fmla="*/ 13 h 21"/>
                  <a:gd name="T46" fmla="*/ 229 w 313"/>
                  <a:gd name="T47" fmla="*/ 15 h 21"/>
                  <a:gd name="T48" fmla="*/ 206 w 313"/>
                  <a:gd name="T49" fmla="*/ 15 h 21"/>
                  <a:gd name="T50" fmla="*/ 181 w 313"/>
                  <a:gd name="T51" fmla="*/ 17 h 21"/>
                  <a:gd name="T52" fmla="*/ 154 w 313"/>
                  <a:gd name="T53" fmla="*/ 19 h 21"/>
                  <a:gd name="T54" fmla="*/ 125 w 313"/>
                  <a:gd name="T55" fmla="*/ 19 h 21"/>
                  <a:gd name="T56" fmla="*/ 96 w 313"/>
                  <a:gd name="T57" fmla="*/ 21 h 21"/>
                  <a:gd name="T58" fmla="*/ 65 w 313"/>
                  <a:gd name="T59" fmla="*/ 21 h 21"/>
                  <a:gd name="T60" fmla="*/ 33 w 313"/>
                  <a:gd name="T61" fmla="*/ 21 h 21"/>
                  <a:gd name="T62" fmla="*/ 0 w 313"/>
                  <a:gd name="T63" fmla="*/ 21 h 21"/>
                  <a:gd name="T64" fmla="*/ 0 w 313"/>
                  <a:gd name="T6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3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8" y="21"/>
                    </a:lnTo>
                    <a:lnTo>
                      <a:pt x="127" y="19"/>
                    </a:lnTo>
                    <a:lnTo>
                      <a:pt x="158" y="19"/>
                    </a:lnTo>
                    <a:lnTo>
                      <a:pt x="184" y="17"/>
                    </a:lnTo>
                    <a:lnTo>
                      <a:pt x="210" y="15"/>
                    </a:lnTo>
                    <a:lnTo>
                      <a:pt x="233" y="15"/>
                    </a:lnTo>
                    <a:lnTo>
                      <a:pt x="254" y="13"/>
                    </a:lnTo>
                    <a:lnTo>
                      <a:pt x="271" y="12"/>
                    </a:lnTo>
                    <a:lnTo>
                      <a:pt x="286" y="10"/>
                    </a:lnTo>
                    <a:lnTo>
                      <a:pt x="298" y="8"/>
                    </a:lnTo>
                    <a:lnTo>
                      <a:pt x="306" y="6"/>
                    </a:lnTo>
                    <a:lnTo>
                      <a:pt x="311" y="2"/>
                    </a:lnTo>
                    <a:lnTo>
                      <a:pt x="313" y="0"/>
                    </a:lnTo>
                    <a:lnTo>
                      <a:pt x="308" y="0"/>
                    </a:lnTo>
                    <a:lnTo>
                      <a:pt x="306" y="2"/>
                    </a:lnTo>
                    <a:lnTo>
                      <a:pt x="300" y="4"/>
                    </a:lnTo>
                    <a:lnTo>
                      <a:pt x="292" y="8"/>
                    </a:lnTo>
                    <a:lnTo>
                      <a:pt x="281" y="10"/>
                    </a:lnTo>
                    <a:lnTo>
                      <a:pt x="265" y="12"/>
                    </a:lnTo>
                    <a:lnTo>
                      <a:pt x="248" y="13"/>
                    </a:lnTo>
                    <a:lnTo>
                      <a:pt x="229" y="15"/>
                    </a:lnTo>
                    <a:lnTo>
                      <a:pt x="206" y="15"/>
                    </a:lnTo>
                    <a:lnTo>
                      <a:pt x="181" y="17"/>
                    </a:lnTo>
                    <a:lnTo>
                      <a:pt x="154" y="19"/>
                    </a:lnTo>
                    <a:lnTo>
                      <a:pt x="125" y="19"/>
                    </a:lnTo>
                    <a:lnTo>
                      <a:pt x="96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" name="Freeform 198">
                <a:extLst>
                  <a:ext uri="{FF2B5EF4-FFF2-40B4-BE49-F238E27FC236}">
                    <a16:creationId xmlns:a16="http://schemas.microsoft.com/office/drawing/2014/main" id="{EA0B7F5A-F871-4E4B-A305-28FAE4B44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4" cy="11"/>
              </a:xfrm>
              <a:custGeom>
                <a:avLst/>
                <a:gdLst>
                  <a:gd name="T0" fmla="*/ 0 w 308"/>
                  <a:gd name="T1" fmla="*/ 21 h 21"/>
                  <a:gd name="T2" fmla="*/ 33 w 308"/>
                  <a:gd name="T3" fmla="*/ 21 h 21"/>
                  <a:gd name="T4" fmla="*/ 65 w 308"/>
                  <a:gd name="T5" fmla="*/ 21 h 21"/>
                  <a:gd name="T6" fmla="*/ 96 w 308"/>
                  <a:gd name="T7" fmla="*/ 21 h 21"/>
                  <a:gd name="T8" fmla="*/ 125 w 308"/>
                  <a:gd name="T9" fmla="*/ 19 h 21"/>
                  <a:gd name="T10" fmla="*/ 154 w 308"/>
                  <a:gd name="T11" fmla="*/ 19 h 21"/>
                  <a:gd name="T12" fmla="*/ 181 w 308"/>
                  <a:gd name="T13" fmla="*/ 17 h 21"/>
                  <a:gd name="T14" fmla="*/ 206 w 308"/>
                  <a:gd name="T15" fmla="*/ 15 h 21"/>
                  <a:gd name="T16" fmla="*/ 229 w 308"/>
                  <a:gd name="T17" fmla="*/ 15 h 21"/>
                  <a:gd name="T18" fmla="*/ 248 w 308"/>
                  <a:gd name="T19" fmla="*/ 13 h 21"/>
                  <a:gd name="T20" fmla="*/ 265 w 308"/>
                  <a:gd name="T21" fmla="*/ 12 h 21"/>
                  <a:gd name="T22" fmla="*/ 281 w 308"/>
                  <a:gd name="T23" fmla="*/ 10 h 21"/>
                  <a:gd name="T24" fmla="*/ 292 w 308"/>
                  <a:gd name="T25" fmla="*/ 8 h 21"/>
                  <a:gd name="T26" fmla="*/ 300 w 308"/>
                  <a:gd name="T27" fmla="*/ 4 h 21"/>
                  <a:gd name="T28" fmla="*/ 306 w 308"/>
                  <a:gd name="T29" fmla="*/ 2 h 21"/>
                  <a:gd name="T30" fmla="*/ 308 w 308"/>
                  <a:gd name="T31" fmla="*/ 0 h 21"/>
                  <a:gd name="T32" fmla="*/ 302 w 308"/>
                  <a:gd name="T33" fmla="*/ 0 h 21"/>
                  <a:gd name="T34" fmla="*/ 300 w 308"/>
                  <a:gd name="T35" fmla="*/ 2 h 21"/>
                  <a:gd name="T36" fmla="*/ 294 w 308"/>
                  <a:gd name="T37" fmla="*/ 6 h 21"/>
                  <a:gd name="T38" fmla="*/ 285 w 308"/>
                  <a:gd name="T39" fmla="*/ 8 h 21"/>
                  <a:gd name="T40" fmla="*/ 271 w 308"/>
                  <a:gd name="T41" fmla="*/ 10 h 21"/>
                  <a:gd name="T42" fmla="*/ 256 w 308"/>
                  <a:gd name="T43" fmla="*/ 12 h 21"/>
                  <a:gd name="T44" fmla="*/ 236 w 308"/>
                  <a:gd name="T45" fmla="*/ 13 h 21"/>
                  <a:gd name="T46" fmla="*/ 213 w 308"/>
                  <a:gd name="T47" fmla="*/ 15 h 21"/>
                  <a:gd name="T48" fmla="*/ 188 w 308"/>
                  <a:gd name="T49" fmla="*/ 17 h 21"/>
                  <a:gd name="T50" fmla="*/ 161 w 308"/>
                  <a:gd name="T51" fmla="*/ 17 h 21"/>
                  <a:gd name="T52" fmla="*/ 131 w 308"/>
                  <a:gd name="T53" fmla="*/ 19 h 21"/>
                  <a:gd name="T54" fmla="*/ 100 w 308"/>
                  <a:gd name="T55" fmla="*/ 19 h 21"/>
                  <a:gd name="T56" fmla="*/ 67 w 308"/>
                  <a:gd name="T57" fmla="*/ 21 h 21"/>
                  <a:gd name="T58" fmla="*/ 34 w 308"/>
                  <a:gd name="T59" fmla="*/ 21 h 21"/>
                  <a:gd name="T60" fmla="*/ 0 w 308"/>
                  <a:gd name="T61" fmla="*/ 21 h 21"/>
                  <a:gd name="T62" fmla="*/ 0 w 308"/>
                  <a:gd name="T6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8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6" y="21"/>
                    </a:lnTo>
                    <a:lnTo>
                      <a:pt x="125" y="19"/>
                    </a:lnTo>
                    <a:lnTo>
                      <a:pt x="154" y="19"/>
                    </a:lnTo>
                    <a:lnTo>
                      <a:pt x="181" y="17"/>
                    </a:lnTo>
                    <a:lnTo>
                      <a:pt x="206" y="15"/>
                    </a:lnTo>
                    <a:lnTo>
                      <a:pt x="229" y="15"/>
                    </a:lnTo>
                    <a:lnTo>
                      <a:pt x="248" y="13"/>
                    </a:lnTo>
                    <a:lnTo>
                      <a:pt x="265" y="12"/>
                    </a:lnTo>
                    <a:lnTo>
                      <a:pt x="281" y="10"/>
                    </a:lnTo>
                    <a:lnTo>
                      <a:pt x="292" y="8"/>
                    </a:lnTo>
                    <a:lnTo>
                      <a:pt x="300" y="4"/>
                    </a:lnTo>
                    <a:lnTo>
                      <a:pt x="306" y="2"/>
                    </a:lnTo>
                    <a:lnTo>
                      <a:pt x="308" y="0"/>
                    </a:lnTo>
                    <a:lnTo>
                      <a:pt x="302" y="0"/>
                    </a:lnTo>
                    <a:lnTo>
                      <a:pt x="300" y="2"/>
                    </a:lnTo>
                    <a:lnTo>
                      <a:pt x="294" y="6"/>
                    </a:lnTo>
                    <a:lnTo>
                      <a:pt x="285" y="8"/>
                    </a:lnTo>
                    <a:lnTo>
                      <a:pt x="271" y="10"/>
                    </a:lnTo>
                    <a:lnTo>
                      <a:pt x="256" y="12"/>
                    </a:lnTo>
                    <a:lnTo>
                      <a:pt x="236" y="13"/>
                    </a:lnTo>
                    <a:lnTo>
                      <a:pt x="213" y="15"/>
                    </a:lnTo>
                    <a:lnTo>
                      <a:pt x="188" y="17"/>
                    </a:lnTo>
                    <a:lnTo>
                      <a:pt x="161" y="17"/>
                    </a:lnTo>
                    <a:lnTo>
                      <a:pt x="131" y="19"/>
                    </a:lnTo>
                    <a:lnTo>
                      <a:pt x="100" y="19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" name="Freeform 199">
                <a:extLst>
                  <a:ext uri="{FF2B5EF4-FFF2-40B4-BE49-F238E27FC236}">
                    <a16:creationId xmlns:a16="http://schemas.microsoft.com/office/drawing/2014/main" id="{772F4825-991F-40CB-AD20-CE162ED921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1" cy="11"/>
              </a:xfrm>
              <a:custGeom>
                <a:avLst/>
                <a:gdLst>
                  <a:gd name="T0" fmla="*/ 0 w 302"/>
                  <a:gd name="T1" fmla="*/ 21 h 21"/>
                  <a:gd name="T2" fmla="*/ 34 w 302"/>
                  <a:gd name="T3" fmla="*/ 21 h 21"/>
                  <a:gd name="T4" fmla="*/ 67 w 302"/>
                  <a:gd name="T5" fmla="*/ 21 h 21"/>
                  <a:gd name="T6" fmla="*/ 100 w 302"/>
                  <a:gd name="T7" fmla="*/ 19 h 21"/>
                  <a:gd name="T8" fmla="*/ 131 w 302"/>
                  <a:gd name="T9" fmla="*/ 19 h 21"/>
                  <a:gd name="T10" fmla="*/ 161 w 302"/>
                  <a:gd name="T11" fmla="*/ 17 h 21"/>
                  <a:gd name="T12" fmla="*/ 188 w 302"/>
                  <a:gd name="T13" fmla="*/ 17 h 21"/>
                  <a:gd name="T14" fmla="*/ 213 w 302"/>
                  <a:gd name="T15" fmla="*/ 15 h 21"/>
                  <a:gd name="T16" fmla="*/ 236 w 302"/>
                  <a:gd name="T17" fmla="*/ 13 h 21"/>
                  <a:gd name="T18" fmla="*/ 256 w 302"/>
                  <a:gd name="T19" fmla="*/ 12 h 21"/>
                  <a:gd name="T20" fmla="*/ 271 w 302"/>
                  <a:gd name="T21" fmla="*/ 10 h 21"/>
                  <a:gd name="T22" fmla="*/ 285 w 302"/>
                  <a:gd name="T23" fmla="*/ 8 h 21"/>
                  <a:gd name="T24" fmla="*/ 294 w 302"/>
                  <a:gd name="T25" fmla="*/ 6 h 21"/>
                  <a:gd name="T26" fmla="*/ 300 w 302"/>
                  <a:gd name="T27" fmla="*/ 2 h 21"/>
                  <a:gd name="T28" fmla="*/ 302 w 302"/>
                  <a:gd name="T29" fmla="*/ 0 h 21"/>
                  <a:gd name="T30" fmla="*/ 296 w 302"/>
                  <a:gd name="T31" fmla="*/ 0 h 21"/>
                  <a:gd name="T32" fmla="*/ 294 w 302"/>
                  <a:gd name="T33" fmla="*/ 2 h 21"/>
                  <a:gd name="T34" fmla="*/ 288 w 302"/>
                  <a:gd name="T35" fmla="*/ 6 h 21"/>
                  <a:gd name="T36" fmla="*/ 279 w 302"/>
                  <a:gd name="T37" fmla="*/ 8 h 21"/>
                  <a:gd name="T38" fmla="*/ 267 w 302"/>
                  <a:gd name="T39" fmla="*/ 10 h 21"/>
                  <a:gd name="T40" fmla="*/ 250 w 302"/>
                  <a:gd name="T41" fmla="*/ 12 h 21"/>
                  <a:gd name="T42" fmla="*/ 231 w 302"/>
                  <a:gd name="T43" fmla="*/ 13 h 21"/>
                  <a:gd name="T44" fmla="*/ 210 w 302"/>
                  <a:gd name="T45" fmla="*/ 15 h 21"/>
                  <a:gd name="T46" fmla="*/ 184 w 302"/>
                  <a:gd name="T47" fmla="*/ 15 h 21"/>
                  <a:gd name="T48" fmla="*/ 158 w 302"/>
                  <a:gd name="T49" fmla="*/ 17 h 21"/>
                  <a:gd name="T50" fmla="*/ 129 w 302"/>
                  <a:gd name="T51" fmla="*/ 19 h 21"/>
                  <a:gd name="T52" fmla="*/ 98 w 302"/>
                  <a:gd name="T53" fmla="*/ 19 h 21"/>
                  <a:gd name="T54" fmla="*/ 67 w 302"/>
                  <a:gd name="T55" fmla="*/ 19 h 21"/>
                  <a:gd name="T56" fmla="*/ 34 w 302"/>
                  <a:gd name="T57" fmla="*/ 21 h 21"/>
                  <a:gd name="T58" fmla="*/ 0 w 302"/>
                  <a:gd name="T59" fmla="*/ 21 h 21"/>
                  <a:gd name="T60" fmla="*/ 0 w 302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02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19"/>
                    </a:lnTo>
                    <a:lnTo>
                      <a:pt x="131" y="19"/>
                    </a:lnTo>
                    <a:lnTo>
                      <a:pt x="161" y="17"/>
                    </a:lnTo>
                    <a:lnTo>
                      <a:pt x="188" y="17"/>
                    </a:lnTo>
                    <a:lnTo>
                      <a:pt x="213" y="15"/>
                    </a:lnTo>
                    <a:lnTo>
                      <a:pt x="236" y="13"/>
                    </a:lnTo>
                    <a:lnTo>
                      <a:pt x="256" y="12"/>
                    </a:lnTo>
                    <a:lnTo>
                      <a:pt x="271" y="10"/>
                    </a:lnTo>
                    <a:lnTo>
                      <a:pt x="285" y="8"/>
                    </a:lnTo>
                    <a:lnTo>
                      <a:pt x="294" y="6"/>
                    </a:lnTo>
                    <a:lnTo>
                      <a:pt x="300" y="2"/>
                    </a:lnTo>
                    <a:lnTo>
                      <a:pt x="302" y="0"/>
                    </a:lnTo>
                    <a:lnTo>
                      <a:pt x="296" y="0"/>
                    </a:lnTo>
                    <a:lnTo>
                      <a:pt x="294" y="2"/>
                    </a:lnTo>
                    <a:lnTo>
                      <a:pt x="288" y="6"/>
                    </a:lnTo>
                    <a:lnTo>
                      <a:pt x="279" y="8"/>
                    </a:lnTo>
                    <a:lnTo>
                      <a:pt x="267" y="10"/>
                    </a:lnTo>
                    <a:lnTo>
                      <a:pt x="250" y="12"/>
                    </a:lnTo>
                    <a:lnTo>
                      <a:pt x="231" y="13"/>
                    </a:lnTo>
                    <a:lnTo>
                      <a:pt x="210" y="15"/>
                    </a:lnTo>
                    <a:lnTo>
                      <a:pt x="184" y="15"/>
                    </a:lnTo>
                    <a:lnTo>
                      <a:pt x="158" y="17"/>
                    </a:lnTo>
                    <a:lnTo>
                      <a:pt x="129" y="19"/>
                    </a:lnTo>
                    <a:lnTo>
                      <a:pt x="98" y="19"/>
                    </a:lnTo>
                    <a:lnTo>
                      <a:pt x="67" y="19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4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" name="Freeform 200">
                <a:extLst>
                  <a:ext uri="{FF2B5EF4-FFF2-40B4-BE49-F238E27FC236}">
                    <a16:creationId xmlns:a16="http://schemas.microsoft.com/office/drawing/2014/main" id="{E29A88A2-29B6-4328-904D-9919B449C2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8" cy="11"/>
              </a:xfrm>
              <a:custGeom>
                <a:avLst/>
                <a:gdLst>
                  <a:gd name="T0" fmla="*/ 0 w 296"/>
                  <a:gd name="T1" fmla="*/ 21 h 21"/>
                  <a:gd name="T2" fmla="*/ 34 w 296"/>
                  <a:gd name="T3" fmla="*/ 21 h 21"/>
                  <a:gd name="T4" fmla="*/ 67 w 296"/>
                  <a:gd name="T5" fmla="*/ 19 h 21"/>
                  <a:gd name="T6" fmla="*/ 98 w 296"/>
                  <a:gd name="T7" fmla="*/ 19 h 21"/>
                  <a:gd name="T8" fmla="*/ 129 w 296"/>
                  <a:gd name="T9" fmla="*/ 19 h 21"/>
                  <a:gd name="T10" fmla="*/ 158 w 296"/>
                  <a:gd name="T11" fmla="*/ 17 h 21"/>
                  <a:gd name="T12" fmla="*/ 184 w 296"/>
                  <a:gd name="T13" fmla="*/ 15 h 21"/>
                  <a:gd name="T14" fmla="*/ 210 w 296"/>
                  <a:gd name="T15" fmla="*/ 15 h 21"/>
                  <a:gd name="T16" fmla="*/ 231 w 296"/>
                  <a:gd name="T17" fmla="*/ 13 h 21"/>
                  <a:gd name="T18" fmla="*/ 250 w 296"/>
                  <a:gd name="T19" fmla="*/ 12 h 21"/>
                  <a:gd name="T20" fmla="*/ 267 w 296"/>
                  <a:gd name="T21" fmla="*/ 10 h 21"/>
                  <a:gd name="T22" fmla="*/ 279 w 296"/>
                  <a:gd name="T23" fmla="*/ 8 h 21"/>
                  <a:gd name="T24" fmla="*/ 288 w 296"/>
                  <a:gd name="T25" fmla="*/ 6 h 21"/>
                  <a:gd name="T26" fmla="*/ 294 w 296"/>
                  <a:gd name="T27" fmla="*/ 2 h 21"/>
                  <a:gd name="T28" fmla="*/ 296 w 296"/>
                  <a:gd name="T29" fmla="*/ 0 h 21"/>
                  <a:gd name="T30" fmla="*/ 290 w 296"/>
                  <a:gd name="T31" fmla="*/ 0 h 21"/>
                  <a:gd name="T32" fmla="*/ 288 w 296"/>
                  <a:gd name="T33" fmla="*/ 2 h 21"/>
                  <a:gd name="T34" fmla="*/ 283 w 296"/>
                  <a:gd name="T35" fmla="*/ 4 h 21"/>
                  <a:gd name="T36" fmla="*/ 273 w 296"/>
                  <a:gd name="T37" fmla="*/ 8 h 21"/>
                  <a:gd name="T38" fmla="*/ 261 w 296"/>
                  <a:gd name="T39" fmla="*/ 10 h 21"/>
                  <a:gd name="T40" fmla="*/ 246 w 296"/>
                  <a:gd name="T41" fmla="*/ 12 h 21"/>
                  <a:gd name="T42" fmla="*/ 227 w 296"/>
                  <a:gd name="T43" fmla="*/ 13 h 21"/>
                  <a:gd name="T44" fmla="*/ 206 w 296"/>
                  <a:gd name="T45" fmla="*/ 13 h 21"/>
                  <a:gd name="T46" fmla="*/ 181 w 296"/>
                  <a:gd name="T47" fmla="*/ 15 h 21"/>
                  <a:gd name="T48" fmla="*/ 154 w 296"/>
                  <a:gd name="T49" fmla="*/ 17 h 21"/>
                  <a:gd name="T50" fmla="*/ 127 w 296"/>
                  <a:gd name="T51" fmla="*/ 17 h 21"/>
                  <a:gd name="T52" fmla="*/ 96 w 296"/>
                  <a:gd name="T53" fmla="*/ 19 h 21"/>
                  <a:gd name="T54" fmla="*/ 65 w 296"/>
                  <a:gd name="T55" fmla="*/ 19 h 21"/>
                  <a:gd name="T56" fmla="*/ 33 w 296"/>
                  <a:gd name="T57" fmla="*/ 19 h 21"/>
                  <a:gd name="T58" fmla="*/ 0 w 296"/>
                  <a:gd name="T59" fmla="*/ 19 h 21"/>
                  <a:gd name="T60" fmla="*/ 0 w 296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6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19"/>
                    </a:lnTo>
                    <a:lnTo>
                      <a:pt x="98" y="19"/>
                    </a:lnTo>
                    <a:lnTo>
                      <a:pt x="129" y="19"/>
                    </a:lnTo>
                    <a:lnTo>
                      <a:pt x="158" y="17"/>
                    </a:lnTo>
                    <a:lnTo>
                      <a:pt x="184" y="15"/>
                    </a:lnTo>
                    <a:lnTo>
                      <a:pt x="210" y="15"/>
                    </a:lnTo>
                    <a:lnTo>
                      <a:pt x="231" y="13"/>
                    </a:lnTo>
                    <a:lnTo>
                      <a:pt x="250" y="12"/>
                    </a:lnTo>
                    <a:lnTo>
                      <a:pt x="267" y="10"/>
                    </a:lnTo>
                    <a:lnTo>
                      <a:pt x="279" y="8"/>
                    </a:lnTo>
                    <a:lnTo>
                      <a:pt x="288" y="6"/>
                    </a:lnTo>
                    <a:lnTo>
                      <a:pt x="294" y="2"/>
                    </a:lnTo>
                    <a:lnTo>
                      <a:pt x="296" y="0"/>
                    </a:lnTo>
                    <a:lnTo>
                      <a:pt x="290" y="0"/>
                    </a:lnTo>
                    <a:lnTo>
                      <a:pt x="288" y="2"/>
                    </a:lnTo>
                    <a:lnTo>
                      <a:pt x="283" y="4"/>
                    </a:lnTo>
                    <a:lnTo>
                      <a:pt x="273" y="8"/>
                    </a:lnTo>
                    <a:lnTo>
                      <a:pt x="261" y="10"/>
                    </a:lnTo>
                    <a:lnTo>
                      <a:pt x="246" y="12"/>
                    </a:lnTo>
                    <a:lnTo>
                      <a:pt x="227" y="13"/>
                    </a:lnTo>
                    <a:lnTo>
                      <a:pt x="206" y="13"/>
                    </a:lnTo>
                    <a:lnTo>
                      <a:pt x="181" y="15"/>
                    </a:lnTo>
                    <a:lnTo>
                      <a:pt x="154" y="17"/>
                    </a:lnTo>
                    <a:lnTo>
                      <a:pt x="127" y="17"/>
                    </a:lnTo>
                    <a:lnTo>
                      <a:pt x="96" y="19"/>
                    </a:lnTo>
                    <a:lnTo>
                      <a:pt x="65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Freeform 201">
                <a:extLst>
                  <a:ext uri="{FF2B5EF4-FFF2-40B4-BE49-F238E27FC236}">
                    <a16:creationId xmlns:a16="http://schemas.microsoft.com/office/drawing/2014/main" id="{3E036331-3997-4ABB-8940-6BE7EE89A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5" cy="10"/>
              </a:xfrm>
              <a:custGeom>
                <a:avLst/>
                <a:gdLst>
                  <a:gd name="T0" fmla="*/ 0 w 290"/>
                  <a:gd name="T1" fmla="*/ 19 h 19"/>
                  <a:gd name="T2" fmla="*/ 33 w 290"/>
                  <a:gd name="T3" fmla="*/ 19 h 19"/>
                  <a:gd name="T4" fmla="*/ 65 w 290"/>
                  <a:gd name="T5" fmla="*/ 19 h 19"/>
                  <a:gd name="T6" fmla="*/ 96 w 290"/>
                  <a:gd name="T7" fmla="*/ 19 h 19"/>
                  <a:gd name="T8" fmla="*/ 127 w 290"/>
                  <a:gd name="T9" fmla="*/ 17 h 19"/>
                  <a:gd name="T10" fmla="*/ 154 w 290"/>
                  <a:gd name="T11" fmla="*/ 17 h 19"/>
                  <a:gd name="T12" fmla="*/ 181 w 290"/>
                  <a:gd name="T13" fmla="*/ 15 h 19"/>
                  <a:gd name="T14" fmla="*/ 206 w 290"/>
                  <a:gd name="T15" fmla="*/ 13 h 19"/>
                  <a:gd name="T16" fmla="*/ 227 w 290"/>
                  <a:gd name="T17" fmla="*/ 13 h 19"/>
                  <a:gd name="T18" fmla="*/ 246 w 290"/>
                  <a:gd name="T19" fmla="*/ 12 h 19"/>
                  <a:gd name="T20" fmla="*/ 261 w 290"/>
                  <a:gd name="T21" fmla="*/ 10 h 19"/>
                  <a:gd name="T22" fmla="*/ 273 w 290"/>
                  <a:gd name="T23" fmla="*/ 8 h 19"/>
                  <a:gd name="T24" fmla="*/ 283 w 290"/>
                  <a:gd name="T25" fmla="*/ 4 h 19"/>
                  <a:gd name="T26" fmla="*/ 288 w 290"/>
                  <a:gd name="T27" fmla="*/ 2 h 19"/>
                  <a:gd name="T28" fmla="*/ 290 w 290"/>
                  <a:gd name="T29" fmla="*/ 0 h 19"/>
                  <a:gd name="T30" fmla="*/ 285 w 290"/>
                  <a:gd name="T31" fmla="*/ 0 h 19"/>
                  <a:gd name="T32" fmla="*/ 283 w 290"/>
                  <a:gd name="T33" fmla="*/ 2 h 19"/>
                  <a:gd name="T34" fmla="*/ 277 w 290"/>
                  <a:gd name="T35" fmla="*/ 4 h 19"/>
                  <a:gd name="T36" fmla="*/ 267 w 290"/>
                  <a:gd name="T37" fmla="*/ 8 h 19"/>
                  <a:gd name="T38" fmla="*/ 256 w 290"/>
                  <a:gd name="T39" fmla="*/ 10 h 19"/>
                  <a:gd name="T40" fmla="*/ 240 w 290"/>
                  <a:gd name="T41" fmla="*/ 12 h 19"/>
                  <a:gd name="T42" fmla="*/ 223 w 290"/>
                  <a:gd name="T43" fmla="*/ 12 h 19"/>
                  <a:gd name="T44" fmla="*/ 202 w 290"/>
                  <a:gd name="T45" fmla="*/ 13 h 19"/>
                  <a:gd name="T46" fmla="*/ 177 w 290"/>
                  <a:gd name="T47" fmla="*/ 15 h 19"/>
                  <a:gd name="T48" fmla="*/ 152 w 290"/>
                  <a:gd name="T49" fmla="*/ 17 h 19"/>
                  <a:gd name="T50" fmla="*/ 123 w 290"/>
                  <a:gd name="T51" fmla="*/ 17 h 19"/>
                  <a:gd name="T52" fmla="*/ 94 w 290"/>
                  <a:gd name="T53" fmla="*/ 19 h 19"/>
                  <a:gd name="T54" fmla="*/ 63 w 290"/>
                  <a:gd name="T55" fmla="*/ 19 h 19"/>
                  <a:gd name="T56" fmla="*/ 33 w 290"/>
                  <a:gd name="T57" fmla="*/ 19 h 19"/>
                  <a:gd name="T58" fmla="*/ 0 w 290"/>
                  <a:gd name="T59" fmla="*/ 19 h 19"/>
                  <a:gd name="T60" fmla="*/ 0 w 290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0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5" y="19"/>
                    </a:lnTo>
                    <a:lnTo>
                      <a:pt x="96" y="19"/>
                    </a:lnTo>
                    <a:lnTo>
                      <a:pt x="127" y="17"/>
                    </a:lnTo>
                    <a:lnTo>
                      <a:pt x="154" y="17"/>
                    </a:lnTo>
                    <a:lnTo>
                      <a:pt x="181" y="15"/>
                    </a:lnTo>
                    <a:lnTo>
                      <a:pt x="206" y="13"/>
                    </a:lnTo>
                    <a:lnTo>
                      <a:pt x="227" y="13"/>
                    </a:lnTo>
                    <a:lnTo>
                      <a:pt x="246" y="12"/>
                    </a:lnTo>
                    <a:lnTo>
                      <a:pt x="261" y="10"/>
                    </a:lnTo>
                    <a:lnTo>
                      <a:pt x="273" y="8"/>
                    </a:lnTo>
                    <a:lnTo>
                      <a:pt x="283" y="4"/>
                    </a:lnTo>
                    <a:lnTo>
                      <a:pt x="288" y="2"/>
                    </a:lnTo>
                    <a:lnTo>
                      <a:pt x="290" y="0"/>
                    </a:lnTo>
                    <a:lnTo>
                      <a:pt x="285" y="0"/>
                    </a:lnTo>
                    <a:lnTo>
                      <a:pt x="283" y="2"/>
                    </a:lnTo>
                    <a:lnTo>
                      <a:pt x="277" y="4"/>
                    </a:lnTo>
                    <a:lnTo>
                      <a:pt x="267" y="8"/>
                    </a:lnTo>
                    <a:lnTo>
                      <a:pt x="256" y="10"/>
                    </a:lnTo>
                    <a:lnTo>
                      <a:pt x="240" y="12"/>
                    </a:lnTo>
                    <a:lnTo>
                      <a:pt x="223" y="12"/>
                    </a:lnTo>
                    <a:lnTo>
                      <a:pt x="202" y="13"/>
                    </a:lnTo>
                    <a:lnTo>
                      <a:pt x="177" y="15"/>
                    </a:lnTo>
                    <a:lnTo>
                      <a:pt x="152" y="17"/>
                    </a:lnTo>
                    <a:lnTo>
                      <a:pt x="123" y="17"/>
                    </a:lnTo>
                    <a:lnTo>
                      <a:pt x="94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090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Freeform 202">
                <a:extLst>
                  <a:ext uri="{FF2B5EF4-FFF2-40B4-BE49-F238E27FC236}">
                    <a16:creationId xmlns:a16="http://schemas.microsoft.com/office/drawing/2014/main" id="{6CD4A20F-2593-40E7-B680-631B8B971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2" cy="10"/>
              </a:xfrm>
              <a:custGeom>
                <a:avLst/>
                <a:gdLst>
                  <a:gd name="T0" fmla="*/ 0 w 285"/>
                  <a:gd name="T1" fmla="*/ 19 h 19"/>
                  <a:gd name="T2" fmla="*/ 33 w 285"/>
                  <a:gd name="T3" fmla="*/ 19 h 19"/>
                  <a:gd name="T4" fmla="*/ 63 w 285"/>
                  <a:gd name="T5" fmla="*/ 19 h 19"/>
                  <a:gd name="T6" fmla="*/ 94 w 285"/>
                  <a:gd name="T7" fmla="*/ 19 h 19"/>
                  <a:gd name="T8" fmla="*/ 123 w 285"/>
                  <a:gd name="T9" fmla="*/ 17 h 19"/>
                  <a:gd name="T10" fmla="*/ 152 w 285"/>
                  <a:gd name="T11" fmla="*/ 17 h 19"/>
                  <a:gd name="T12" fmla="*/ 177 w 285"/>
                  <a:gd name="T13" fmla="*/ 15 h 19"/>
                  <a:gd name="T14" fmla="*/ 202 w 285"/>
                  <a:gd name="T15" fmla="*/ 13 h 19"/>
                  <a:gd name="T16" fmla="*/ 223 w 285"/>
                  <a:gd name="T17" fmla="*/ 12 h 19"/>
                  <a:gd name="T18" fmla="*/ 240 w 285"/>
                  <a:gd name="T19" fmla="*/ 12 h 19"/>
                  <a:gd name="T20" fmla="*/ 256 w 285"/>
                  <a:gd name="T21" fmla="*/ 10 h 19"/>
                  <a:gd name="T22" fmla="*/ 267 w 285"/>
                  <a:gd name="T23" fmla="*/ 8 h 19"/>
                  <a:gd name="T24" fmla="*/ 277 w 285"/>
                  <a:gd name="T25" fmla="*/ 4 h 19"/>
                  <a:gd name="T26" fmla="*/ 283 w 285"/>
                  <a:gd name="T27" fmla="*/ 2 h 19"/>
                  <a:gd name="T28" fmla="*/ 285 w 285"/>
                  <a:gd name="T29" fmla="*/ 0 h 19"/>
                  <a:gd name="T30" fmla="*/ 279 w 285"/>
                  <a:gd name="T31" fmla="*/ 0 h 19"/>
                  <a:gd name="T32" fmla="*/ 277 w 285"/>
                  <a:gd name="T33" fmla="*/ 2 h 19"/>
                  <a:gd name="T34" fmla="*/ 271 w 285"/>
                  <a:gd name="T35" fmla="*/ 4 h 19"/>
                  <a:gd name="T36" fmla="*/ 263 w 285"/>
                  <a:gd name="T37" fmla="*/ 6 h 19"/>
                  <a:gd name="T38" fmla="*/ 250 w 285"/>
                  <a:gd name="T39" fmla="*/ 8 h 19"/>
                  <a:gd name="T40" fmla="*/ 236 w 285"/>
                  <a:gd name="T41" fmla="*/ 10 h 19"/>
                  <a:gd name="T42" fmla="*/ 217 w 285"/>
                  <a:gd name="T43" fmla="*/ 12 h 19"/>
                  <a:gd name="T44" fmla="*/ 196 w 285"/>
                  <a:gd name="T45" fmla="*/ 13 h 19"/>
                  <a:gd name="T46" fmla="*/ 173 w 285"/>
                  <a:gd name="T47" fmla="*/ 15 h 19"/>
                  <a:gd name="T48" fmla="*/ 148 w 285"/>
                  <a:gd name="T49" fmla="*/ 17 h 19"/>
                  <a:gd name="T50" fmla="*/ 121 w 285"/>
                  <a:gd name="T51" fmla="*/ 17 h 19"/>
                  <a:gd name="T52" fmla="*/ 92 w 285"/>
                  <a:gd name="T53" fmla="*/ 19 h 19"/>
                  <a:gd name="T54" fmla="*/ 63 w 285"/>
                  <a:gd name="T55" fmla="*/ 19 h 19"/>
                  <a:gd name="T56" fmla="*/ 33 w 285"/>
                  <a:gd name="T57" fmla="*/ 19 h 19"/>
                  <a:gd name="T58" fmla="*/ 0 w 285"/>
                  <a:gd name="T59" fmla="*/ 19 h 19"/>
                  <a:gd name="T60" fmla="*/ 0 w 285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5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4" y="19"/>
                    </a:lnTo>
                    <a:lnTo>
                      <a:pt x="123" y="17"/>
                    </a:lnTo>
                    <a:lnTo>
                      <a:pt x="152" y="17"/>
                    </a:lnTo>
                    <a:lnTo>
                      <a:pt x="177" y="15"/>
                    </a:lnTo>
                    <a:lnTo>
                      <a:pt x="202" y="13"/>
                    </a:lnTo>
                    <a:lnTo>
                      <a:pt x="223" y="12"/>
                    </a:lnTo>
                    <a:lnTo>
                      <a:pt x="240" y="12"/>
                    </a:lnTo>
                    <a:lnTo>
                      <a:pt x="256" y="10"/>
                    </a:lnTo>
                    <a:lnTo>
                      <a:pt x="267" y="8"/>
                    </a:lnTo>
                    <a:lnTo>
                      <a:pt x="277" y="4"/>
                    </a:lnTo>
                    <a:lnTo>
                      <a:pt x="283" y="2"/>
                    </a:lnTo>
                    <a:lnTo>
                      <a:pt x="285" y="0"/>
                    </a:lnTo>
                    <a:lnTo>
                      <a:pt x="279" y="0"/>
                    </a:lnTo>
                    <a:lnTo>
                      <a:pt x="277" y="2"/>
                    </a:lnTo>
                    <a:lnTo>
                      <a:pt x="271" y="4"/>
                    </a:lnTo>
                    <a:lnTo>
                      <a:pt x="263" y="6"/>
                    </a:lnTo>
                    <a:lnTo>
                      <a:pt x="250" y="8"/>
                    </a:lnTo>
                    <a:lnTo>
                      <a:pt x="236" y="10"/>
                    </a:lnTo>
                    <a:lnTo>
                      <a:pt x="217" y="12"/>
                    </a:lnTo>
                    <a:lnTo>
                      <a:pt x="196" y="13"/>
                    </a:lnTo>
                    <a:lnTo>
                      <a:pt x="173" y="15"/>
                    </a:lnTo>
                    <a:lnTo>
                      <a:pt x="148" y="17"/>
                    </a:lnTo>
                    <a:lnTo>
                      <a:pt x="121" y="17"/>
                    </a:lnTo>
                    <a:lnTo>
                      <a:pt x="92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Freeform 203">
                <a:extLst>
                  <a:ext uri="{FF2B5EF4-FFF2-40B4-BE49-F238E27FC236}">
                    <a16:creationId xmlns:a16="http://schemas.microsoft.com/office/drawing/2014/main" id="{8FC7DE05-8BAE-42B4-93FD-79858E3825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9" cy="10"/>
              </a:xfrm>
              <a:custGeom>
                <a:avLst/>
                <a:gdLst>
                  <a:gd name="T0" fmla="*/ 0 w 279"/>
                  <a:gd name="T1" fmla="*/ 19 h 19"/>
                  <a:gd name="T2" fmla="*/ 33 w 279"/>
                  <a:gd name="T3" fmla="*/ 19 h 19"/>
                  <a:gd name="T4" fmla="*/ 63 w 279"/>
                  <a:gd name="T5" fmla="*/ 19 h 19"/>
                  <a:gd name="T6" fmla="*/ 92 w 279"/>
                  <a:gd name="T7" fmla="*/ 19 h 19"/>
                  <a:gd name="T8" fmla="*/ 121 w 279"/>
                  <a:gd name="T9" fmla="*/ 17 h 19"/>
                  <a:gd name="T10" fmla="*/ 148 w 279"/>
                  <a:gd name="T11" fmla="*/ 17 h 19"/>
                  <a:gd name="T12" fmla="*/ 173 w 279"/>
                  <a:gd name="T13" fmla="*/ 15 h 19"/>
                  <a:gd name="T14" fmla="*/ 196 w 279"/>
                  <a:gd name="T15" fmla="*/ 13 h 19"/>
                  <a:gd name="T16" fmla="*/ 217 w 279"/>
                  <a:gd name="T17" fmla="*/ 12 h 19"/>
                  <a:gd name="T18" fmla="*/ 236 w 279"/>
                  <a:gd name="T19" fmla="*/ 10 h 19"/>
                  <a:gd name="T20" fmla="*/ 250 w 279"/>
                  <a:gd name="T21" fmla="*/ 8 h 19"/>
                  <a:gd name="T22" fmla="*/ 263 w 279"/>
                  <a:gd name="T23" fmla="*/ 6 h 19"/>
                  <a:gd name="T24" fmla="*/ 271 w 279"/>
                  <a:gd name="T25" fmla="*/ 4 h 19"/>
                  <a:gd name="T26" fmla="*/ 277 w 279"/>
                  <a:gd name="T27" fmla="*/ 2 h 19"/>
                  <a:gd name="T28" fmla="*/ 279 w 279"/>
                  <a:gd name="T29" fmla="*/ 0 h 19"/>
                  <a:gd name="T30" fmla="*/ 273 w 279"/>
                  <a:gd name="T31" fmla="*/ 0 h 19"/>
                  <a:gd name="T32" fmla="*/ 271 w 279"/>
                  <a:gd name="T33" fmla="*/ 2 h 19"/>
                  <a:gd name="T34" fmla="*/ 265 w 279"/>
                  <a:gd name="T35" fmla="*/ 4 h 19"/>
                  <a:gd name="T36" fmla="*/ 258 w 279"/>
                  <a:gd name="T37" fmla="*/ 6 h 19"/>
                  <a:gd name="T38" fmla="*/ 246 w 279"/>
                  <a:gd name="T39" fmla="*/ 8 h 19"/>
                  <a:gd name="T40" fmla="*/ 231 w 279"/>
                  <a:gd name="T41" fmla="*/ 10 h 19"/>
                  <a:gd name="T42" fmla="*/ 213 w 279"/>
                  <a:gd name="T43" fmla="*/ 12 h 19"/>
                  <a:gd name="T44" fmla="*/ 192 w 279"/>
                  <a:gd name="T45" fmla="*/ 13 h 19"/>
                  <a:gd name="T46" fmla="*/ 171 w 279"/>
                  <a:gd name="T47" fmla="*/ 15 h 19"/>
                  <a:gd name="T48" fmla="*/ 146 w 279"/>
                  <a:gd name="T49" fmla="*/ 15 h 19"/>
                  <a:gd name="T50" fmla="*/ 119 w 279"/>
                  <a:gd name="T51" fmla="*/ 17 h 19"/>
                  <a:gd name="T52" fmla="*/ 90 w 279"/>
                  <a:gd name="T53" fmla="*/ 17 h 19"/>
                  <a:gd name="T54" fmla="*/ 61 w 279"/>
                  <a:gd name="T55" fmla="*/ 19 h 19"/>
                  <a:gd name="T56" fmla="*/ 31 w 279"/>
                  <a:gd name="T57" fmla="*/ 19 h 19"/>
                  <a:gd name="T58" fmla="*/ 0 w 279"/>
                  <a:gd name="T59" fmla="*/ 19 h 19"/>
                  <a:gd name="T60" fmla="*/ 0 w 279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9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2" y="19"/>
                    </a:lnTo>
                    <a:lnTo>
                      <a:pt x="121" y="17"/>
                    </a:lnTo>
                    <a:lnTo>
                      <a:pt x="148" y="17"/>
                    </a:lnTo>
                    <a:lnTo>
                      <a:pt x="173" y="15"/>
                    </a:lnTo>
                    <a:lnTo>
                      <a:pt x="196" y="13"/>
                    </a:lnTo>
                    <a:lnTo>
                      <a:pt x="217" y="12"/>
                    </a:lnTo>
                    <a:lnTo>
                      <a:pt x="236" y="10"/>
                    </a:lnTo>
                    <a:lnTo>
                      <a:pt x="250" y="8"/>
                    </a:lnTo>
                    <a:lnTo>
                      <a:pt x="263" y="6"/>
                    </a:lnTo>
                    <a:lnTo>
                      <a:pt x="271" y="4"/>
                    </a:lnTo>
                    <a:lnTo>
                      <a:pt x="277" y="2"/>
                    </a:lnTo>
                    <a:lnTo>
                      <a:pt x="279" y="0"/>
                    </a:lnTo>
                    <a:lnTo>
                      <a:pt x="273" y="0"/>
                    </a:lnTo>
                    <a:lnTo>
                      <a:pt x="271" y="2"/>
                    </a:lnTo>
                    <a:lnTo>
                      <a:pt x="265" y="4"/>
                    </a:lnTo>
                    <a:lnTo>
                      <a:pt x="258" y="6"/>
                    </a:lnTo>
                    <a:lnTo>
                      <a:pt x="246" y="8"/>
                    </a:lnTo>
                    <a:lnTo>
                      <a:pt x="231" y="10"/>
                    </a:lnTo>
                    <a:lnTo>
                      <a:pt x="213" y="12"/>
                    </a:lnTo>
                    <a:lnTo>
                      <a:pt x="192" y="13"/>
                    </a:lnTo>
                    <a:lnTo>
                      <a:pt x="171" y="15"/>
                    </a:lnTo>
                    <a:lnTo>
                      <a:pt x="146" y="15"/>
                    </a:lnTo>
                    <a:lnTo>
                      <a:pt x="119" y="17"/>
                    </a:lnTo>
                    <a:lnTo>
                      <a:pt x="90" y="17"/>
                    </a:lnTo>
                    <a:lnTo>
                      <a:pt x="61" y="19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Freeform 204">
                <a:extLst>
                  <a:ext uri="{FF2B5EF4-FFF2-40B4-BE49-F238E27FC236}">
                    <a16:creationId xmlns:a16="http://schemas.microsoft.com/office/drawing/2014/main" id="{45A3B6ED-948E-48B7-89C4-FFDE2929E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6" cy="10"/>
              </a:xfrm>
              <a:custGeom>
                <a:avLst/>
                <a:gdLst>
                  <a:gd name="T0" fmla="*/ 0 w 273"/>
                  <a:gd name="T1" fmla="*/ 19 h 19"/>
                  <a:gd name="T2" fmla="*/ 31 w 273"/>
                  <a:gd name="T3" fmla="*/ 19 h 19"/>
                  <a:gd name="T4" fmla="*/ 61 w 273"/>
                  <a:gd name="T5" fmla="*/ 19 h 19"/>
                  <a:gd name="T6" fmla="*/ 90 w 273"/>
                  <a:gd name="T7" fmla="*/ 17 h 19"/>
                  <a:gd name="T8" fmla="*/ 119 w 273"/>
                  <a:gd name="T9" fmla="*/ 17 h 19"/>
                  <a:gd name="T10" fmla="*/ 146 w 273"/>
                  <a:gd name="T11" fmla="*/ 15 h 19"/>
                  <a:gd name="T12" fmla="*/ 171 w 273"/>
                  <a:gd name="T13" fmla="*/ 15 h 19"/>
                  <a:gd name="T14" fmla="*/ 192 w 273"/>
                  <a:gd name="T15" fmla="*/ 13 h 19"/>
                  <a:gd name="T16" fmla="*/ 213 w 273"/>
                  <a:gd name="T17" fmla="*/ 12 h 19"/>
                  <a:gd name="T18" fmla="*/ 231 w 273"/>
                  <a:gd name="T19" fmla="*/ 10 h 19"/>
                  <a:gd name="T20" fmla="*/ 246 w 273"/>
                  <a:gd name="T21" fmla="*/ 8 h 19"/>
                  <a:gd name="T22" fmla="*/ 258 w 273"/>
                  <a:gd name="T23" fmla="*/ 6 h 19"/>
                  <a:gd name="T24" fmla="*/ 265 w 273"/>
                  <a:gd name="T25" fmla="*/ 4 h 19"/>
                  <a:gd name="T26" fmla="*/ 271 w 273"/>
                  <a:gd name="T27" fmla="*/ 2 h 19"/>
                  <a:gd name="T28" fmla="*/ 273 w 273"/>
                  <a:gd name="T29" fmla="*/ 0 h 19"/>
                  <a:gd name="T30" fmla="*/ 267 w 273"/>
                  <a:gd name="T31" fmla="*/ 0 h 19"/>
                  <a:gd name="T32" fmla="*/ 265 w 273"/>
                  <a:gd name="T33" fmla="*/ 2 h 19"/>
                  <a:gd name="T34" fmla="*/ 260 w 273"/>
                  <a:gd name="T35" fmla="*/ 4 h 19"/>
                  <a:gd name="T36" fmla="*/ 252 w 273"/>
                  <a:gd name="T37" fmla="*/ 6 h 19"/>
                  <a:gd name="T38" fmla="*/ 240 w 273"/>
                  <a:gd name="T39" fmla="*/ 8 h 19"/>
                  <a:gd name="T40" fmla="*/ 227 w 273"/>
                  <a:gd name="T41" fmla="*/ 10 h 19"/>
                  <a:gd name="T42" fmla="*/ 210 w 273"/>
                  <a:gd name="T43" fmla="*/ 12 h 19"/>
                  <a:gd name="T44" fmla="*/ 188 w 273"/>
                  <a:gd name="T45" fmla="*/ 13 h 19"/>
                  <a:gd name="T46" fmla="*/ 167 w 273"/>
                  <a:gd name="T47" fmla="*/ 15 h 19"/>
                  <a:gd name="T48" fmla="*/ 142 w 273"/>
                  <a:gd name="T49" fmla="*/ 15 h 19"/>
                  <a:gd name="T50" fmla="*/ 115 w 273"/>
                  <a:gd name="T51" fmla="*/ 17 h 19"/>
                  <a:gd name="T52" fmla="*/ 88 w 273"/>
                  <a:gd name="T53" fmla="*/ 17 h 19"/>
                  <a:gd name="T54" fmla="*/ 59 w 273"/>
                  <a:gd name="T55" fmla="*/ 17 h 19"/>
                  <a:gd name="T56" fmla="*/ 31 w 273"/>
                  <a:gd name="T57" fmla="*/ 19 h 19"/>
                  <a:gd name="T58" fmla="*/ 0 w 273"/>
                  <a:gd name="T59" fmla="*/ 19 h 19"/>
                  <a:gd name="T60" fmla="*/ 0 w 273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3" h="19">
                    <a:moveTo>
                      <a:pt x="0" y="19"/>
                    </a:moveTo>
                    <a:lnTo>
                      <a:pt x="31" y="19"/>
                    </a:lnTo>
                    <a:lnTo>
                      <a:pt x="61" y="19"/>
                    </a:lnTo>
                    <a:lnTo>
                      <a:pt x="90" y="17"/>
                    </a:lnTo>
                    <a:lnTo>
                      <a:pt x="119" y="17"/>
                    </a:lnTo>
                    <a:lnTo>
                      <a:pt x="146" y="15"/>
                    </a:lnTo>
                    <a:lnTo>
                      <a:pt x="171" y="15"/>
                    </a:lnTo>
                    <a:lnTo>
                      <a:pt x="192" y="13"/>
                    </a:lnTo>
                    <a:lnTo>
                      <a:pt x="213" y="12"/>
                    </a:lnTo>
                    <a:lnTo>
                      <a:pt x="231" y="10"/>
                    </a:lnTo>
                    <a:lnTo>
                      <a:pt x="246" y="8"/>
                    </a:lnTo>
                    <a:lnTo>
                      <a:pt x="258" y="6"/>
                    </a:lnTo>
                    <a:lnTo>
                      <a:pt x="265" y="4"/>
                    </a:lnTo>
                    <a:lnTo>
                      <a:pt x="271" y="2"/>
                    </a:lnTo>
                    <a:lnTo>
                      <a:pt x="273" y="0"/>
                    </a:lnTo>
                    <a:lnTo>
                      <a:pt x="267" y="0"/>
                    </a:lnTo>
                    <a:lnTo>
                      <a:pt x="265" y="2"/>
                    </a:lnTo>
                    <a:lnTo>
                      <a:pt x="260" y="4"/>
                    </a:lnTo>
                    <a:lnTo>
                      <a:pt x="252" y="6"/>
                    </a:lnTo>
                    <a:lnTo>
                      <a:pt x="240" y="8"/>
                    </a:lnTo>
                    <a:lnTo>
                      <a:pt x="227" y="10"/>
                    </a:lnTo>
                    <a:lnTo>
                      <a:pt x="210" y="12"/>
                    </a:lnTo>
                    <a:lnTo>
                      <a:pt x="188" y="13"/>
                    </a:lnTo>
                    <a:lnTo>
                      <a:pt x="167" y="15"/>
                    </a:lnTo>
                    <a:lnTo>
                      <a:pt x="142" y="15"/>
                    </a:lnTo>
                    <a:lnTo>
                      <a:pt x="115" y="17"/>
                    </a:lnTo>
                    <a:lnTo>
                      <a:pt x="88" y="17"/>
                    </a:lnTo>
                    <a:lnTo>
                      <a:pt x="59" y="17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A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Freeform 205">
                <a:extLst>
                  <a:ext uri="{FF2B5EF4-FFF2-40B4-BE49-F238E27FC236}">
                    <a16:creationId xmlns:a16="http://schemas.microsoft.com/office/drawing/2014/main" id="{D251E813-9021-4933-B616-8CD334AEF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4" cy="10"/>
              </a:xfrm>
              <a:custGeom>
                <a:avLst/>
                <a:gdLst>
                  <a:gd name="T0" fmla="*/ 0 w 267"/>
                  <a:gd name="T1" fmla="*/ 19 h 19"/>
                  <a:gd name="T2" fmla="*/ 31 w 267"/>
                  <a:gd name="T3" fmla="*/ 19 h 19"/>
                  <a:gd name="T4" fmla="*/ 59 w 267"/>
                  <a:gd name="T5" fmla="*/ 17 h 19"/>
                  <a:gd name="T6" fmla="*/ 88 w 267"/>
                  <a:gd name="T7" fmla="*/ 17 h 19"/>
                  <a:gd name="T8" fmla="*/ 115 w 267"/>
                  <a:gd name="T9" fmla="*/ 17 h 19"/>
                  <a:gd name="T10" fmla="*/ 142 w 267"/>
                  <a:gd name="T11" fmla="*/ 15 h 19"/>
                  <a:gd name="T12" fmla="*/ 167 w 267"/>
                  <a:gd name="T13" fmla="*/ 15 h 19"/>
                  <a:gd name="T14" fmla="*/ 188 w 267"/>
                  <a:gd name="T15" fmla="*/ 13 h 19"/>
                  <a:gd name="T16" fmla="*/ 210 w 267"/>
                  <a:gd name="T17" fmla="*/ 12 h 19"/>
                  <a:gd name="T18" fmla="*/ 227 w 267"/>
                  <a:gd name="T19" fmla="*/ 10 h 19"/>
                  <a:gd name="T20" fmla="*/ 240 w 267"/>
                  <a:gd name="T21" fmla="*/ 8 h 19"/>
                  <a:gd name="T22" fmla="*/ 252 w 267"/>
                  <a:gd name="T23" fmla="*/ 6 h 19"/>
                  <a:gd name="T24" fmla="*/ 260 w 267"/>
                  <a:gd name="T25" fmla="*/ 4 h 19"/>
                  <a:gd name="T26" fmla="*/ 265 w 267"/>
                  <a:gd name="T27" fmla="*/ 2 h 19"/>
                  <a:gd name="T28" fmla="*/ 267 w 267"/>
                  <a:gd name="T29" fmla="*/ 0 h 19"/>
                  <a:gd name="T30" fmla="*/ 261 w 267"/>
                  <a:gd name="T31" fmla="*/ 0 h 19"/>
                  <a:gd name="T32" fmla="*/ 260 w 267"/>
                  <a:gd name="T33" fmla="*/ 2 h 19"/>
                  <a:gd name="T34" fmla="*/ 254 w 267"/>
                  <a:gd name="T35" fmla="*/ 4 h 19"/>
                  <a:gd name="T36" fmla="*/ 244 w 267"/>
                  <a:gd name="T37" fmla="*/ 6 h 19"/>
                  <a:gd name="T38" fmla="*/ 231 w 267"/>
                  <a:gd name="T39" fmla="*/ 10 h 19"/>
                  <a:gd name="T40" fmla="*/ 215 w 267"/>
                  <a:gd name="T41" fmla="*/ 10 h 19"/>
                  <a:gd name="T42" fmla="*/ 196 w 267"/>
                  <a:gd name="T43" fmla="*/ 12 h 19"/>
                  <a:gd name="T44" fmla="*/ 173 w 267"/>
                  <a:gd name="T45" fmla="*/ 13 h 19"/>
                  <a:gd name="T46" fmla="*/ 148 w 267"/>
                  <a:gd name="T47" fmla="*/ 15 h 19"/>
                  <a:gd name="T48" fmla="*/ 121 w 267"/>
                  <a:gd name="T49" fmla="*/ 15 h 19"/>
                  <a:gd name="T50" fmla="*/ 92 w 267"/>
                  <a:gd name="T51" fmla="*/ 17 h 19"/>
                  <a:gd name="T52" fmla="*/ 63 w 267"/>
                  <a:gd name="T53" fmla="*/ 17 h 19"/>
                  <a:gd name="T54" fmla="*/ 33 w 267"/>
                  <a:gd name="T55" fmla="*/ 17 h 19"/>
                  <a:gd name="T56" fmla="*/ 0 w 267"/>
                  <a:gd name="T57" fmla="*/ 17 h 19"/>
                  <a:gd name="T58" fmla="*/ 0 w 267"/>
                  <a:gd name="T5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67" h="19">
                    <a:moveTo>
                      <a:pt x="0" y="19"/>
                    </a:moveTo>
                    <a:lnTo>
                      <a:pt x="31" y="19"/>
                    </a:lnTo>
                    <a:lnTo>
                      <a:pt x="59" y="17"/>
                    </a:lnTo>
                    <a:lnTo>
                      <a:pt x="88" y="17"/>
                    </a:lnTo>
                    <a:lnTo>
                      <a:pt x="115" y="17"/>
                    </a:lnTo>
                    <a:lnTo>
                      <a:pt x="142" y="15"/>
                    </a:lnTo>
                    <a:lnTo>
                      <a:pt x="167" y="15"/>
                    </a:lnTo>
                    <a:lnTo>
                      <a:pt x="188" y="13"/>
                    </a:lnTo>
                    <a:lnTo>
                      <a:pt x="210" y="12"/>
                    </a:lnTo>
                    <a:lnTo>
                      <a:pt x="227" y="10"/>
                    </a:lnTo>
                    <a:lnTo>
                      <a:pt x="240" y="8"/>
                    </a:lnTo>
                    <a:lnTo>
                      <a:pt x="252" y="6"/>
                    </a:lnTo>
                    <a:lnTo>
                      <a:pt x="260" y="4"/>
                    </a:lnTo>
                    <a:lnTo>
                      <a:pt x="265" y="2"/>
                    </a:lnTo>
                    <a:lnTo>
                      <a:pt x="267" y="0"/>
                    </a:lnTo>
                    <a:lnTo>
                      <a:pt x="261" y="0"/>
                    </a:lnTo>
                    <a:lnTo>
                      <a:pt x="260" y="2"/>
                    </a:lnTo>
                    <a:lnTo>
                      <a:pt x="254" y="4"/>
                    </a:lnTo>
                    <a:lnTo>
                      <a:pt x="244" y="6"/>
                    </a:lnTo>
                    <a:lnTo>
                      <a:pt x="231" y="10"/>
                    </a:lnTo>
                    <a:lnTo>
                      <a:pt x="215" y="10"/>
                    </a:lnTo>
                    <a:lnTo>
                      <a:pt x="196" y="12"/>
                    </a:lnTo>
                    <a:lnTo>
                      <a:pt x="173" y="13"/>
                    </a:lnTo>
                    <a:lnTo>
                      <a:pt x="148" y="15"/>
                    </a:lnTo>
                    <a:lnTo>
                      <a:pt x="121" y="15"/>
                    </a:lnTo>
                    <a:lnTo>
                      <a:pt x="92" y="17"/>
                    </a:lnTo>
                    <a:lnTo>
                      <a:pt x="63" y="17"/>
                    </a:lnTo>
                    <a:lnTo>
                      <a:pt x="33" y="17"/>
                    </a:lnTo>
                    <a:lnTo>
                      <a:pt x="0" y="17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888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" name="Freeform 206">
                <a:extLst>
                  <a:ext uri="{FF2B5EF4-FFF2-40B4-BE49-F238E27FC236}">
                    <a16:creationId xmlns:a16="http://schemas.microsoft.com/office/drawing/2014/main" id="{F142A7F8-AEAA-4CFB-AEC9-DE3A3CC02C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1" cy="9"/>
              </a:xfrm>
              <a:custGeom>
                <a:avLst/>
                <a:gdLst>
                  <a:gd name="T0" fmla="*/ 0 w 261"/>
                  <a:gd name="T1" fmla="*/ 17 h 17"/>
                  <a:gd name="T2" fmla="*/ 33 w 261"/>
                  <a:gd name="T3" fmla="*/ 17 h 17"/>
                  <a:gd name="T4" fmla="*/ 63 w 261"/>
                  <a:gd name="T5" fmla="*/ 17 h 17"/>
                  <a:gd name="T6" fmla="*/ 92 w 261"/>
                  <a:gd name="T7" fmla="*/ 17 h 17"/>
                  <a:gd name="T8" fmla="*/ 121 w 261"/>
                  <a:gd name="T9" fmla="*/ 15 h 17"/>
                  <a:gd name="T10" fmla="*/ 148 w 261"/>
                  <a:gd name="T11" fmla="*/ 15 h 17"/>
                  <a:gd name="T12" fmla="*/ 173 w 261"/>
                  <a:gd name="T13" fmla="*/ 13 h 17"/>
                  <a:gd name="T14" fmla="*/ 196 w 261"/>
                  <a:gd name="T15" fmla="*/ 12 h 17"/>
                  <a:gd name="T16" fmla="*/ 215 w 261"/>
                  <a:gd name="T17" fmla="*/ 10 h 17"/>
                  <a:gd name="T18" fmla="*/ 231 w 261"/>
                  <a:gd name="T19" fmla="*/ 10 h 17"/>
                  <a:gd name="T20" fmla="*/ 244 w 261"/>
                  <a:gd name="T21" fmla="*/ 6 h 17"/>
                  <a:gd name="T22" fmla="*/ 254 w 261"/>
                  <a:gd name="T23" fmla="*/ 4 h 17"/>
                  <a:gd name="T24" fmla="*/ 260 w 261"/>
                  <a:gd name="T25" fmla="*/ 2 h 17"/>
                  <a:gd name="T26" fmla="*/ 261 w 261"/>
                  <a:gd name="T27" fmla="*/ 0 h 17"/>
                  <a:gd name="T28" fmla="*/ 256 w 261"/>
                  <a:gd name="T29" fmla="*/ 0 h 17"/>
                  <a:gd name="T30" fmla="*/ 254 w 261"/>
                  <a:gd name="T31" fmla="*/ 2 h 17"/>
                  <a:gd name="T32" fmla="*/ 248 w 261"/>
                  <a:gd name="T33" fmla="*/ 4 h 17"/>
                  <a:gd name="T34" fmla="*/ 238 w 261"/>
                  <a:gd name="T35" fmla="*/ 6 h 17"/>
                  <a:gd name="T36" fmla="*/ 227 w 261"/>
                  <a:gd name="T37" fmla="*/ 8 h 17"/>
                  <a:gd name="T38" fmla="*/ 210 w 261"/>
                  <a:gd name="T39" fmla="*/ 10 h 17"/>
                  <a:gd name="T40" fmla="*/ 190 w 261"/>
                  <a:gd name="T41" fmla="*/ 12 h 17"/>
                  <a:gd name="T42" fmla="*/ 169 w 261"/>
                  <a:gd name="T43" fmla="*/ 13 h 17"/>
                  <a:gd name="T44" fmla="*/ 146 w 261"/>
                  <a:gd name="T45" fmla="*/ 15 h 17"/>
                  <a:gd name="T46" fmla="*/ 119 w 261"/>
                  <a:gd name="T47" fmla="*/ 15 h 17"/>
                  <a:gd name="T48" fmla="*/ 90 w 261"/>
                  <a:gd name="T49" fmla="*/ 17 h 17"/>
                  <a:gd name="T50" fmla="*/ 61 w 261"/>
                  <a:gd name="T51" fmla="*/ 17 h 17"/>
                  <a:gd name="T52" fmla="*/ 31 w 261"/>
                  <a:gd name="T53" fmla="*/ 17 h 17"/>
                  <a:gd name="T54" fmla="*/ 0 w 261"/>
                  <a:gd name="T55" fmla="*/ 17 h 17"/>
                  <a:gd name="T56" fmla="*/ 0 w 261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1" h="17">
                    <a:moveTo>
                      <a:pt x="0" y="17"/>
                    </a:moveTo>
                    <a:lnTo>
                      <a:pt x="33" y="17"/>
                    </a:lnTo>
                    <a:lnTo>
                      <a:pt x="63" y="17"/>
                    </a:lnTo>
                    <a:lnTo>
                      <a:pt x="92" y="17"/>
                    </a:lnTo>
                    <a:lnTo>
                      <a:pt x="121" y="15"/>
                    </a:lnTo>
                    <a:lnTo>
                      <a:pt x="148" y="15"/>
                    </a:lnTo>
                    <a:lnTo>
                      <a:pt x="173" y="13"/>
                    </a:lnTo>
                    <a:lnTo>
                      <a:pt x="196" y="12"/>
                    </a:lnTo>
                    <a:lnTo>
                      <a:pt x="215" y="10"/>
                    </a:lnTo>
                    <a:lnTo>
                      <a:pt x="231" y="10"/>
                    </a:lnTo>
                    <a:lnTo>
                      <a:pt x="244" y="6"/>
                    </a:lnTo>
                    <a:lnTo>
                      <a:pt x="254" y="4"/>
                    </a:lnTo>
                    <a:lnTo>
                      <a:pt x="260" y="2"/>
                    </a:lnTo>
                    <a:lnTo>
                      <a:pt x="261" y="0"/>
                    </a:lnTo>
                    <a:lnTo>
                      <a:pt x="256" y="0"/>
                    </a:lnTo>
                    <a:lnTo>
                      <a:pt x="254" y="2"/>
                    </a:lnTo>
                    <a:lnTo>
                      <a:pt x="248" y="4"/>
                    </a:lnTo>
                    <a:lnTo>
                      <a:pt x="238" y="6"/>
                    </a:lnTo>
                    <a:lnTo>
                      <a:pt x="227" y="8"/>
                    </a:lnTo>
                    <a:lnTo>
                      <a:pt x="210" y="10"/>
                    </a:lnTo>
                    <a:lnTo>
                      <a:pt x="190" y="12"/>
                    </a:lnTo>
                    <a:lnTo>
                      <a:pt x="169" y="13"/>
                    </a:lnTo>
                    <a:lnTo>
                      <a:pt x="146" y="15"/>
                    </a:lnTo>
                    <a:lnTo>
                      <a:pt x="119" y="15"/>
                    </a:lnTo>
                    <a:lnTo>
                      <a:pt x="90" y="17"/>
                    </a:lnTo>
                    <a:lnTo>
                      <a:pt x="61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Freeform 207">
                <a:extLst>
                  <a:ext uri="{FF2B5EF4-FFF2-40B4-BE49-F238E27FC236}">
                    <a16:creationId xmlns:a16="http://schemas.microsoft.com/office/drawing/2014/main" id="{9167CE9D-7BB6-4DDA-8A37-5F693E2129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8" cy="9"/>
              </a:xfrm>
              <a:custGeom>
                <a:avLst/>
                <a:gdLst>
                  <a:gd name="T0" fmla="*/ 0 w 256"/>
                  <a:gd name="T1" fmla="*/ 17 h 17"/>
                  <a:gd name="T2" fmla="*/ 31 w 256"/>
                  <a:gd name="T3" fmla="*/ 17 h 17"/>
                  <a:gd name="T4" fmla="*/ 61 w 256"/>
                  <a:gd name="T5" fmla="*/ 17 h 17"/>
                  <a:gd name="T6" fmla="*/ 90 w 256"/>
                  <a:gd name="T7" fmla="*/ 17 h 17"/>
                  <a:gd name="T8" fmla="*/ 119 w 256"/>
                  <a:gd name="T9" fmla="*/ 15 h 17"/>
                  <a:gd name="T10" fmla="*/ 146 w 256"/>
                  <a:gd name="T11" fmla="*/ 15 h 17"/>
                  <a:gd name="T12" fmla="*/ 169 w 256"/>
                  <a:gd name="T13" fmla="*/ 13 h 17"/>
                  <a:gd name="T14" fmla="*/ 190 w 256"/>
                  <a:gd name="T15" fmla="*/ 12 h 17"/>
                  <a:gd name="T16" fmla="*/ 210 w 256"/>
                  <a:gd name="T17" fmla="*/ 10 h 17"/>
                  <a:gd name="T18" fmla="*/ 227 w 256"/>
                  <a:gd name="T19" fmla="*/ 8 h 17"/>
                  <a:gd name="T20" fmla="*/ 238 w 256"/>
                  <a:gd name="T21" fmla="*/ 6 h 17"/>
                  <a:gd name="T22" fmla="*/ 248 w 256"/>
                  <a:gd name="T23" fmla="*/ 4 h 17"/>
                  <a:gd name="T24" fmla="*/ 254 w 256"/>
                  <a:gd name="T25" fmla="*/ 2 h 17"/>
                  <a:gd name="T26" fmla="*/ 256 w 256"/>
                  <a:gd name="T27" fmla="*/ 0 h 17"/>
                  <a:gd name="T28" fmla="*/ 250 w 256"/>
                  <a:gd name="T29" fmla="*/ 0 h 17"/>
                  <a:gd name="T30" fmla="*/ 248 w 256"/>
                  <a:gd name="T31" fmla="*/ 2 h 17"/>
                  <a:gd name="T32" fmla="*/ 242 w 256"/>
                  <a:gd name="T33" fmla="*/ 4 h 17"/>
                  <a:gd name="T34" fmla="*/ 233 w 256"/>
                  <a:gd name="T35" fmla="*/ 6 h 17"/>
                  <a:gd name="T36" fmla="*/ 221 w 256"/>
                  <a:gd name="T37" fmla="*/ 8 h 17"/>
                  <a:gd name="T38" fmla="*/ 206 w 256"/>
                  <a:gd name="T39" fmla="*/ 10 h 17"/>
                  <a:gd name="T40" fmla="*/ 186 w 256"/>
                  <a:gd name="T41" fmla="*/ 12 h 17"/>
                  <a:gd name="T42" fmla="*/ 165 w 256"/>
                  <a:gd name="T43" fmla="*/ 13 h 17"/>
                  <a:gd name="T44" fmla="*/ 142 w 256"/>
                  <a:gd name="T45" fmla="*/ 13 h 17"/>
                  <a:gd name="T46" fmla="*/ 117 w 256"/>
                  <a:gd name="T47" fmla="*/ 15 h 17"/>
                  <a:gd name="T48" fmla="*/ 88 w 256"/>
                  <a:gd name="T49" fmla="*/ 15 h 17"/>
                  <a:gd name="T50" fmla="*/ 59 w 256"/>
                  <a:gd name="T51" fmla="*/ 17 h 17"/>
                  <a:gd name="T52" fmla="*/ 31 w 256"/>
                  <a:gd name="T53" fmla="*/ 17 h 17"/>
                  <a:gd name="T54" fmla="*/ 0 w 256"/>
                  <a:gd name="T55" fmla="*/ 17 h 17"/>
                  <a:gd name="T56" fmla="*/ 0 w 256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6" h="17">
                    <a:moveTo>
                      <a:pt x="0" y="17"/>
                    </a:moveTo>
                    <a:lnTo>
                      <a:pt x="31" y="17"/>
                    </a:lnTo>
                    <a:lnTo>
                      <a:pt x="61" y="17"/>
                    </a:lnTo>
                    <a:lnTo>
                      <a:pt x="90" y="17"/>
                    </a:lnTo>
                    <a:lnTo>
                      <a:pt x="119" y="15"/>
                    </a:lnTo>
                    <a:lnTo>
                      <a:pt x="146" y="15"/>
                    </a:lnTo>
                    <a:lnTo>
                      <a:pt x="169" y="13"/>
                    </a:lnTo>
                    <a:lnTo>
                      <a:pt x="190" y="12"/>
                    </a:lnTo>
                    <a:lnTo>
                      <a:pt x="210" y="10"/>
                    </a:lnTo>
                    <a:lnTo>
                      <a:pt x="227" y="8"/>
                    </a:lnTo>
                    <a:lnTo>
                      <a:pt x="238" y="6"/>
                    </a:lnTo>
                    <a:lnTo>
                      <a:pt x="248" y="4"/>
                    </a:lnTo>
                    <a:lnTo>
                      <a:pt x="254" y="2"/>
                    </a:lnTo>
                    <a:lnTo>
                      <a:pt x="256" y="0"/>
                    </a:lnTo>
                    <a:lnTo>
                      <a:pt x="250" y="0"/>
                    </a:lnTo>
                    <a:lnTo>
                      <a:pt x="248" y="2"/>
                    </a:lnTo>
                    <a:lnTo>
                      <a:pt x="242" y="4"/>
                    </a:lnTo>
                    <a:lnTo>
                      <a:pt x="233" y="6"/>
                    </a:lnTo>
                    <a:lnTo>
                      <a:pt x="221" y="8"/>
                    </a:lnTo>
                    <a:lnTo>
                      <a:pt x="206" y="10"/>
                    </a:lnTo>
                    <a:lnTo>
                      <a:pt x="186" y="12"/>
                    </a:lnTo>
                    <a:lnTo>
                      <a:pt x="165" y="13"/>
                    </a:lnTo>
                    <a:lnTo>
                      <a:pt x="142" y="13"/>
                    </a:lnTo>
                    <a:lnTo>
                      <a:pt x="117" y="15"/>
                    </a:lnTo>
                    <a:lnTo>
                      <a:pt x="88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Freeform 208">
                <a:extLst>
                  <a:ext uri="{FF2B5EF4-FFF2-40B4-BE49-F238E27FC236}">
                    <a16:creationId xmlns:a16="http://schemas.microsoft.com/office/drawing/2014/main" id="{9DDCF05D-9EC8-4B9B-80DD-176F434AC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5" cy="9"/>
              </a:xfrm>
              <a:custGeom>
                <a:avLst/>
                <a:gdLst>
                  <a:gd name="T0" fmla="*/ 0 w 250"/>
                  <a:gd name="T1" fmla="*/ 17 h 17"/>
                  <a:gd name="T2" fmla="*/ 31 w 250"/>
                  <a:gd name="T3" fmla="*/ 17 h 17"/>
                  <a:gd name="T4" fmla="*/ 59 w 250"/>
                  <a:gd name="T5" fmla="*/ 17 h 17"/>
                  <a:gd name="T6" fmla="*/ 88 w 250"/>
                  <a:gd name="T7" fmla="*/ 15 h 17"/>
                  <a:gd name="T8" fmla="*/ 117 w 250"/>
                  <a:gd name="T9" fmla="*/ 15 h 17"/>
                  <a:gd name="T10" fmla="*/ 142 w 250"/>
                  <a:gd name="T11" fmla="*/ 13 h 17"/>
                  <a:gd name="T12" fmla="*/ 165 w 250"/>
                  <a:gd name="T13" fmla="*/ 13 h 17"/>
                  <a:gd name="T14" fmla="*/ 186 w 250"/>
                  <a:gd name="T15" fmla="*/ 12 h 17"/>
                  <a:gd name="T16" fmla="*/ 206 w 250"/>
                  <a:gd name="T17" fmla="*/ 10 h 17"/>
                  <a:gd name="T18" fmla="*/ 221 w 250"/>
                  <a:gd name="T19" fmla="*/ 8 h 17"/>
                  <a:gd name="T20" fmla="*/ 233 w 250"/>
                  <a:gd name="T21" fmla="*/ 6 h 17"/>
                  <a:gd name="T22" fmla="*/ 242 w 250"/>
                  <a:gd name="T23" fmla="*/ 4 h 17"/>
                  <a:gd name="T24" fmla="*/ 248 w 250"/>
                  <a:gd name="T25" fmla="*/ 2 h 17"/>
                  <a:gd name="T26" fmla="*/ 250 w 250"/>
                  <a:gd name="T27" fmla="*/ 0 h 17"/>
                  <a:gd name="T28" fmla="*/ 244 w 250"/>
                  <a:gd name="T29" fmla="*/ 0 h 17"/>
                  <a:gd name="T30" fmla="*/ 242 w 250"/>
                  <a:gd name="T31" fmla="*/ 2 h 17"/>
                  <a:gd name="T32" fmla="*/ 236 w 250"/>
                  <a:gd name="T33" fmla="*/ 4 h 17"/>
                  <a:gd name="T34" fmla="*/ 227 w 250"/>
                  <a:gd name="T35" fmla="*/ 6 h 17"/>
                  <a:gd name="T36" fmla="*/ 215 w 250"/>
                  <a:gd name="T37" fmla="*/ 8 h 17"/>
                  <a:gd name="T38" fmla="*/ 200 w 250"/>
                  <a:gd name="T39" fmla="*/ 10 h 17"/>
                  <a:gd name="T40" fmla="*/ 183 w 250"/>
                  <a:gd name="T41" fmla="*/ 12 h 17"/>
                  <a:gd name="T42" fmla="*/ 161 w 250"/>
                  <a:gd name="T43" fmla="*/ 13 h 17"/>
                  <a:gd name="T44" fmla="*/ 138 w 250"/>
                  <a:gd name="T45" fmla="*/ 13 h 17"/>
                  <a:gd name="T46" fmla="*/ 113 w 250"/>
                  <a:gd name="T47" fmla="*/ 15 h 17"/>
                  <a:gd name="T48" fmla="*/ 86 w 250"/>
                  <a:gd name="T49" fmla="*/ 15 h 17"/>
                  <a:gd name="T50" fmla="*/ 59 w 250"/>
                  <a:gd name="T51" fmla="*/ 17 h 17"/>
                  <a:gd name="T52" fmla="*/ 31 w 250"/>
                  <a:gd name="T53" fmla="*/ 17 h 17"/>
                  <a:gd name="T54" fmla="*/ 0 w 250"/>
                  <a:gd name="T55" fmla="*/ 17 h 17"/>
                  <a:gd name="T56" fmla="*/ 0 w 250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0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8" y="15"/>
                    </a:lnTo>
                    <a:lnTo>
                      <a:pt x="117" y="15"/>
                    </a:lnTo>
                    <a:lnTo>
                      <a:pt x="142" y="13"/>
                    </a:lnTo>
                    <a:lnTo>
                      <a:pt x="165" y="13"/>
                    </a:lnTo>
                    <a:lnTo>
                      <a:pt x="186" y="12"/>
                    </a:lnTo>
                    <a:lnTo>
                      <a:pt x="206" y="10"/>
                    </a:lnTo>
                    <a:lnTo>
                      <a:pt x="221" y="8"/>
                    </a:lnTo>
                    <a:lnTo>
                      <a:pt x="233" y="6"/>
                    </a:lnTo>
                    <a:lnTo>
                      <a:pt x="242" y="4"/>
                    </a:lnTo>
                    <a:lnTo>
                      <a:pt x="248" y="2"/>
                    </a:lnTo>
                    <a:lnTo>
                      <a:pt x="250" y="0"/>
                    </a:lnTo>
                    <a:lnTo>
                      <a:pt x="244" y="0"/>
                    </a:lnTo>
                    <a:lnTo>
                      <a:pt x="242" y="2"/>
                    </a:lnTo>
                    <a:lnTo>
                      <a:pt x="236" y="4"/>
                    </a:lnTo>
                    <a:lnTo>
                      <a:pt x="227" y="6"/>
                    </a:lnTo>
                    <a:lnTo>
                      <a:pt x="215" y="8"/>
                    </a:lnTo>
                    <a:lnTo>
                      <a:pt x="200" y="10"/>
                    </a:lnTo>
                    <a:lnTo>
                      <a:pt x="183" y="12"/>
                    </a:lnTo>
                    <a:lnTo>
                      <a:pt x="161" y="13"/>
                    </a:lnTo>
                    <a:lnTo>
                      <a:pt x="138" y="13"/>
                    </a:lnTo>
                    <a:lnTo>
                      <a:pt x="113" y="15"/>
                    </a:lnTo>
                    <a:lnTo>
                      <a:pt x="86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Freeform 209">
                <a:extLst>
                  <a:ext uri="{FF2B5EF4-FFF2-40B4-BE49-F238E27FC236}">
                    <a16:creationId xmlns:a16="http://schemas.microsoft.com/office/drawing/2014/main" id="{B47ABAD2-756C-4599-9555-2A51813F6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2" cy="9"/>
              </a:xfrm>
              <a:custGeom>
                <a:avLst/>
                <a:gdLst>
                  <a:gd name="T0" fmla="*/ 0 w 244"/>
                  <a:gd name="T1" fmla="*/ 17 h 17"/>
                  <a:gd name="T2" fmla="*/ 31 w 244"/>
                  <a:gd name="T3" fmla="*/ 17 h 17"/>
                  <a:gd name="T4" fmla="*/ 59 w 244"/>
                  <a:gd name="T5" fmla="*/ 17 h 17"/>
                  <a:gd name="T6" fmla="*/ 86 w 244"/>
                  <a:gd name="T7" fmla="*/ 15 h 17"/>
                  <a:gd name="T8" fmla="*/ 113 w 244"/>
                  <a:gd name="T9" fmla="*/ 15 h 17"/>
                  <a:gd name="T10" fmla="*/ 138 w 244"/>
                  <a:gd name="T11" fmla="*/ 13 h 17"/>
                  <a:gd name="T12" fmla="*/ 161 w 244"/>
                  <a:gd name="T13" fmla="*/ 13 h 17"/>
                  <a:gd name="T14" fmla="*/ 183 w 244"/>
                  <a:gd name="T15" fmla="*/ 12 h 17"/>
                  <a:gd name="T16" fmla="*/ 200 w 244"/>
                  <a:gd name="T17" fmla="*/ 10 h 17"/>
                  <a:gd name="T18" fmla="*/ 215 w 244"/>
                  <a:gd name="T19" fmla="*/ 8 h 17"/>
                  <a:gd name="T20" fmla="*/ 227 w 244"/>
                  <a:gd name="T21" fmla="*/ 6 h 17"/>
                  <a:gd name="T22" fmla="*/ 236 w 244"/>
                  <a:gd name="T23" fmla="*/ 4 h 17"/>
                  <a:gd name="T24" fmla="*/ 242 w 244"/>
                  <a:gd name="T25" fmla="*/ 2 h 17"/>
                  <a:gd name="T26" fmla="*/ 244 w 244"/>
                  <a:gd name="T27" fmla="*/ 0 h 17"/>
                  <a:gd name="T28" fmla="*/ 238 w 244"/>
                  <a:gd name="T29" fmla="*/ 0 h 17"/>
                  <a:gd name="T30" fmla="*/ 236 w 244"/>
                  <a:gd name="T31" fmla="*/ 2 h 17"/>
                  <a:gd name="T32" fmla="*/ 231 w 244"/>
                  <a:gd name="T33" fmla="*/ 4 h 17"/>
                  <a:gd name="T34" fmla="*/ 223 w 244"/>
                  <a:gd name="T35" fmla="*/ 6 h 17"/>
                  <a:gd name="T36" fmla="*/ 211 w 244"/>
                  <a:gd name="T37" fmla="*/ 8 h 17"/>
                  <a:gd name="T38" fmla="*/ 196 w 244"/>
                  <a:gd name="T39" fmla="*/ 10 h 17"/>
                  <a:gd name="T40" fmla="*/ 179 w 244"/>
                  <a:gd name="T41" fmla="*/ 12 h 17"/>
                  <a:gd name="T42" fmla="*/ 158 w 244"/>
                  <a:gd name="T43" fmla="*/ 13 h 17"/>
                  <a:gd name="T44" fmla="*/ 134 w 244"/>
                  <a:gd name="T45" fmla="*/ 13 h 17"/>
                  <a:gd name="T46" fmla="*/ 111 w 244"/>
                  <a:gd name="T47" fmla="*/ 15 h 17"/>
                  <a:gd name="T48" fmla="*/ 84 w 244"/>
                  <a:gd name="T49" fmla="*/ 15 h 17"/>
                  <a:gd name="T50" fmla="*/ 58 w 244"/>
                  <a:gd name="T51" fmla="*/ 15 h 17"/>
                  <a:gd name="T52" fmla="*/ 29 w 244"/>
                  <a:gd name="T53" fmla="*/ 17 h 17"/>
                  <a:gd name="T54" fmla="*/ 0 w 244"/>
                  <a:gd name="T55" fmla="*/ 17 h 17"/>
                  <a:gd name="T56" fmla="*/ 0 w 244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4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6" y="15"/>
                    </a:lnTo>
                    <a:lnTo>
                      <a:pt x="113" y="15"/>
                    </a:lnTo>
                    <a:lnTo>
                      <a:pt x="138" y="13"/>
                    </a:lnTo>
                    <a:lnTo>
                      <a:pt x="161" y="13"/>
                    </a:lnTo>
                    <a:lnTo>
                      <a:pt x="183" y="12"/>
                    </a:lnTo>
                    <a:lnTo>
                      <a:pt x="200" y="10"/>
                    </a:lnTo>
                    <a:lnTo>
                      <a:pt x="215" y="8"/>
                    </a:lnTo>
                    <a:lnTo>
                      <a:pt x="227" y="6"/>
                    </a:lnTo>
                    <a:lnTo>
                      <a:pt x="236" y="4"/>
                    </a:lnTo>
                    <a:lnTo>
                      <a:pt x="242" y="2"/>
                    </a:lnTo>
                    <a:lnTo>
                      <a:pt x="244" y="0"/>
                    </a:lnTo>
                    <a:lnTo>
                      <a:pt x="238" y="0"/>
                    </a:lnTo>
                    <a:lnTo>
                      <a:pt x="236" y="2"/>
                    </a:lnTo>
                    <a:lnTo>
                      <a:pt x="231" y="4"/>
                    </a:lnTo>
                    <a:lnTo>
                      <a:pt x="223" y="6"/>
                    </a:lnTo>
                    <a:lnTo>
                      <a:pt x="211" y="8"/>
                    </a:lnTo>
                    <a:lnTo>
                      <a:pt x="196" y="10"/>
                    </a:lnTo>
                    <a:lnTo>
                      <a:pt x="179" y="12"/>
                    </a:lnTo>
                    <a:lnTo>
                      <a:pt x="158" y="13"/>
                    </a:lnTo>
                    <a:lnTo>
                      <a:pt x="134" y="13"/>
                    </a:lnTo>
                    <a:lnTo>
                      <a:pt x="111" y="15"/>
                    </a:lnTo>
                    <a:lnTo>
                      <a:pt x="84" y="15"/>
                    </a:lnTo>
                    <a:lnTo>
                      <a:pt x="58" y="15"/>
                    </a:lnTo>
                    <a:lnTo>
                      <a:pt x="29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1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Freeform 210">
                <a:extLst>
                  <a:ext uri="{FF2B5EF4-FFF2-40B4-BE49-F238E27FC236}">
                    <a16:creationId xmlns:a16="http://schemas.microsoft.com/office/drawing/2014/main" id="{C3B2E407-9609-4FDA-B427-195AEC2E4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9" cy="9"/>
              </a:xfrm>
              <a:custGeom>
                <a:avLst/>
                <a:gdLst>
                  <a:gd name="T0" fmla="*/ 0 w 238"/>
                  <a:gd name="T1" fmla="*/ 17 h 17"/>
                  <a:gd name="T2" fmla="*/ 29 w 238"/>
                  <a:gd name="T3" fmla="*/ 17 h 17"/>
                  <a:gd name="T4" fmla="*/ 58 w 238"/>
                  <a:gd name="T5" fmla="*/ 15 h 17"/>
                  <a:gd name="T6" fmla="*/ 84 w 238"/>
                  <a:gd name="T7" fmla="*/ 15 h 17"/>
                  <a:gd name="T8" fmla="*/ 111 w 238"/>
                  <a:gd name="T9" fmla="*/ 15 h 17"/>
                  <a:gd name="T10" fmla="*/ 134 w 238"/>
                  <a:gd name="T11" fmla="*/ 13 h 17"/>
                  <a:gd name="T12" fmla="*/ 158 w 238"/>
                  <a:gd name="T13" fmla="*/ 13 h 17"/>
                  <a:gd name="T14" fmla="*/ 179 w 238"/>
                  <a:gd name="T15" fmla="*/ 12 h 17"/>
                  <a:gd name="T16" fmla="*/ 196 w 238"/>
                  <a:gd name="T17" fmla="*/ 10 h 17"/>
                  <a:gd name="T18" fmla="*/ 211 w 238"/>
                  <a:gd name="T19" fmla="*/ 8 h 17"/>
                  <a:gd name="T20" fmla="*/ 223 w 238"/>
                  <a:gd name="T21" fmla="*/ 6 h 17"/>
                  <a:gd name="T22" fmla="*/ 231 w 238"/>
                  <a:gd name="T23" fmla="*/ 4 h 17"/>
                  <a:gd name="T24" fmla="*/ 236 w 238"/>
                  <a:gd name="T25" fmla="*/ 2 h 17"/>
                  <a:gd name="T26" fmla="*/ 238 w 238"/>
                  <a:gd name="T27" fmla="*/ 0 h 17"/>
                  <a:gd name="T28" fmla="*/ 233 w 238"/>
                  <a:gd name="T29" fmla="*/ 0 h 17"/>
                  <a:gd name="T30" fmla="*/ 231 w 238"/>
                  <a:gd name="T31" fmla="*/ 2 h 17"/>
                  <a:gd name="T32" fmla="*/ 225 w 238"/>
                  <a:gd name="T33" fmla="*/ 4 h 17"/>
                  <a:gd name="T34" fmla="*/ 217 w 238"/>
                  <a:gd name="T35" fmla="*/ 6 h 17"/>
                  <a:gd name="T36" fmla="*/ 206 w 238"/>
                  <a:gd name="T37" fmla="*/ 8 h 17"/>
                  <a:gd name="T38" fmla="*/ 190 w 238"/>
                  <a:gd name="T39" fmla="*/ 10 h 17"/>
                  <a:gd name="T40" fmla="*/ 173 w 238"/>
                  <a:gd name="T41" fmla="*/ 12 h 17"/>
                  <a:gd name="T42" fmla="*/ 154 w 238"/>
                  <a:gd name="T43" fmla="*/ 12 h 17"/>
                  <a:gd name="T44" fmla="*/ 133 w 238"/>
                  <a:gd name="T45" fmla="*/ 13 h 17"/>
                  <a:gd name="T46" fmla="*/ 108 w 238"/>
                  <a:gd name="T47" fmla="*/ 13 h 17"/>
                  <a:gd name="T48" fmla="*/ 83 w 238"/>
                  <a:gd name="T49" fmla="*/ 15 h 17"/>
                  <a:gd name="T50" fmla="*/ 56 w 238"/>
                  <a:gd name="T51" fmla="*/ 15 h 17"/>
                  <a:gd name="T52" fmla="*/ 29 w 238"/>
                  <a:gd name="T53" fmla="*/ 15 h 17"/>
                  <a:gd name="T54" fmla="*/ 0 w 238"/>
                  <a:gd name="T55" fmla="*/ 15 h 17"/>
                  <a:gd name="T56" fmla="*/ 0 w 238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8" h="17">
                    <a:moveTo>
                      <a:pt x="0" y="17"/>
                    </a:moveTo>
                    <a:lnTo>
                      <a:pt x="29" y="17"/>
                    </a:lnTo>
                    <a:lnTo>
                      <a:pt x="58" y="15"/>
                    </a:lnTo>
                    <a:lnTo>
                      <a:pt x="84" y="15"/>
                    </a:lnTo>
                    <a:lnTo>
                      <a:pt x="111" y="15"/>
                    </a:lnTo>
                    <a:lnTo>
                      <a:pt x="134" y="13"/>
                    </a:lnTo>
                    <a:lnTo>
                      <a:pt x="158" y="13"/>
                    </a:lnTo>
                    <a:lnTo>
                      <a:pt x="179" y="12"/>
                    </a:lnTo>
                    <a:lnTo>
                      <a:pt x="196" y="10"/>
                    </a:lnTo>
                    <a:lnTo>
                      <a:pt x="211" y="8"/>
                    </a:lnTo>
                    <a:lnTo>
                      <a:pt x="223" y="6"/>
                    </a:lnTo>
                    <a:lnTo>
                      <a:pt x="231" y="4"/>
                    </a:lnTo>
                    <a:lnTo>
                      <a:pt x="236" y="2"/>
                    </a:lnTo>
                    <a:lnTo>
                      <a:pt x="238" y="0"/>
                    </a:lnTo>
                    <a:lnTo>
                      <a:pt x="233" y="0"/>
                    </a:lnTo>
                    <a:lnTo>
                      <a:pt x="231" y="2"/>
                    </a:lnTo>
                    <a:lnTo>
                      <a:pt x="225" y="4"/>
                    </a:lnTo>
                    <a:lnTo>
                      <a:pt x="217" y="6"/>
                    </a:lnTo>
                    <a:lnTo>
                      <a:pt x="206" y="8"/>
                    </a:lnTo>
                    <a:lnTo>
                      <a:pt x="190" y="10"/>
                    </a:lnTo>
                    <a:lnTo>
                      <a:pt x="173" y="12"/>
                    </a:lnTo>
                    <a:lnTo>
                      <a:pt x="154" y="12"/>
                    </a:lnTo>
                    <a:lnTo>
                      <a:pt x="133" y="13"/>
                    </a:lnTo>
                    <a:lnTo>
                      <a:pt x="108" y="13"/>
                    </a:lnTo>
                    <a:lnTo>
                      <a:pt x="83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Freeform 211">
                <a:extLst>
                  <a:ext uri="{FF2B5EF4-FFF2-40B4-BE49-F238E27FC236}">
                    <a16:creationId xmlns:a16="http://schemas.microsoft.com/office/drawing/2014/main" id="{94991830-574A-416A-ADC8-EDAD32F09C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6" cy="8"/>
              </a:xfrm>
              <a:custGeom>
                <a:avLst/>
                <a:gdLst>
                  <a:gd name="T0" fmla="*/ 0 w 233"/>
                  <a:gd name="T1" fmla="*/ 15 h 15"/>
                  <a:gd name="T2" fmla="*/ 29 w 233"/>
                  <a:gd name="T3" fmla="*/ 15 h 15"/>
                  <a:gd name="T4" fmla="*/ 56 w 233"/>
                  <a:gd name="T5" fmla="*/ 15 h 15"/>
                  <a:gd name="T6" fmla="*/ 83 w 233"/>
                  <a:gd name="T7" fmla="*/ 15 h 15"/>
                  <a:gd name="T8" fmla="*/ 108 w 233"/>
                  <a:gd name="T9" fmla="*/ 13 h 15"/>
                  <a:gd name="T10" fmla="*/ 133 w 233"/>
                  <a:gd name="T11" fmla="*/ 13 h 15"/>
                  <a:gd name="T12" fmla="*/ 154 w 233"/>
                  <a:gd name="T13" fmla="*/ 12 h 15"/>
                  <a:gd name="T14" fmla="*/ 173 w 233"/>
                  <a:gd name="T15" fmla="*/ 12 h 15"/>
                  <a:gd name="T16" fmla="*/ 190 w 233"/>
                  <a:gd name="T17" fmla="*/ 10 h 15"/>
                  <a:gd name="T18" fmla="*/ 206 w 233"/>
                  <a:gd name="T19" fmla="*/ 8 h 15"/>
                  <a:gd name="T20" fmla="*/ 217 w 233"/>
                  <a:gd name="T21" fmla="*/ 6 h 15"/>
                  <a:gd name="T22" fmla="*/ 225 w 233"/>
                  <a:gd name="T23" fmla="*/ 4 h 15"/>
                  <a:gd name="T24" fmla="*/ 231 w 233"/>
                  <a:gd name="T25" fmla="*/ 2 h 15"/>
                  <a:gd name="T26" fmla="*/ 233 w 233"/>
                  <a:gd name="T27" fmla="*/ 0 h 15"/>
                  <a:gd name="T28" fmla="*/ 227 w 233"/>
                  <a:gd name="T29" fmla="*/ 0 h 15"/>
                  <a:gd name="T30" fmla="*/ 225 w 233"/>
                  <a:gd name="T31" fmla="*/ 2 h 15"/>
                  <a:gd name="T32" fmla="*/ 219 w 233"/>
                  <a:gd name="T33" fmla="*/ 4 h 15"/>
                  <a:gd name="T34" fmla="*/ 211 w 233"/>
                  <a:gd name="T35" fmla="*/ 6 h 15"/>
                  <a:gd name="T36" fmla="*/ 200 w 233"/>
                  <a:gd name="T37" fmla="*/ 8 h 15"/>
                  <a:gd name="T38" fmla="*/ 186 w 233"/>
                  <a:gd name="T39" fmla="*/ 10 h 15"/>
                  <a:gd name="T40" fmla="*/ 169 w 233"/>
                  <a:gd name="T41" fmla="*/ 12 h 15"/>
                  <a:gd name="T42" fmla="*/ 150 w 233"/>
                  <a:gd name="T43" fmla="*/ 12 h 15"/>
                  <a:gd name="T44" fmla="*/ 129 w 233"/>
                  <a:gd name="T45" fmla="*/ 13 h 15"/>
                  <a:gd name="T46" fmla="*/ 106 w 233"/>
                  <a:gd name="T47" fmla="*/ 13 h 15"/>
                  <a:gd name="T48" fmla="*/ 81 w 233"/>
                  <a:gd name="T49" fmla="*/ 15 h 15"/>
                  <a:gd name="T50" fmla="*/ 56 w 233"/>
                  <a:gd name="T51" fmla="*/ 15 h 15"/>
                  <a:gd name="T52" fmla="*/ 29 w 233"/>
                  <a:gd name="T53" fmla="*/ 15 h 15"/>
                  <a:gd name="T54" fmla="*/ 0 w 233"/>
                  <a:gd name="T55" fmla="*/ 15 h 15"/>
                  <a:gd name="T56" fmla="*/ 0 w 233"/>
                  <a:gd name="T5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3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5"/>
                    </a:lnTo>
                    <a:lnTo>
                      <a:pt x="108" y="13"/>
                    </a:lnTo>
                    <a:lnTo>
                      <a:pt x="133" y="13"/>
                    </a:lnTo>
                    <a:lnTo>
                      <a:pt x="154" y="12"/>
                    </a:lnTo>
                    <a:lnTo>
                      <a:pt x="173" y="12"/>
                    </a:lnTo>
                    <a:lnTo>
                      <a:pt x="190" y="10"/>
                    </a:lnTo>
                    <a:lnTo>
                      <a:pt x="206" y="8"/>
                    </a:lnTo>
                    <a:lnTo>
                      <a:pt x="217" y="6"/>
                    </a:lnTo>
                    <a:lnTo>
                      <a:pt x="225" y="4"/>
                    </a:lnTo>
                    <a:lnTo>
                      <a:pt x="231" y="2"/>
                    </a:lnTo>
                    <a:lnTo>
                      <a:pt x="233" y="0"/>
                    </a:lnTo>
                    <a:lnTo>
                      <a:pt x="227" y="0"/>
                    </a:lnTo>
                    <a:lnTo>
                      <a:pt x="225" y="2"/>
                    </a:lnTo>
                    <a:lnTo>
                      <a:pt x="219" y="4"/>
                    </a:lnTo>
                    <a:lnTo>
                      <a:pt x="211" y="6"/>
                    </a:lnTo>
                    <a:lnTo>
                      <a:pt x="200" y="8"/>
                    </a:lnTo>
                    <a:lnTo>
                      <a:pt x="186" y="10"/>
                    </a:lnTo>
                    <a:lnTo>
                      <a:pt x="169" y="12"/>
                    </a:lnTo>
                    <a:lnTo>
                      <a:pt x="150" y="12"/>
                    </a:lnTo>
                    <a:lnTo>
                      <a:pt x="129" y="13"/>
                    </a:lnTo>
                    <a:lnTo>
                      <a:pt x="106" y="13"/>
                    </a:lnTo>
                    <a:lnTo>
                      <a:pt x="81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" name="Freeform 212">
                <a:extLst>
                  <a:ext uri="{FF2B5EF4-FFF2-40B4-BE49-F238E27FC236}">
                    <a16:creationId xmlns:a16="http://schemas.microsoft.com/office/drawing/2014/main" id="{2C9E07E8-18CB-4302-A16F-DA551CB44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3" cy="8"/>
              </a:xfrm>
              <a:custGeom>
                <a:avLst/>
                <a:gdLst>
                  <a:gd name="T0" fmla="*/ 0 w 227"/>
                  <a:gd name="T1" fmla="*/ 15 h 15"/>
                  <a:gd name="T2" fmla="*/ 29 w 227"/>
                  <a:gd name="T3" fmla="*/ 15 h 15"/>
                  <a:gd name="T4" fmla="*/ 56 w 227"/>
                  <a:gd name="T5" fmla="*/ 15 h 15"/>
                  <a:gd name="T6" fmla="*/ 81 w 227"/>
                  <a:gd name="T7" fmla="*/ 15 h 15"/>
                  <a:gd name="T8" fmla="*/ 106 w 227"/>
                  <a:gd name="T9" fmla="*/ 13 h 15"/>
                  <a:gd name="T10" fmla="*/ 129 w 227"/>
                  <a:gd name="T11" fmla="*/ 13 h 15"/>
                  <a:gd name="T12" fmla="*/ 150 w 227"/>
                  <a:gd name="T13" fmla="*/ 12 h 15"/>
                  <a:gd name="T14" fmla="*/ 169 w 227"/>
                  <a:gd name="T15" fmla="*/ 12 h 15"/>
                  <a:gd name="T16" fmla="*/ 186 w 227"/>
                  <a:gd name="T17" fmla="*/ 10 h 15"/>
                  <a:gd name="T18" fmla="*/ 200 w 227"/>
                  <a:gd name="T19" fmla="*/ 8 h 15"/>
                  <a:gd name="T20" fmla="*/ 211 w 227"/>
                  <a:gd name="T21" fmla="*/ 6 h 15"/>
                  <a:gd name="T22" fmla="*/ 219 w 227"/>
                  <a:gd name="T23" fmla="*/ 4 h 15"/>
                  <a:gd name="T24" fmla="*/ 225 w 227"/>
                  <a:gd name="T25" fmla="*/ 2 h 15"/>
                  <a:gd name="T26" fmla="*/ 227 w 227"/>
                  <a:gd name="T27" fmla="*/ 0 h 15"/>
                  <a:gd name="T28" fmla="*/ 221 w 227"/>
                  <a:gd name="T29" fmla="*/ 0 h 15"/>
                  <a:gd name="T30" fmla="*/ 219 w 227"/>
                  <a:gd name="T31" fmla="*/ 2 h 15"/>
                  <a:gd name="T32" fmla="*/ 213 w 227"/>
                  <a:gd name="T33" fmla="*/ 4 h 15"/>
                  <a:gd name="T34" fmla="*/ 204 w 227"/>
                  <a:gd name="T35" fmla="*/ 6 h 15"/>
                  <a:gd name="T36" fmla="*/ 190 w 227"/>
                  <a:gd name="T37" fmla="*/ 8 h 15"/>
                  <a:gd name="T38" fmla="*/ 175 w 227"/>
                  <a:gd name="T39" fmla="*/ 10 h 15"/>
                  <a:gd name="T40" fmla="*/ 156 w 227"/>
                  <a:gd name="T41" fmla="*/ 12 h 15"/>
                  <a:gd name="T42" fmla="*/ 134 w 227"/>
                  <a:gd name="T43" fmla="*/ 12 h 15"/>
                  <a:gd name="T44" fmla="*/ 111 w 227"/>
                  <a:gd name="T45" fmla="*/ 13 h 15"/>
                  <a:gd name="T46" fmla="*/ 84 w 227"/>
                  <a:gd name="T47" fmla="*/ 13 h 15"/>
                  <a:gd name="T48" fmla="*/ 58 w 227"/>
                  <a:gd name="T49" fmla="*/ 15 h 15"/>
                  <a:gd name="T50" fmla="*/ 29 w 227"/>
                  <a:gd name="T51" fmla="*/ 15 h 15"/>
                  <a:gd name="T52" fmla="*/ 0 w 227"/>
                  <a:gd name="T53" fmla="*/ 15 h 15"/>
                  <a:gd name="T54" fmla="*/ 0 w 227"/>
                  <a:gd name="T5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7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1" y="15"/>
                    </a:lnTo>
                    <a:lnTo>
                      <a:pt x="106" y="13"/>
                    </a:lnTo>
                    <a:lnTo>
                      <a:pt x="129" y="13"/>
                    </a:lnTo>
                    <a:lnTo>
                      <a:pt x="150" y="12"/>
                    </a:lnTo>
                    <a:lnTo>
                      <a:pt x="169" y="12"/>
                    </a:lnTo>
                    <a:lnTo>
                      <a:pt x="186" y="10"/>
                    </a:lnTo>
                    <a:lnTo>
                      <a:pt x="200" y="8"/>
                    </a:lnTo>
                    <a:lnTo>
                      <a:pt x="211" y="6"/>
                    </a:lnTo>
                    <a:lnTo>
                      <a:pt x="219" y="4"/>
                    </a:lnTo>
                    <a:lnTo>
                      <a:pt x="225" y="2"/>
                    </a:lnTo>
                    <a:lnTo>
                      <a:pt x="227" y="0"/>
                    </a:lnTo>
                    <a:lnTo>
                      <a:pt x="221" y="0"/>
                    </a:lnTo>
                    <a:lnTo>
                      <a:pt x="219" y="2"/>
                    </a:lnTo>
                    <a:lnTo>
                      <a:pt x="213" y="4"/>
                    </a:lnTo>
                    <a:lnTo>
                      <a:pt x="204" y="6"/>
                    </a:lnTo>
                    <a:lnTo>
                      <a:pt x="190" y="8"/>
                    </a:lnTo>
                    <a:lnTo>
                      <a:pt x="175" y="10"/>
                    </a:lnTo>
                    <a:lnTo>
                      <a:pt x="156" y="12"/>
                    </a:lnTo>
                    <a:lnTo>
                      <a:pt x="134" y="12"/>
                    </a:lnTo>
                    <a:lnTo>
                      <a:pt x="111" y="13"/>
                    </a:lnTo>
                    <a:lnTo>
                      <a:pt x="84" y="13"/>
                    </a:lnTo>
                    <a:lnTo>
                      <a:pt x="58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" name="Freeform 213">
                <a:extLst>
                  <a:ext uri="{FF2B5EF4-FFF2-40B4-BE49-F238E27FC236}">
                    <a16:creationId xmlns:a16="http://schemas.microsoft.com/office/drawing/2014/main" id="{91E5B992-D647-4801-9F24-8D90173A12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1" cy="8"/>
              </a:xfrm>
              <a:custGeom>
                <a:avLst/>
                <a:gdLst>
                  <a:gd name="T0" fmla="*/ 0 w 221"/>
                  <a:gd name="T1" fmla="*/ 15 h 15"/>
                  <a:gd name="T2" fmla="*/ 29 w 221"/>
                  <a:gd name="T3" fmla="*/ 15 h 15"/>
                  <a:gd name="T4" fmla="*/ 58 w 221"/>
                  <a:gd name="T5" fmla="*/ 15 h 15"/>
                  <a:gd name="T6" fmla="*/ 84 w 221"/>
                  <a:gd name="T7" fmla="*/ 13 h 15"/>
                  <a:gd name="T8" fmla="*/ 111 w 221"/>
                  <a:gd name="T9" fmla="*/ 13 h 15"/>
                  <a:gd name="T10" fmla="*/ 134 w 221"/>
                  <a:gd name="T11" fmla="*/ 12 h 15"/>
                  <a:gd name="T12" fmla="*/ 156 w 221"/>
                  <a:gd name="T13" fmla="*/ 12 h 15"/>
                  <a:gd name="T14" fmla="*/ 175 w 221"/>
                  <a:gd name="T15" fmla="*/ 10 h 15"/>
                  <a:gd name="T16" fmla="*/ 190 w 221"/>
                  <a:gd name="T17" fmla="*/ 8 h 15"/>
                  <a:gd name="T18" fmla="*/ 204 w 221"/>
                  <a:gd name="T19" fmla="*/ 6 h 15"/>
                  <a:gd name="T20" fmla="*/ 213 w 221"/>
                  <a:gd name="T21" fmla="*/ 4 h 15"/>
                  <a:gd name="T22" fmla="*/ 219 w 221"/>
                  <a:gd name="T23" fmla="*/ 2 h 15"/>
                  <a:gd name="T24" fmla="*/ 221 w 221"/>
                  <a:gd name="T25" fmla="*/ 0 h 15"/>
                  <a:gd name="T26" fmla="*/ 215 w 221"/>
                  <a:gd name="T27" fmla="*/ 0 h 15"/>
                  <a:gd name="T28" fmla="*/ 213 w 221"/>
                  <a:gd name="T29" fmla="*/ 2 h 15"/>
                  <a:gd name="T30" fmla="*/ 208 w 221"/>
                  <a:gd name="T31" fmla="*/ 4 h 15"/>
                  <a:gd name="T32" fmla="*/ 198 w 221"/>
                  <a:gd name="T33" fmla="*/ 6 h 15"/>
                  <a:gd name="T34" fmla="*/ 186 w 221"/>
                  <a:gd name="T35" fmla="*/ 8 h 15"/>
                  <a:gd name="T36" fmla="*/ 171 w 221"/>
                  <a:gd name="T37" fmla="*/ 10 h 15"/>
                  <a:gd name="T38" fmla="*/ 152 w 221"/>
                  <a:gd name="T39" fmla="*/ 12 h 15"/>
                  <a:gd name="T40" fmla="*/ 131 w 221"/>
                  <a:gd name="T41" fmla="*/ 12 h 15"/>
                  <a:gd name="T42" fmla="*/ 108 w 221"/>
                  <a:gd name="T43" fmla="*/ 13 h 15"/>
                  <a:gd name="T44" fmla="*/ 83 w 221"/>
                  <a:gd name="T45" fmla="*/ 13 h 15"/>
                  <a:gd name="T46" fmla="*/ 56 w 221"/>
                  <a:gd name="T47" fmla="*/ 15 h 15"/>
                  <a:gd name="T48" fmla="*/ 29 w 221"/>
                  <a:gd name="T49" fmla="*/ 15 h 15"/>
                  <a:gd name="T50" fmla="*/ 0 w 221"/>
                  <a:gd name="T51" fmla="*/ 15 h 15"/>
                  <a:gd name="T52" fmla="*/ 0 w 221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1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8" y="15"/>
                    </a:lnTo>
                    <a:lnTo>
                      <a:pt x="84" y="13"/>
                    </a:lnTo>
                    <a:lnTo>
                      <a:pt x="111" y="13"/>
                    </a:lnTo>
                    <a:lnTo>
                      <a:pt x="134" y="12"/>
                    </a:lnTo>
                    <a:lnTo>
                      <a:pt x="156" y="12"/>
                    </a:lnTo>
                    <a:lnTo>
                      <a:pt x="175" y="10"/>
                    </a:lnTo>
                    <a:lnTo>
                      <a:pt x="190" y="8"/>
                    </a:lnTo>
                    <a:lnTo>
                      <a:pt x="204" y="6"/>
                    </a:lnTo>
                    <a:lnTo>
                      <a:pt x="213" y="4"/>
                    </a:lnTo>
                    <a:lnTo>
                      <a:pt x="219" y="2"/>
                    </a:lnTo>
                    <a:lnTo>
                      <a:pt x="221" y="0"/>
                    </a:lnTo>
                    <a:lnTo>
                      <a:pt x="215" y="0"/>
                    </a:lnTo>
                    <a:lnTo>
                      <a:pt x="213" y="2"/>
                    </a:lnTo>
                    <a:lnTo>
                      <a:pt x="208" y="4"/>
                    </a:lnTo>
                    <a:lnTo>
                      <a:pt x="198" y="6"/>
                    </a:lnTo>
                    <a:lnTo>
                      <a:pt x="186" y="8"/>
                    </a:lnTo>
                    <a:lnTo>
                      <a:pt x="171" y="10"/>
                    </a:lnTo>
                    <a:lnTo>
                      <a:pt x="152" y="12"/>
                    </a:lnTo>
                    <a:lnTo>
                      <a:pt x="131" y="12"/>
                    </a:lnTo>
                    <a:lnTo>
                      <a:pt x="108" y="13"/>
                    </a:lnTo>
                    <a:lnTo>
                      <a:pt x="83" y="13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" name="Freeform 214">
                <a:extLst>
                  <a:ext uri="{FF2B5EF4-FFF2-40B4-BE49-F238E27FC236}">
                    <a16:creationId xmlns:a16="http://schemas.microsoft.com/office/drawing/2014/main" id="{DA059C95-E091-4575-9C9C-2DCD08A2A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8" cy="8"/>
              </a:xfrm>
              <a:custGeom>
                <a:avLst/>
                <a:gdLst>
                  <a:gd name="T0" fmla="*/ 0 w 215"/>
                  <a:gd name="T1" fmla="*/ 15 h 15"/>
                  <a:gd name="T2" fmla="*/ 29 w 215"/>
                  <a:gd name="T3" fmla="*/ 15 h 15"/>
                  <a:gd name="T4" fmla="*/ 56 w 215"/>
                  <a:gd name="T5" fmla="*/ 15 h 15"/>
                  <a:gd name="T6" fmla="*/ 83 w 215"/>
                  <a:gd name="T7" fmla="*/ 13 h 15"/>
                  <a:gd name="T8" fmla="*/ 108 w 215"/>
                  <a:gd name="T9" fmla="*/ 13 h 15"/>
                  <a:gd name="T10" fmla="*/ 131 w 215"/>
                  <a:gd name="T11" fmla="*/ 12 h 15"/>
                  <a:gd name="T12" fmla="*/ 152 w 215"/>
                  <a:gd name="T13" fmla="*/ 12 h 15"/>
                  <a:gd name="T14" fmla="*/ 171 w 215"/>
                  <a:gd name="T15" fmla="*/ 10 h 15"/>
                  <a:gd name="T16" fmla="*/ 186 w 215"/>
                  <a:gd name="T17" fmla="*/ 8 h 15"/>
                  <a:gd name="T18" fmla="*/ 198 w 215"/>
                  <a:gd name="T19" fmla="*/ 6 h 15"/>
                  <a:gd name="T20" fmla="*/ 208 w 215"/>
                  <a:gd name="T21" fmla="*/ 4 h 15"/>
                  <a:gd name="T22" fmla="*/ 213 w 215"/>
                  <a:gd name="T23" fmla="*/ 2 h 15"/>
                  <a:gd name="T24" fmla="*/ 215 w 215"/>
                  <a:gd name="T25" fmla="*/ 0 h 15"/>
                  <a:gd name="T26" fmla="*/ 210 w 215"/>
                  <a:gd name="T27" fmla="*/ 0 h 15"/>
                  <a:gd name="T28" fmla="*/ 208 w 215"/>
                  <a:gd name="T29" fmla="*/ 2 h 15"/>
                  <a:gd name="T30" fmla="*/ 202 w 215"/>
                  <a:gd name="T31" fmla="*/ 4 h 15"/>
                  <a:gd name="T32" fmla="*/ 192 w 215"/>
                  <a:gd name="T33" fmla="*/ 6 h 15"/>
                  <a:gd name="T34" fmla="*/ 181 w 215"/>
                  <a:gd name="T35" fmla="*/ 8 h 15"/>
                  <a:gd name="T36" fmla="*/ 165 w 215"/>
                  <a:gd name="T37" fmla="*/ 10 h 15"/>
                  <a:gd name="T38" fmla="*/ 148 w 215"/>
                  <a:gd name="T39" fmla="*/ 10 h 15"/>
                  <a:gd name="T40" fmla="*/ 127 w 215"/>
                  <a:gd name="T41" fmla="*/ 12 h 15"/>
                  <a:gd name="T42" fmla="*/ 106 w 215"/>
                  <a:gd name="T43" fmla="*/ 13 h 15"/>
                  <a:gd name="T44" fmla="*/ 81 w 215"/>
                  <a:gd name="T45" fmla="*/ 13 h 15"/>
                  <a:gd name="T46" fmla="*/ 54 w 215"/>
                  <a:gd name="T47" fmla="*/ 13 h 15"/>
                  <a:gd name="T48" fmla="*/ 29 w 215"/>
                  <a:gd name="T49" fmla="*/ 15 h 15"/>
                  <a:gd name="T50" fmla="*/ 0 w 215"/>
                  <a:gd name="T51" fmla="*/ 15 h 15"/>
                  <a:gd name="T52" fmla="*/ 0 w 215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5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3"/>
                    </a:lnTo>
                    <a:lnTo>
                      <a:pt x="108" y="13"/>
                    </a:lnTo>
                    <a:lnTo>
                      <a:pt x="131" y="12"/>
                    </a:lnTo>
                    <a:lnTo>
                      <a:pt x="152" y="12"/>
                    </a:lnTo>
                    <a:lnTo>
                      <a:pt x="171" y="10"/>
                    </a:lnTo>
                    <a:lnTo>
                      <a:pt x="186" y="8"/>
                    </a:lnTo>
                    <a:lnTo>
                      <a:pt x="198" y="6"/>
                    </a:lnTo>
                    <a:lnTo>
                      <a:pt x="208" y="4"/>
                    </a:lnTo>
                    <a:lnTo>
                      <a:pt x="213" y="2"/>
                    </a:lnTo>
                    <a:lnTo>
                      <a:pt x="215" y="0"/>
                    </a:lnTo>
                    <a:lnTo>
                      <a:pt x="210" y="0"/>
                    </a:lnTo>
                    <a:lnTo>
                      <a:pt x="208" y="2"/>
                    </a:lnTo>
                    <a:lnTo>
                      <a:pt x="202" y="4"/>
                    </a:lnTo>
                    <a:lnTo>
                      <a:pt x="192" y="6"/>
                    </a:lnTo>
                    <a:lnTo>
                      <a:pt x="181" y="8"/>
                    </a:lnTo>
                    <a:lnTo>
                      <a:pt x="165" y="10"/>
                    </a:lnTo>
                    <a:lnTo>
                      <a:pt x="148" y="10"/>
                    </a:lnTo>
                    <a:lnTo>
                      <a:pt x="127" y="12"/>
                    </a:lnTo>
                    <a:lnTo>
                      <a:pt x="106" y="13"/>
                    </a:lnTo>
                    <a:lnTo>
                      <a:pt x="81" y="13"/>
                    </a:lnTo>
                    <a:lnTo>
                      <a:pt x="54" y="13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" name="Freeform 215">
                <a:extLst>
                  <a:ext uri="{FF2B5EF4-FFF2-40B4-BE49-F238E27FC236}">
                    <a16:creationId xmlns:a16="http://schemas.microsoft.com/office/drawing/2014/main" id="{CA35E192-4375-45A5-84C1-90C40AC2E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5" cy="8"/>
              </a:xfrm>
              <a:custGeom>
                <a:avLst/>
                <a:gdLst>
                  <a:gd name="T0" fmla="*/ 0 w 210"/>
                  <a:gd name="T1" fmla="*/ 15 h 15"/>
                  <a:gd name="T2" fmla="*/ 29 w 210"/>
                  <a:gd name="T3" fmla="*/ 15 h 15"/>
                  <a:gd name="T4" fmla="*/ 54 w 210"/>
                  <a:gd name="T5" fmla="*/ 13 h 15"/>
                  <a:gd name="T6" fmla="*/ 81 w 210"/>
                  <a:gd name="T7" fmla="*/ 13 h 15"/>
                  <a:gd name="T8" fmla="*/ 106 w 210"/>
                  <a:gd name="T9" fmla="*/ 13 h 15"/>
                  <a:gd name="T10" fmla="*/ 127 w 210"/>
                  <a:gd name="T11" fmla="*/ 12 h 15"/>
                  <a:gd name="T12" fmla="*/ 148 w 210"/>
                  <a:gd name="T13" fmla="*/ 10 h 15"/>
                  <a:gd name="T14" fmla="*/ 165 w 210"/>
                  <a:gd name="T15" fmla="*/ 10 h 15"/>
                  <a:gd name="T16" fmla="*/ 181 w 210"/>
                  <a:gd name="T17" fmla="*/ 8 h 15"/>
                  <a:gd name="T18" fmla="*/ 192 w 210"/>
                  <a:gd name="T19" fmla="*/ 6 h 15"/>
                  <a:gd name="T20" fmla="*/ 202 w 210"/>
                  <a:gd name="T21" fmla="*/ 4 h 15"/>
                  <a:gd name="T22" fmla="*/ 208 w 210"/>
                  <a:gd name="T23" fmla="*/ 2 h 15"/>
                  <a:gd name="T24" fmla="*/ 210 w 210"/>
                  <a:gd name="T25" fmla="*/ 0 h 15"/>
                  <a:gd name="T26" fmla="*/ 204 w 210"/>
                  <a:gd name="T27" fmla="*/ 0 h 15"/>
                  <a:gd name="T28" fmla="*/ 202 w 210"/>
                  <a:gd name="T29" fmla="*/ 2 h 15"/>
                  <a:gd name="T30" fmla="*/ 196 w 210"/>
                  <a:gd name="T31" fmla="*/ 4 h 15"/>
                  <a:gd name="T32" fmla="*/ 188 w 210"/>
                  <a:gd name="T33" fmla="*/ 6 h 15"/>
                  <a:gd name="T34" fmla="*/ 177 w 210"/>
                  <a:gd name="T35" fmla="*/ 8 h 15"/>
                  <a:gd name="T36" fmla="*/ 161 w 210"/>
                  <a:gd name="T37" fmla="*/ 10 h 15"/>
                  <a:gd name="T38" fmla="*/ 144 w 210"/>
                  <a:gd name="T39" fmla="*/ 10 h 15"/>
                  <a:gd name="T40" fmla="*/ 123 w 210"/>
                  <a:gd name="T41" fmla="*/ 12 h 15"/>
                  <a:gd name="T42" fmla="*/ 102 w 210"/>
                  <a:gd name="T43" fmla="*/ 12 h 15"/>
                  <a:gd name="T44" fmla="*/ 79 w 210"/>
                  <a:gd name="T45" fmla="*/ 13 h 15"/>
                  <a:gd name="T46" fmla="*/ 54 w 210"/>
                  <a:gd name="T47" fmla="*/ 13 h 15"/>
                  <a:gd name="T48" fmla="*/ 27 w 210"/>
                  <a:gd name="T49" fmla="*/ 13 h 15"/>
                  <a:gd name="T50" fmla="*/ 0 w 210"/>
                  <a:gd name="T51" fmla="*/ 13 h 15"/>
                  <a:gd name="T52" fmla="*/ 0 w 210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0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4" y="13"/>
                    </a:lnTo>
                    <a:lnTo>
                      <a:pt x="81" y="13"/>
                    </a:lnTo>
                    <a:lnTo>
                      <a:pt x="106" y="13"/>
                    </a:lnTo>
                    <a:lnTo>
                      <a:pt x="127" y="12"/>
                    </a:lnTo>
                    <a:lnTo>
                      <a:pt x="148" y="10"/>
                    </a:lnTo>
                    <a:lnTo>
                      <a:pt x="165" y="10"/>
                    </a:lnTo>
                    <a:lnTo>
                      <a:pt x="181" y="8"/>
                    </a:lnTo>
                    <a:lnTo>
                      <a:pt x="192" y="6"/>
                    </a:lnTo>
                    <a:lnTo>
                      <a:pt x="202" y="4"/>
                    </a:lnTo>
                    <a:lnTo>
                      <a:pt x="208" y="2"/>
                    </a:lnTo>
                    <a:lnTo>
                      <a:pt x="210" y="0"/>
                    </a:lnTo>
                    <a:lnTo>
                      <a:pt x="204" y="0"/>
                    </a:lnTo>
                    <a:lnTo>
                      <a:pt x="202" y="2"/>
                    </a:lnTo>
                    <a:lnTo>
                      <a:pt x="196" y="4"/>
                    </a:lnTo>
                    <a:lnTo>
                      <a:pt x="188" y="6"/>
                    </a:lnTo>
                    <a:lnTo>
                      <a:pt x="177" y="8"/>
                    </a:lnTo>
                    <a:lnTo>
                      <a:pt x="161" y="10"/>
                    </a:lnTo>
                    <a:lnTo>
                      <a:pt x="144" y="10"/>
                    </a:lnTo>
                    <a:lnTo>
                      <a:pt x="123" y="12"/>
                    </a:lnTo>
                    <a:lnTo>
                      <a:pt x="102" y="12"/>
                    </a:lnTo>
                    <a:lnTo>
                      <a:pt x="79" y="13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979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" name="Freeform 216">
                <a:extLst>
                  <a:ext uri="{FF2B5EF4-FFF2-40B4-BE49-F238E27FC236}">
                    <a16:creationId xmlns:a16="http://schemas.microsoft.com/office/drawing/2014/main" id="{61923A62-A3F9-4EA4-920D-34044BDBC1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2" cy="7"/>
              </a:xfrm>
              <a:custGeom>
                <a:avLst/>
                <a:gdLst>
                  <a:gd name="T0" fmla="*/ 0 w 204"/>
                  <a:gd name="T1" fmla="*/ 13 h 13"/>
                  <a:gd name="T2" fmla="*/ 27 w 204"/>
                  <a:gd name="T3" fmla="*/ 13 h 13"/>
                  <a:gd name="T4" fmla="*/ 54 w 204"/>
                  <a:gd name="T5" fmla="*/ 13 h 13"/>
                  <a:gd name="T6" fmla="*/ 79 w 204"/>
                  <a:gd name="T7" fmla="*/ 13 h 13"/>
                  <a:gd name="T8" fmla="*/ 102 w 204"/>
                  <a:gd name="T9" fmla="*/ 12 h 13"/>
                  <a:gd name="T10" fmla="*/ 123 w 204"/>
                  <a:gd name="T11" fmla="*/ 12 h 13"/>
                  <a:gd name="T12" fmla="*/ 144 w 204"/>
                  <a:gd name="T13" fmla="*/ 10 h 13"/>
                  <a:gd name="T14" fmla="*/ 161 w 204"/>
                  <a:gd name="T15" fmla="*/ 10 h 13"/>
                  <a:gd name="T16" fmla="*/ 177 w 204"/>
                  <a:gd name="T17" fmla="*/ 8 h 13"/>
                  <a:gd name="T18" fmla="*/ 188 w 204"/>
                  <a:gd name="T19" fmla="*/ 6 h 13"/>
                  <a:gd name="T20" fmla="*/ 196 w 204"/>
                  <a:gd name="T21" fmla="*/ 4 h 13"/>
                  <a:gd name="T22" fmla="*/ 202 w 204"/>
                  <a:gd name="T23" fmla="*/ 2 h 13"/>
                  <a:gd name="T24" fmla="*/ 204 w 204"/>
                  <a:gd name="T25" fmla="*/ 0 h 13"/>
                  <a:gd name="T26" fmla="*/ 198 w 204"/>
                  <a:gd name="T27" fmla="*/ 0 h 13"/>
                  <a:gd name="T28" fmla="*/ 196 w 204"/>
                  <a:gd name="T29" fmla="*/ 2 h 13"/>
                  <a:gd name="T30" fmla="*/ 190 w 204"/>
                  <a:gd name="T31" fmla="*/ 4 h 13"/>
                  <a:gd name="T32" fmla="*/ 183 w 204"/>
                  <a:gd name="T33" fmla="*/ 6 h 13"/>
                  <a:gd name="T34" fmla="*/ 171 w 204"/>
                  <a:gd name="T35" fmla="*/ 8 h 13"/>
                  <a:gd name="T36" fmla="*/ 158 w 204"/>
                  <a:gd name="T37" fmla="*/ 8 h 13"/>
                  <a:gd name="T38" fmla="*/ 140 w 204"/>
                  <a:gd name="T39" fmla="*/ 10 h 13"/>
                  <a:gd name="T40" fmla="*/ 121 w 204"/>
                  <a:gd name="T41" fmla="*/ 12 h 13"/>
                  <a:gd name="T42" fmla="*/ 100 w 204"/>
                  <a:gd name="T43" fmla="*/ 12 h 13"/>
                  <a:gd name="T44" fmla="*/ 77 w 204"/>
                  <a:gd name="T45" fmla="*/ 13 h 13"/>
                  <a:gd name="T46" fmla="*/ 52 w 204"/>
                  <a:gd name="T47" fmla="*/ 13 h 13"/>
                  <a:gd name="T48" fmla="*/ 27 w 204"/>
                  <a:gd name="T49" fmla="*/ 13 h 13"/>
                  <a:gd name="T50" fmla="*/ 0 w 204"/>
                  <a:gd name="T51" fmla="*/ 13 h 13"/>
                  <a:gd name="T52" fmla="*/ 0 w 204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4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9" y="13"/>
                    </a:lnTo>
                    <a:lnTo>
                      <a:pt x="102" y="12"/>
                    </a:lnTo>
                    <a:lnTo>
                      <a:pt x="123" y="12"/>
                    </a:lnTo>
                    <a:lnTo>
                      <a:pt x="144" y="10"/>
                    </a:lnTo>
                    <a:lnTo>
                      <a:pt x="161" y="10"/>
                    </a:lnTo>
                    <a:lnTo>
                      <a:pt x="177" y="8"/>
                    </a:lnTo>
                    <a:lnTo>
                      <a:pt x="188" y="6"/>
                    </a:lnTo>
                    <a:lnTo>
                      <a:pt x="196" y="4"/>
                    </a:lnTo>
                    <a:lnTo>
                      <a:pt x="202" y="2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96" y="2"/>
                    </a:lnTo>
                    <a:lnTo>
                      <a:pt x="190" y="4"/>
                    </a:lnTo>
                    <a:lnTo>
                      <a:pt x="183" y="6"/>
                    </a:lnTo>
                    <a:lnTo>
                      <a:pt x="171" y="8"/>
                    </a:lnTo>
                    <a:lnTo>
                      <a:pt x="158" y="8"/>
                    </a:lnTo>
                    <a:lnTo>
                      <a:pt x="140" y="10"/>
                    </a:lnTo>
                    <a:lnTo>
                      <a:pt x="121" y="12"/>
                    </a:lnTo>
                    <a:lnTo>
                      <a:pt x="100" y="12"/>
                    </a:lnTo>
                    <a:lnTo>
                      <a:pt x="77" y="13"/>
                    </a:lnTo>
                    <a:lnTo>
                      <a:pt x="52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878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" name="Freeform 217">
                <a:extLst>
                  <a:ext uri="{FF2B5EF4-FFF2-40B4-BE49-F238E27FC236}">
                    <a16:creationId xmlns:a16="http://schemas.microsoft.com/office/drawing/2014/main" id="{5C2A7317-47EE-4951-B822-68F9E4AAD2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9" cy="7"/>
              </a:xfrm>
              <a:custGeom>
                <a:avLst/>
                <a:gdLst>
                  <a:gd name="T0" fmla="*/ 0 w 198"/>
                  <a:gd name="T1" fmla="*/ 13 h 13"/>
                  <a:gd name="T2" fmla="*/ 27 w 198"/>
                  <a:gd name="T3" fmla="*/ 13 h 13"/>
                  <a:gd name="T4" fmla="*/ 52 w 198"/>
                  <a:gd name="T5" fmla="*/ 13 h 13"/>
                  <a:gd name="T6" fmla="*/ 77 w 198"/>
                  <a:gd name="T7" fmla="*/ 13 h 13"/>
                  <a:gd name="T8" fmla="*/ 100 w 198"/>
                  <a:gd name="T9" fmla="*/ 12 h 13"/>
                  <a:gd name="T10" fmla="*/ 121 w 198"/>
                  <a:gd name="T11" fmla="*/ 12 h 13"/>
                  <a:gd name="T12" fmla="*/ 140 w 198"/>
                  <a:gd name="T13" fmla="*/ 10 h 13"/>
                  <a:gd name="T14" fmla="*/ 158 w 198"/>
                  <a:gd name="T15" fmla="*/ 8 h 13"/>
                  <a:gd name="T16" fmla="*/ 171 w 198"/>
                  <a:gd name="T17" fmla="*/ 8 h 13"/>
                  <a:gd name="T18" fmla="*/ 183 w 198"/>
                  <a:gd name="T19" fmla="*/ 6 h 13"/>
                  <a:gd name="T20" fmla="*/ 190 w 198"/>
                  <a:gd name="T21" fmla="*/ 4 h 13"/>
                  <a:gd name="T22" fmla="*/ 196 w 198"/>
                  <a:gd name="T23" fmla="*/ 2 h 13"/>
                  <a:gd name="T24" fmla="*/ 198 w 198"/>
                  <a:gd name="T25" fmla="*/ 0 h 13"/>
                  <a:gd name="T26" fmla="*/ 192 w 198"/>
                  <a:gd name="T27" fmla="*/ 0 h 13"/>
                  <a:gd name="T28" fmla="*/ 190 w 198"/>
                  <a:gd name="T29" fmla="*/ 2 h 13"/>
                  <a:gd name="T30" fmla="*/ 184 w 198"/>
                  <a:gd name="T31" fmla="*/ 4 h 13"/>
                  <a:gd name="T32" fmla="*/ 177 w 198"/>
                  <a:gd name="T33" fmla="*/ 6 h 13"/>
                  <a:gd name="T34" fmla="*/ 165 w 198"/>
                  <a:gd name="T35" fmla="*/ 8 h 13"/>
                  <a:gd name="T36" fmla="*/ 152 w 198"/>
                  <a:gd name="T37" fmla="*/ 8 h 13"/>
                  <a:gd name="T38" fmla="*/ 136 w 198"/>
                  <a:gd name="T39" fmla="*/ 10 h 13"/>
                  <a:gd name="T40" fmla="*/ 117 w 198"/>
                  <a:gd name="T41" fmla="*/ 12 h 13"/>
                  <a:gd name="T42" fmla="*/ 96 w 198"/>
                  <a:gd name="T43" fmla="*/ 12 h 13"/>
                  <a:gd name="T44" fmla="*/ 73 w 198"/>
                  <a:gd name="T45" fmla="*/ 12 h 13"/>
                  <a:gd name="T46" fmla="*/ 50 w 198"/>
                  <a:gd name="T47" fmla="*/ 13 h 13"/>
                  <a:gd name="T48" fmla="*/ 25 w 198"/>
                  <a:gd name="T49" fmla="*/ 13 h 13"/>
                  <a:gd name="T50" fmla="*/ 0 w 198"/>
                  <a:gd name="T51" fmla="*/ 13 h 13"/>
                  <a:gd name="T52" fmla="*/ 0 w 198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8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3"/>
                    </a:lnTo>
                    <a:lnTo>
                      <a:pt x="77" y="13"/>
                    </a:lnTo>
                    <a:lnTo>
                      <a:pt x="100" y="12"/>
                    </a:lnTo>
                    <a:lnTo>
                      <a:pt x="121" y="12"/>
                    </a:lnTo>
                    <a:lnTo>
                      <a:pt x="140" y="10"/>
                    </a:lnTo>
                    <a:lnTo>
                      <a:pt x="158" y="8"/>
                    </a:lnTo>
                    <a:lnTo>
                      <a:pt x="171" y="8"/>
                    </a:lnTo>
                    <a:lnTo>
                      <a:pt x="183" y="6"/>
                    </a:lnTo>
                    <a:lnTo>
                      <a:pt x="190" y="4"/>
                    </a:lnTo>
                    <a:lnTo>
                      <a:pt x="196" y="2"/>
                    </a:lnTo>
                    <a:lnTo>
                      <a:pt x="198" y="0"/>
                    </a:lnTo>
                    <a:lnTo>
                      <a:pt x="192" y="0"/>
                    </a:lnTo>
                    <a:lnTo>
                      <a:pt x="190" y="2"/>
                    </a:lnTo>
                    <a:lnTo>
                      <a:pt x="184" y="4"/>
                    </a:lnTo>
                    <a:lnTo>
                      <a:pt x="177" y="6"/>
                    </a:lnTo>
                    <a:lnTo>
                      <a:pt x="165" y="8"/>
                    </a:lnTo>
                    <a:lnTo>
                      <a:pt x="152" y="8"/>
                    </a:lnTo>
                    <a:lnTo>
                      <a:pt x="136" y="10"/>
                    </a:lnTo>
                    <a:lnTo>
                      <a:pt x="117" y="12"/>
                    </a:lnTo>
                    <a:lnTo>
                      <a:pt x="96" y="12"/>
                    </a:lnTo>
                    <a:lnTo>
                      <a:pt x="73" y="12"/>
                    </a:lnTo>
                    <a:lnTo>
                      <a:pt x="50" y="13"/>
                    </a:lnTo>
                    <a:lnTo>
                      <a:pt x="25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777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" name="Freeform 218">
                <a:extLst>
                  <a:ext uri="{FF2B5EF4-FFF2-40B4-BE49-F238E27FC236}">
                    <a16:creationId xmlns:a16="http://schemas.microsoft.com/office/drawing/2014/main" id="{19CD8093-B353-47C3-B77F-30AF32E8F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6" cy="7"/>
              </a:xfrm>
              <a:custGeom>
                <a:avLst/>
                <a:gdLst>
                  <a:gd name="T0" fmla="*/ 0 w 192"/>
                  <a:gd name="T1" fmla="*/ 13 h 13"/>
                  <a:gd name="T2" fmla="*/ 25 w 192"/>
                  <a:gd name="T3" fmla="*/ 13 h 13"/>
                  <a:gd name="T4" fmla="*/ 50 w 192"/>
                  <a:gd name="T5" fmla="*/ 13 h 13"/>
                  <a:gd name="T6" fmla="*/ 73 w 192"/>
                  <a:gd name="T7" fmla="*/ 12 h 13"/>
                  <a:gd name="T8" fmla="*/ 96 w 192"/>
                  <a:gd name="T9" fmla="*/ 12 h 13"/>
                  <a:gd name="T10" fmla="*/ 117 w 192"/>
                  <a:gd name="T11" fmla="*/ 12 h 13"/>
                  <a:gd name="T12" fmla="*/ 136 w 192"/>
                  <a:gd name="T13" fmla="*/ 10 h 13"/>
                  <a:gd name="T14" fmla="*/ 152 w 192"/>
                  <a:gd name="T15" fmla="*/ 8 h 13"/>
                  <a:gd name="T16" fmla="*/ 165 w 192"/>
                  <a:gd name="T17" fmla="*/ 8 h 13"/>
                  <a:gd name="T18" fmla="*/ 177 w 192"/>
                  <a:gd name="T19" fmla="*/ 6 h 13"/>
                  <a:gd name="T20" fmla="*/ 184 w 192"/>
                  <a:gd name="T21" fmla="*/ 4 h 13"/>
                  <a:gd name="T22" fmla="*/ 190 w 192"/>
                  <a:gd name="T23" fmla="*/ 2 h 13"/>
                  <a:gd name="T24" fmla="*/ 192 w 192"/>
                  <a:gd name="T25" fmla="*/ 0 h 13"/>
                  <a:gd name="T26" fmla="*/ 186 w 192"/>
                  <a:gd name="T27" fmla="*/ 0 h 13"/>
                  <a:gd name="T28" fmla="*/ 184 w 192"/>
                  <a:gd name="T29" fmla="*/ 2 h 13"/>
                  <a:gd name="T30" fmla="*/ 179 w 192"/>
                  <a:gd name="T31" fmla="*/ 4 h 13"/>
                  <a:gd name="T32" fmla="*/ 169 w 192"/>
                  <a:gd name="T33" fmla="*/ 6 h 13"/>
                  <a:gd name="T34" fmla="*/ 156 w 192"/>
                  <a:gd name="T35" fmla="*/ 8 h 13"/>
                  <a:gd name="T36" fmla="*/ 140 w 192"/>
                  <a:gd name="T37" fmla="*/ 10 h 13"/>
                  <a:gd name="T38" fmla="*/ 121 w 192"/>
                  <a:gd name="T39" fmla="*/ 10 h 13"/>
                  <a:gd name="T40" fmla="*/ 100 w 192"/>
                  <a:gd name="T41" fmla="*/ 12 h 13"/>
                  <a:gd name="T42" fmla="*/ 77 w 192"/>
                  <a:gd name="T43" fmla="*/ 12 h 13"/>
                  <a:gd name="T44" fmla="*/ 54 w 192"/>
                  <a:gd name="T45" fmla="*/ 13 h 13"/>
                  <a:gd name="T46" fmla="*/ 27 w 192"/>
                  <a:gd name="T47" fmla="*/ 13 h 13"/>
                  <a:gd name="T48" fmla="*/ 0 w 192"/>
                  <a:gd name="T49" fmla="*/ 13 h 13"/>
                  <a:gd name="T50" fmla="*/ 0 w 192"/>
                  <a:gd name="T51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2" h="13">
                    <a:moveTo>
                      <a:pt x="0" y="13"/>
                    </a:moveTo>
                    <a:lnTo>
                      <a:pt x="25" y="13"/>
                    </a:lnTo>
                    <a:lnTo>
                      <a:pt x="50" y="13"/>
                    </a:lnTo>
                    <a:lnTo>
                      <a:pt x="73" y="12"/>
                    </a:lnTo>
                    <a:lnTo>
                      <a:pt x="96" y="12"/>
                    </a:lnTo>
                    <a:lnTo>
                      <a:pt x="117" y="12"/>
                    </a:lnTo>
                    <a:lnTo>
                      <a:pt x="136" y="10"/>
                    </a:lnTo>
                    <a:lnTo>
                      <a:pt x="152" y="8"/>
                    </a:lnTo>
                    <a:lnTo>
                      <a:pt x="165" y="8"/>
                    </a:lnTo>
                    <a:lnTo>
                      <a:pt x="177" y="6"/>
                    </a:lnTo>
                    <a:lnTo>
                      <a:pt x="184" y="4"/>
                    </a:lnTo>
                    <a:lnTo>
                      <a:pt x="190" y="2"/>
                    </a:lnTo>
                    <a:lnTo>
                      <a:pt x="192" y="0"/>
                    </a:lnTo>
                    <a:lnTo>
                      <a:pt x="186" y="0"/>
                    </a:lnTo>
                    <a:lnTo>
                      <a:pt x="184" y="2"/>
                    </a:lnTo>
                    <a:lnTo>
                      <a:pt x="179" y="4"/>
                    </a:lnTo>
                    <a:lnTo>
                      <a:pt x="169" y="6"/>
                    </a:lnTo>
                    <a:lnTo>
                      <a:pt x="156" y="8"/>
                    </a:lnTo>
                    <a:lnTo>
                      <a:pt x="140" y="10"/>
                    </a:lnTo>
                    <a:lnTo>
                      <a:pt x="121" y="10"/>
                    </a:lnTo>
                    <a:lnTo>
                      <a:pt x="100" y="12"/>
                    </a:lnTo>
                    <a:lnTo>
                      <a:pt x="77" y="12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676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" name="Freeform 219">
                <a:extLst>
                  <a:ext uri="{FF2B5EF4-FFF2-40B4-BE49-F238E27FC236}">
                    <a16:creationId xmlns:a16="http://schemas.microsoft.com/office/drawing/2014/main" id="{B4D0B09B-5B37-4F2D-9C6E-9CF51E9D7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3" cy="7"/>
              </a:xfrm>
              <a:custGeom>
                <a:avLst/>
                <a:gdLst>
                  <a:gd name="T0" fmla="*/ 0 w 186"/>
                  <a:gd name="T1" fmla="*/ 13 h 13"/>
                  <a:gd name="T2" fmla="*/ 27 w 186"/>
                  <a:gd name="T3" fmla="*/ 13 h 13"/>
                  <a:gd name="T4" fmla="*/ 54 w 186"/>
                  <a:gd name="T5" fmla="*/ 13 h 13"/>
                  <a:gd name="T6" fmla="*/ 77 w 186"/>
                  <a:gd name="T7" fmla="*/ 12 h 13"/>
                  <a:gd name="T8" fmla="*/ 100 w 186"/>
                  <a:gd name="T9" fmla="*/ 12 h 13"/>
                  <a:gd name="T10" fmla="*/ 121 w 186"/>
                  <a:gd name="T11" fmla="*/ 10 h 13"/>
                  <a:gd name="T12" fmla="*/ 140 w 186"/>
                  <a:gd name="T13" fmla="*/ 10 h 13"/>
                  <a:gd name="T14" fmla="*/ 156 w 186"/>
                  <a:gd name="T15" fmla="*/ 8 h 13"/>
                  <a:gd name="T16" fmla="*/ 169 w 186"/>
                  <a:gd name="T17" fmla="*/ 6 h 13"/>
                  <a:gd name="T18" fmla="*/ 179 w 186"/>
                  <a:gd name="T19" fmla="*/ 4 h 13"/>
                  <a:gd name="T20" fmla="*/ 184 w 186"/>
                  <a:gd name="T21" fmla="*/ 2 h 13"/>
                  <a:gd name="T22" fmla="*/ 186 w 186"/>
                  <a:gd name="T23" fmla="*/ 0 h 13"/>
                  <a:gd name="T24" fmla="*/ 181 w 186"/>
                  <a:gd name="T25" fmla="*/ 0 h 13"/>
                  <a:gd name="T26" fmla="*/ 179 w 186"/>
                  <a:gd name="T27" fmla="*/ 2 h 13"/>
                  <a:gd name="T28" fmla="*/ 173 w 186"/>
                  <a:gd name="T29" fmla="*/ 4 h 13"/>
                  <a:gd name="T30" fmla="*/ 163 w 186"/>
                  <a:gd name="T31" fmla="*/ 6 h 13"/>
                  <a:gd name="T32" fmla="*/ 152 w 186"/>
                  <a:gd name="T33" fmla="*/ 8 h 13"/>
                  <a:gd name="T34" fmla="*/ 136 w 186"/>
                  <a:gd name="T35" fmla="*/ 8 h 13"/>
                  <a:gd name="T36" fmla="*/ 117 w 186"/>
                  <a:gd name="T37" fmla="*/ 10 h 13"/>
                  <a:gd name="T38" fmla="*/ 98 w 186"/>
                  <a:gd name="T39" fmla="*/ 12 h 13"/>
                  <a:gd name="T40" fmla="*/ 75 w 186"/>
                  <a:gd name="T41" fmla="*/ 12 h 13"/>
                  <a:gd name="T42" fmla="*/ 52 w 186"/>
                  <a:gd name="T43" fmla="*/ 12 h 13"/>
                  <a:gd name="T44" fmla="*/ 27 w 186"/>
                  <a:gd name="T45" fmla="*/ 13 h 13"/>
                  <a:gd name="T46" fmla="*/ 0 w 186"/>
                  <a:gd name="T47" fmla="*/ 13 h 13"/>
                  <a:gd name="T48" fmla="*/ 0 w 186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6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7" y="12"/>
                    </a:lnTo>
                    <a:lnTo>
                      <a:pt x="100" y="12"/>
                    </a:lnTo>
                    <a:lnTo>
                      <a:pt x="121" y="10"/>
                    </a:lnTo>
                    <a:lnTo>
                      <a:pt x="140" y="10"/>
                    </a:lnTo>
                    <a:lnTo>
                      <a:pt x="156" y="8"/>
                    </a:lnTo>
                    <a:lnTo>
                      <a:pt x="169" y="6"/>
                    </a:lnTo>
                    <a:lnTo>
                      <a:pt x="179" y="4"/>
                    </a:lnTo>
                    <a:lnTo>
                      <a:pt x="184" y="2"/>
                    </a:lnTo>
                    <a:lnTo>
                      <a:pt x="186" y="0"/>
                    </a:lnTo>
                    <a:lnTo>
                      <a:pt x="181" y="0"/>
                    </a:lnTo>
                    <a:lnTo>
                      <a:pt x="179" y="2"/>
                    </a:lnTo>
                    <a:lnTo>
                      <a:pt x="173" y="4"/>
                    </a:lnTo>
                    <a:lnTo>
                      <a:pt x="163" y="6"/>
                    </a:lnTo>
                    <a:lnTo>
                      <a:pt x="152" y="8"/>
                    </a:lnTo>
                    <a:lnTo>
                      <a:pt x="136" y="8"/>
                    </a:lnTo>
                    <a:lnTo>
                      <a:pt x="117" y="10"/>
                    </a:lnTo>
                    <a:lnTo>
                      <a:pt x="98" y="12"/>
                    </a:lnTo>
                    <a:lnTo>
                      <a:pt x="75" y="12"/>
                    </a:lnTo>
                    <a:lnTo>
                      <a:pt x="52" y="12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" name="Freeform 220">
                <a:extLst>
                  <a:ext uri="{FF2B5EF4-FFF2-40B4-BE49-F238E27FC236}">
                    <a16:creationId xmlns:a16="http://schemas.microsoft.com/office/drawing/2014/main" id="{022860A7-A3C1-430A-9288-EED31D0FA1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0" cy="7"/>
              </a:xfrm>
              <a:custGeom>
                <a:avLst/>
                <a:gdLst>
                  <a:gd name="T0" fmla="*/ 0 w 181"/>
                  <a:gd name="T1" fmla="*/ 13 h 13"/>
                  <a:gd name="T2" fmla="*/ 27 w 181"/>
                  <a:gd name="T3" fmla="*/ 13 h 13"/>
                  <a:gd name="T4" fmla="*/ 52 w 181"/>
                  <a:gd name="T5" fmla="*/ 12 h 13"/>
                  <a:gd name="T6" fmla="*/ 75 w 181"/>
                  <a:gd name="T7" fmla="*/ 12 h 13"/>
                  <a:gd name="T8" fmla="*/ 98 w 181"/>
                  <a:gd name="T9" fmla="*/ 12 h 13"/>
                  <a:gd name="T10" fmla="*/ 117 w 181"/>
                  <a:gd name="T11" fmla="*/ 10 h 13"/>
                  <a:gd name="T12" fmla="*/ 136 w 181"/>
                  <a:gd name="T13" fmla="*/ 8 h 13"/>
                  <a:gd name="T14" fmla="*/ 152 w 181"/>
                  <a:gd name="T15" fmla="*/ 8 h 13"/>
                  <a:gd name="T16" fmla="*/ 163 w 181"/>
                  <a:gd name="T17" fmla="*/ 6 h 13"/>
                  <a:gd name="T18" fmla="*/ 173 w 181"/>
                  <a:gd name="T19" fmla="*/ 4 h 13"/>
                  <a:gd name="T20" fmla="*/ 179 w 181"/>
                  <a:gd name="T21" fmla="*/ 2 h 13"/>
                  <a:gd name="T22" fmla="*/ 181 w 181"/>
                  <a:gd name="T23" fmla="*/ 0 h 13"/>
                  <a:gd name="T24" fmla="*/ 175 w 181"/>
                  <a:gd name="T25" fmla="*/ 0 h 13"/>
                  <a:gd name="T26" fmla="*/ 173 w 181"/>
                  <a:gd name="T27" fmla="*/ 2 h 13"/>
                  <a:gd name="T28" fmla="*/ 167 w 181"/>
                  <a:gd name="T29" fmla="*/ 4 h 13"/>
                  <a:gd name="T30" fmla="*/ 158 w 181"/>
                  <a:gd name="T31" fmla="*/ 6 h 13"/>
                  <a:gd name="T32" fmla="*/ 146 w 181"/>
                  <a:gd name="T33" fmla="*/ 8 h 13"/>
                  <a:gd name="T34" fmla="*/ 133 w 181"/>
                  <a:gd name="T35" fmla="*/ 8 h 13"/>
                  <a:gd name="T36" fmla="*/ 115 w 181"/>
                  <a:gd name="T37" fmla="*/ 10 h 13"/>
                  <a:gd name="T38" fmla="*/ 94 w 181"/>
                  <a:gd name="T39" fmla="*/ 10 h 13"/>
                  <a:gd name="T40" fmla="*/ 73 w 181"/>
                  <a:gd name="T41" fmla="*/ 12 h 13"/>
                  <a:gd name="T42" fmla="*/ 50 w 181"/>
                  <a:gd name="T43" fmla="*/ 12 h 13"/>
                  <a:gd name="T44" fmla="*/ 25 w 181"/>
                  <a:gd name="T45" fmla="*/ 12 h 13"/>
                  <a:gd name="T46" fmla="*/ 0 w 181"/>
                  <a:gd name="T47" fmla="*/ 12 h 13"/>
                  <a:gd name="T48" fmla="*/ 0 w 181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1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2"/>
                    </a:lnTo>
                    <a:lnTo>
                      <a:pt x="75" y="12"/>
                    </a:lnTo>
                    <a:lnTo>
                      <a:pt x="98" y="12"/>
                    </a:lnTo>
                    <a:lnTo>
                      <a:pt x="117" y="10"/>
                    </a:lnTo>
                    <a:lnTo>
                      <a:pt x="136" y="8"/>
                    </a:lnTo>
                    <a:lnTo>
                      <a:pt x="152" y="8"/>
                    </a:lnTo>
                    <a:lnTo>
                      <a:pt x="163" y="6"/>
                    </a:lnTo>
                    <a:lnTo>
                      <a:pt x="173" y="4"/>
                    </a:lnTo>
                    <a:lnTo>
                      <a:pt x="179" y="2"/>
                    </a:lnTo>
                    <a:lnTo>
                      <a:pt x="181" y="0"/>
                    </a:lnTo>
                    <a:lnTo>
                      <a:pt x="175" y="0"/>
                    </a:lnTo>
                    <a:lnTo>
                      <a:pt x="173" y="2"/>
                    </a:lnTo>
                    <a:lnTo>
                      <a:pt x="167" y="4"/>
                    </a:lnTo>
                    <a:lnTo>
                      <a:pt x="158" y="6"/>
                    </a:lnTo>
                    <a:lnTo>
                      <a:pt x="146" y="8"/>
                    </a:lnTo>
                    <a:lnTo>
                      <a:pt x="133" y="8"/>
                    </a:lnTo>
                    <a:lnTo>
                      <a:pt x="115" y="10"/>
                    </a:lnTo>
                    <a:lnTo>
                      <a:pt x="94" y="10"/>
                    </a:lnTo>
                    <a:lnTo>
                      <a:pt x="73" y="12"/>
                    </a:lnTo>
                    <a:lnTo>
                      <a:pt x="50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" name="Freeform 221">
                <a:extLst>
                  <a:ext uri="{FF2B5EF4-FFF2-40B4-BE49-F238E27FC236}">
                    <a16:creationId xmlns:a16="http://schemas.microsoft.com/office/drawing/2014/main" id="{F331C9C4-17BA-4B18-AA22-DBF09052F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7" cy="6"/>
              </a:xfrm>
              <a:custGeom>
                <a:avLst/>
                <a:gdLst>
                  <a:gd name="T0" fmla="*/ 0 w 175"/>
                  <a:gd name="T1" fmla="*/ 12 h 12"/>
                  <a:gd name="T2" fmla="*/ 25 w 175"/>
                  <a:gd name="T3" fmla="*/ 12 h 12"/>
                  <a:gd name="T4" fmla="*/ 50 w 175"/>
                  <a:gd name="T5" fmla="*/ 12 h 12"/>
                  <a:gd name="T6" fmla="*/ 73 w 175"/>
                  <a:gd name="T7" fmla="*/ 12 h 12"/>
                  <a:gd name="T8" fmla="*/ 94 w 175"/>
                  <a:gd name="T9" fmla="*/ 10 h 12"/>
                  <a:gd name="T10" fmla="*/ 115 w 175"/>
                  <a:gd name="T11" fmla="*/ 10 h 12"/>
                  <a:gd name="T12" fmla="*/ 133 w 175"/>
                  <a:gd name="T13" fmla="*/ 8 h 12"/>
                  <a:gd name="T14" fmla="*/ 146 w 175"/>
                  <a:gd name="T15" fmla="*/ 8 h 12"/>
                  <a:gd name="T16" fmla="*/ 158 w 175"/>
                  <a:gd name="T17" fmla="*/ 6 h 12"/>
                  <a:gd name="T18" fmla="*/ 167 w 175"/>
                  <a:gd name="T19" fmla="*/ 4 h 12"/>
                  <a:gd name="T20" fmla="*/ 173 w 175"/>
                  <a:gd name="T21" fmla="*/ 2 h 12"/>
                  <a:gd name="T22" fmla="*/ 175 w 175"/>
                  <a:gd name="T23" fmla="*/ 0 h 12"/>
                  <a:gd name="T24" fmla="*/ 169 w 175"/>
                  <a:gd name="T25" fmla="*/ 0 h 12"/>
                  <a:gd name="T26" fmla="*/ 167 w 175"/>
                  <a:gd name="T27" fmla="*/ 2 h 12"/>
                  <a:gd name="T28" fmla="*/ 161 w 175"/>
                  <a:gd name="T29" fmla="*/ 4 h 12"/>
                  <a:gd name="T30" fmla="*/ 154 w 175"/>
                  <a:gd name="T31" fmla="*/ 6 h 12"/>
                  <a:gd name="T32" fmla="*/ 142 w 175"/>
                  <a:gd name="T33" fmla="*/ 6 h 12"/>
                  <a:gd name="T34" fmla="*/ 127 w 175"/>
                  <a:gd name="T35" fmla="*/ 8 h 12"/>
                  <a:gd name="T36" fmla="*/ 111 w 175"/>
                  <a:gd name="T37" fmla="*/ 10 h 12"/>
                  <a:gd name="T38" fmla="*/ 92 w 175"/>
                  <a:gd name="T39" fmla="*/ 10 h 12"/>
                  <a:gd name="T40" fmla="*/ 71 w 175"/>
                  <a:gd name="T41" fmla="*/ 12 h 12"/>
                  <a:gd name="T42" fmla="*/ 48 w 175"/>
                  <a:gd name="T43" fmla="*/ 12 h 12"/>
                  <a:gd name="T44" fmla="*/ 25 w 175"/>
                  <a:gd name="T45" fmla="*/ 12 h 12"/>
                  <a:gd name="T46" fmla="*/ 0 w 175"/>
                  <a:gd name="T47" fmla="*/ 12 h 12"/>
                  <a:gd name="T48" fmla="*/ 0 w 175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2"/>
                    </a:lnTo>
                    <a:lnTo>
                      <a:pt x="73" y="12"/>
                    </a:lnTo>
                    <a:lnTo>
                      <a:pt x="94" y="10"/>
                    </a:lnTo>
                    <a:lnTo>
                      <a:pt x="115" y="10"/>
                    </a:lnTo>
                    <a:lnTo>
                      <a:pt x="133" y="8"/>
                    </a:lnTo>
                    <a:lnTo>
                      <a:pt x="146" y="8"/>
                    </a:lnTo>
                    <a:lnTo>
                      <a:pt x="158" y="6"/>
                    </a:lnTo>
                    <a:lnTo>
                      <a:pt x="167" y="4"/>
                    </a:lnTo>
                    <a:lnTo>
                      <a:pt x="173" y="2"/>
                    </a:lnTo>
                    <a:lnTo>
                      <a:pt x="175" y="0"/>
                    </a:lnTo>
                    <a:lnTo>
                      <a:pt x="169" y="0"/>
                    </a:lnTo>
                    <a:lnTo>
                      <a:pt x="167" y="2"/>
                    </a:lnTo>
                    <a:lnTo>
                      <a:pt x="161" y="4"/>
                    </a:lnTo>
                    <a:lnTo>
                      <a:pt x="154" y="6"/>
                    </a:lnTo>
                    <a:lnTo>
                      <a:pt x="142" y="6"/>
                    </a:lnTo>
                    <a:lnTo>
                      <a:pt x="127" y="8"/>
                    </a:lnTo>
                    <a:lnTo>
                      <a:pt x="111" y="10"/>
                    </a:lnTo>
                    <a:lnTo>
                      <a:pt x="92" y="10"/>
                    </a:lnTo>
                    <a:lnTo>
                      <a:pt x="71" y="12"/>
                    </a:lnTo>
                    <a:lnTo>
                      <a:pt x="48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" name="Freeform 222">
                <a:extLst>
                  <a:ext uri="{FF2B5EF4-FFF2-40B4-BE49-F238E27FC236}">
                    <a16:creationId xmlns:a16="http://schemas.microsoft.com/office/drawing/2014/main" id="{F1A79F05-0876-4EA0-AB61-C1C82574F9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5" cy="6"/>
              </a:xfrm>
              <a:custGeom>
                <a:avLst/>
                <a:gdLst>
                  <a:gd name="T0" fmla="*/ 0 w 169"/>
                  <a:gd name="T1" fmla="*/ 12 h 12"/>
                  <a:gd name="T2" fmla="*/ 25 w 169"/>
                  <a:gd name="T3" fmla="*/ 12 h 12"/>
                  <a:gd name="T4" fmla="*/ 48 w 169"/>
                  <a:gd name="T5" fmla="*/ 12 h 12"/>
                  <a:gd name="T6" fmla="*/ 71 w 169"/>
                  <a:gd name="T7" fmla="*/ 12 h 12"/>
                  <a:gd name="T8" fmla="*/ 92 w 169"/>
                  <a:gd name="T9" fmla="*/ 10 h 12"/>
                  <a:gd name="T10" fmla="*/ 111 w 169"/>
                  <a:gd name="T11" fmla="*/ 10 h 12"/>
                  <a:gd name="T12" fmla="*/ 127 w 169"/>
                  <a:gd name="T13" fmla="*/ 8 h 12"/>
                  <a:gd name="T14" fmla="*/ 142 w 169"/>
                  <a:gd name="T15" fmla="*/ 6 h 12"/>
                  <a:gd name="T16" fmla="*/ 154 w 169"/>
                  <a:gd name="T17" fmla="*/ 6 h 12"/>
                  <a:gd name="T18" fmla="*/ 161 w 169"/>
                  <a:gd name="T19" fmla="*/ 4 h 12"/>
                  <a:gd name="T20" fmla="*/ 167 w 169"/>
                  <a:gd name="T21" fmla="*/ 2 h 12"/>
                  <a:gd name="T22" fmla="*/ 169 w 169"/>
                  <a:gd name="T23" fmla="*/ 0 h 12"/>
                  <a:gd name="T24" fmla="*/ 163 w 169"/>
                  <a:gd name="T25" fmla="*/ 0 h 12"/>
                  <a:gd name="T26" fmla="*/ 161 w 169"/>
                  <a:gd name="T27" fmla="*/ 2 h 12"/>
                  <a:gd name="T28" fmla="*/ 156 w 169"/>
                  <a:gd name="T29" fmla="*/ 4 h 12"/>
                  <a:gd name="T30" fmla="*/ 148 w 169"/>
                  <a:gd name="T31" fmla="*/ 6 h 12"/>
                  <a:gd name="T32" fmla="*/ 136 w 169"/>
                  <a:gd name="T33" fmla="*/ 6 h 12"/>
                  <a:gd name="T34" fmla="*/ 123 w 169"/>
                  <a:gd name="T35" fmla="*/ 8 h 12"/>
                  <a:gd name="T36" fmla="*/ 108 w 169"/>
                  <a:gd name="T37" fmla="*/ 10 h 12"/>
                  <a:gd name="T38" fmla="*/ 88 w 169"/>
                  <a:gd name="T39" fmla="*/ 10 h 12"/>
                  <a:gd name="T40" fmla="*/ 67 w 169"/>
                  <a:gd name="T41" fmla="*/ 10 h 12"/>
                  <a:gd name="T42" fmla="*/ 46 w 169"/>
                  <a:gd name="T43" fmla="*/ 12 h 12"/>
                  <a:gd name="T44" fmla="*/ 23 w 169"/>
                  <a:gd name="T45" fmla="*/ 12 h 12"/>
                  <a:gd name="T46" fmla="*/ 0 w 169"/>
                  <a:gd name="T47" fmla="*/ 12 h 12"/>
                  <a:gd name="T48" fmla="*/ 0 w 169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9" h="12">
                    <a:moveTo>
                      <a:pt x="0" y="12"/>
                    </a:moveTo>
                    <a:lnTo>
                      <a:pt x="25" y="12"/>
                    </a:lnTo>
                    <a:lnTo>
                      <a:pt x="48" y="12"/>
                    </a:lnTo>
                    <a:lnTo>
                      <a:pt x="71" y="12"/>
                    </a:lnTo>
                    <a:lnTo>
                      <a:pt x="92" y="10"/>
                    </a:lnTo>
                    <a:lnTo>
                      <a:pt x="111" y="10"/>
                    </a:lnTo>
                    <a:lnTo>
                      <a:pt x="127" y="8"/>
                    </a:lnTo>
                    <a:lnTo>
                      <a:pt x="142" y="6"/>
                    </a:lnTo>
                    <a:lnTo>
                      <a:pt x="154" y="6"/>
                    </a:lnTo>
                    <a:lnTo>
                      <a:pt x="161" y="4"/>
                    </a:lnTo>
                    <a:lnTo>
                      <a:pt x="167" y="2"/>
                    </a:lnTo>
                    <a:lnTo>
                      <a:pt x="169" y="0"/>
                    </a:lnTo>
                    <a:lnTo>
                      <a:pt x="163" y="0"/>
                    </a:lnTo>
                    <a:lnTo>
                      <a:pt x="161" y="2"/>
                    </a:lnTo>
                    <a:lnTo>
                      <a:pt x="156" y="4"/>
                    </a:lnTo>
                    <a:lnTo>
                      <a:pt x="148" y="6"/>
                    </a:lnTo>
                    <a:lnTo>
                      <a:pt x="136" y="6"/>
                    </a:lnTo>
                    <a:lnTo>
                      <a:pt x="123" y="8"/>
                    </a:lnTo>
                    <a:lnTo>
                      <a:pt x="108" y="10"/>
                    </a:lnTo>
                    <a:lnTo>
                      <a:pt x="88" y="10"/>
                    </a:lnTo>
                    <a:lnTo>
                      <a:pt x="67" y="10"/>
                    </a:lnTo>
                    <a:lnTo>
                      <a:pt x="46" y="12"/>
                    </a:lnTo>
                    <a:lnTo>
                      <a:pt x="23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" name="Freeform 223">
                <a:extLst>
                  <a:ext uri="{FF2B5EF4-FFF2-40B4-BE49-F238E27FC236}">
                    <a16:creationId xmlns:a16="http://schemas.microsoft.com/office/drawing/2014/main" id="{B322F01D-ED3D-4DA7-B614-09FAA8B780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2" cy="6"/>
              </a:xfrm>
              <a:custGeom>
                <a:avLst/>
                <a:gdLst>
                  <a:gd name="T0" fmla="*/ 0 w 163"/>
                  <a:gd name="T1" fmla="*/ 12 h 12"/>
                  <a:gd name="T2" fmla="*/ 23 w 163"/>
                  <a:gd name="T3" fmla="*/ 12 h 12"/>
                  <a:gd name="T4" fmla="*/ 46 w 163"/>
                  <a:gd name="T5" fmla="*/ 12 h 12"/>
                  <a:gd name="T6" fmla="*/ 67 w 163"/>
                  <a:gd name="T7" fmla="*/ 10 h 12"/>
                  <a:gd name="T8" fmla="*/ 88 w 163"/>
                  <a:gd name="T9" fmla="*/ 10 h 12"/>
                  <a:gd name="T10" fmla="*/ 108 w 163"/>
                  <a:gd name="T11" fmla="*/ 10 h 12"/>
                  <a:gd name="T12" fmla="*/ 123 w 163"/>
                  <a:gd name="T13" fmla="*/ 8 h 12"/>
                  <a:gd name="T14" fmla="*/ 136 w 163"/>
                  <a:gd name="T15" fmla="*/ 6 h 12"/>
                  <a:gd name="T16" fmla="*/ 148 w 163"/>
                  <a:gd name="T17" fmla="*/ 6 h 12"/>
                  <a:gd name="T18" fmla="*/ 156 w 163"/>
                  <a:gd name="T19" fmla="*/ 4 h 12"/>
                  <a:gd name="T20" fmla="*/ 161 w 163"/>
                  <a:gd name="T21" fmla="*/ 2 h 12"/>
                  <a:gd name="T22" fmla="*/ 163 w 163"/>
                  <a:gd name="T23" fmla="*/ 0 h 12"/>
                  <a:gd name="T24" fmla="*/ 158 w 163"/>
                  <a:gd name="T25" fmla="*/ 0 h 12"/>
                  <a:gd name="T26" fmla="*/ 156 w 163"/>
                  <a:gd name="T27" fmla="*/ 2 h 12"/>
                  <a:gd name="T28" fmla="*/ 150 w 163"/>
                  <a:gd name="T29" fmla="*/ 4 h 12"/>
                  <a:gd name="T30" fmla="*/ 140 w 163"/>
                  <a:gd name="T31" fmla="*/ 6 h 12"/>
                  <a:gd name="T32" fmla="*/ 127 w 163"/>
                  <a:gd name="T33" fmla="*/ 6 h 12"/>
                  <a:gd name="T34" fmla="*/ 111 w 163"/>
                  <a:gd name="T35" fmla="*/ 8 h 12"/>
                  <a:gd name="T36" fmla="*/ 92 w 163"/>
                  <a:gd name="T37" fmla="*/ 10 h 12"/>
                  <a:gd name="T38" fmla="*/ 71 w 163"/>
                  <a:gd name="T39" fmla="*/ 10 h 12"/>
                  <a:gd name="T40" fmla="*/ 50 w 163"/>
                  <a:gd name="T41" fmla="*/ 10 h 12"/>
                  <a:gd name="T42" fmla="*/ 25 w 163"/>
                  <a:gd name="T43" fmla="*/ 12 h 12"/>
                  <a:gd name="T44" fmla="*/ 0 w 163"/>
                  <a:gd name="T45" fmla="*/ 12 h 12"/>
                  <a:gd name="T46" fmla="*/ 0 w 163"/>
                  <a:gd name="T4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3" h="12">
                    <a:moveTo>
                      <a:pt x="0" y="12"/>
                    </a:moveTo>
                    <a:lnTo>
                      <a:pt x="23" y="12"/>
                    </a:lnTo>
                    <a:lnTo>
                      <a:pt x="46" y="12"/>
                    </a:lnTo>
                    <a:lnTo>
                      <a:pt x="67" y="10"/>
                    </a:lnTo>
                    <a:lnTo>
                      <a:pt x="88" y="10"/>
                    </a:lnTo>
                    <a:lnTo>
                      <a:pt x="108" y="10"/>
                    </a:lnTo>
                    <a:lnTo>
                      <a:pt x="123" y="8"/>
                    </a:lnTo>
                    <a:lnTo>
                      <a:pt x="136" y="6"/>
                    </a:lnTo>
                    <a:lnTo>
                      <a:pt x="148" y="6"/>
                    </a:lnTo>
                    <a:lnTo>
                      <a:pt x="156" y="4"/>
                    </a:lnTo>
                    <a:lnTo>
                      <a:pt x="161" y="2"/>
                    </a:lnTo>
                    <a:lnTo>
                      <a:pt x="163" y="0"/>
                    </a:lnTo>
                    <a:lnTo>
                      <a:pt x="158" y="0"/>
                    </a:lnTo>
                    <a:lnTo>
                      <a:pt x="156" y="2"/>
                    </a:lnTo>
                    <a:lnTo>
                      <a:pt x="150" y="4"/>
                    </a:lnTo>
                    <a:lnTo>
                      <a:pt x="140" y="6"/>
                    </a:lnTo>
                    <a:lnTo>
                      <a:pt x="127" y="6"/>
                    </a:lnTo>
                    <a:lnTo>
                      <a:pt x="111" y="8"/>
                    </a:lnTo>
                    <a:lnTo>
                      <a:pt x="92" y="10"/>
                    </a:lnTo>
                    <a:lnTo>
                      <a:pt x="71" y="10"/>
                    </a:lnTo>
                    <a:lnTo>
                      <a:pt x="50" y="10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" name="Freeform 224">
                <a:extLst>
                  <a:ext uri="{FF2B5EF4-FFF2-40B4-BE49-F238E27FC236}">
                    <a16:creationId xmlns:a16="http://schemas.microsoft.com/office/drawing/2014/main" id="{FB3EA857-81BA-4E33-B5CC-98197B5D93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9" cy="6"/>
              </a:xfrm>
              <a:custGeom>
                <a:avLst/>
                <a:gdLst>
                  <a:gd name="T0" fmla="*/ 0 w 158"/>
                  <a:gd name="T1" fmla="*/ 12 h 12"/>
                  <a:gd name="T2" fmla="*/ 25 w 158"/>
                  <a:gd name="T3" fmla="*/ 12 h 12"/>
                  <a:gd name="T4" fmla="*/ 50 w 158"/>
                  <a:gd name="T5" fmla="*/ 10 h 12"/>
                  <a:gd name="T6" fmla="*/ 71 w 158"/>
                  <a:gd name="T7" fmla="*/ 10 h 12"/>
                  <a:gd name="T8" fmla="*/ 92 w 158"/>
                  <a:gd name="T9" fmla="*/ 10 h 12"/>
                  <a:gd name="T10" fmla="*/ 111 w 158"/>
                  <a:gd name="T11" fmla="*/ 8 h 12"/>
                  <a:gd name="T12" fmla="*/ 127 w 158"/>
                  <a:gd name="T13" fmla="*/ 6 h 12"/>
                  <a:gd name="T14" fmla="*/ 140 w 158"/>
                  <a:gd name="T15" fmla="*/ 6 h 12"/>
                  <a:gd name="T16" fmla="*/ 150 w 158"/>
                  <a:gd name="T17" fmla="*/ 4 h 12"/>
                  <a:gd name="T18" fmla="*/ 156 w 158"/>
                  <a:gd name="T19" fmla="*/ 2 h 12"/>
                  <a:gd name="T20" fmla="*/ 158 w 158"/>
                  <a:gd name="T21" fmla="*/ 0 h 12"/>
                  <a:gd name="T22" fmla="*/ 152 w 158"/>
                  <a:gd name="T23" fmla="*/ 0 h 12"/>
                  <a:gd name="T24" fmla="*/ 150 w 158"/>
                  <a:gd name="T25" fmla="*/ 2 h 12"/>
                  <a:gd name="T26" fmla="*/ 144 w 158"/>
                  <a:gd name="T27" fmla="*/ 4 h 12"/>
                  <a:gd name="T28" fmla="*/ 134 w 158"/>
                  <a:gd name="T29" fmla="*/ 6 h 12"/>
                  <a:gd name="T30" fmla="*/ 123 w 158"/>
                  <a:gd name="T31" fmla="*/ 6 h 12"/>
                  <a:gd name="T32" fmla="*/ 108 w 158"/>
                  <a:gd name="T33" fmla="*/ 8 h 12"/>
                  <a:gd name="T34" fmla="*/ 88 w 158"/>
                  <a:gd name="T35" fmla="*/ 10 h 12"/>
                  <a:gd name="T36" fmla="*/ 69 w 158"/>
                  <a:gd name="T37" fmla="*/ 10 h 12"/>
                  <a:gd name="T38" fmla="*/ 48 w 158"/>
                  <a:gd name="T39" fmla="*/ 10 h 12"/>
                  <a:gd name="T40" fmla="*/ 25 w 158"/>
                  <a:gd name="T41" fmla="*/ 10 h 12"/>
                  <a:gd name="T42" fmla="*/ 0 w 158"/>
                  <a:gd name="T43" fmla="*/ 12 h 12"/>
                  <a:gd name="T44" fmla="*/ 0 w 158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8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0"/>
                    </a:lnTo>
                    <a:lnTo>
                      <a:pt x="71" y="10"/>
                    </a:lnTo>
                    <a:lnTo>
                      <a:pt x="92" y="10"/>
                    </a:lnTo>
                    <a:lnTo>
                      <a:pt x="111" y="8"/>
                    </a:lnTo>
                    <a:lnTo>
                      <a:pt x="127" y="6"/>
                    </a:lnTo>
                    <a:lnTo>
                      <a:pt x="140" y="6"/>
                    </a:lnTo>
                    <a:lnTo>
                      <a:pt x="150" y="4"/>
                    </a:lnTo>
                    <a:lnTo>
                      <a:pt x="156" y="2"/>
                    </a:lnTo>
                    <a:lnTo>
                      <a:pt x="158" y="0"/>
                    </a:lnTo>
                    <a:lnTo>
                      <a:pt x="152" y="0"/>
                    </a:lnTo>
                    <a:lnTo>
                      <a:pt x="150" y="2"/>
                    </a:lnTo>
                    <a:lnTo>
                      <a:pt x="144" y="4"/>
                    </a:lnTo>
                    <a:lnTo>
                      <a:pt x="134" y="6"/>
                    </a:lnTo>
                    <a:lnTo>
                      <a:pt x="123" y="6"/>
                    </a:lnTo>
                    <a:lnTo>
                      <a:pt x="108" y="8"/>
                    </a:lnTo>
                    <a:lnTo>
                      <a:pt x="88" y="10"/>
                    </a:lnTo>
                    <a:lnTo>
                      <a:pt x="69" y="10"/>
                    </a:lnTo>
                    <a:lnTo>
                      <a:pt x="48" y="10"/>
                    </a:lnTo>
                    <a:lnTo>
                      <a:pt x="25" y="10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" name="Freeform 225">
                <a:extLst>
                  <a:ext uri="{FF2B5EF4-FFF2-40B4-BE49-F238E27FC236}">
                    <a16:creationId xmlns:a16="http://schemas.microsoft.com/office/drawing/2014/main" id="{06B530F8-73CA-4730-A416-3055D3F6A3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6" cy="6"/>
              </a:xfrm>
              <a:custGeom>
                <a:avLst/>
                <a:gdLst>
                  <a:gd name="T0" fmla="*/ 0 w 152"/>
                  <a:gd name="T1" fmla="*/ 12 h 12"/>
                  <a:gd name="T2" fmla="*/ 25 w 152"/>
                  <a:gd name="T3" fmla="*/ 10 h 12"/>
                  <a:gd name="T4" fmla="*/ 48 w 152"/>
                  <a:gd name="T5" fmla="*/ 10 h 12"/>
                  <a:gd name="T6" fmla="*/ 69 w 152"/>
                  <a:gd name="T7" fmla="*/ 10 h 12"/>
                  <a:gd name="T8" fmla="*/ 88 w 152"/>
                  <a:gd name="T9" fmla="*/ 10 h 12"/>
                  <a:gd name="T10" fmla="*/ 108 w 152"/>
                  <a:gd name="T11" fmla="*/ 8 h 12"/>
                  <a:gd name="T12" fmla="*/ 123 w 152"/>
                  <a:gd name="T13" fmla="*/ 6 h 12"/>
                  <a:gd name="T14" fmla="*/ 134 w 152"/>
                  <a:gd name="T15" fmla="*/ 6 h 12"/>
                  <a:gd name="T16" fmla="*/ 144 w 152"/>
                  <a:gd name="T17" fmla="*/ 4 h 12"/>
                  <a:gd name="T18" fmla="*/ 150 w 152"/>
                  <a:gd name="T19" fmla="*/ 2 h 12"/>
                  <a:gd name="T20" fmla="*/ 152 w 152"/>
                  <a:gd name="T21" fmla="*/ 0 h 12"/>
                  <a:gd name="T22" fmla="*/ 146 w 152"/>
                  <a:gd name="T23" fmla="*/ 0 h 12"/>
                  <a:gd name="T24" fmla="*/ 144 w 152"/>
                  <a:gd name="T25" fmla="*/ 2 h 12"/>
                  <a:gd name="T26" fmla="*/ 138 w 152"/>
                  <a:gd name="T27" fmla="*/ 4 h 12"/>
                  <a:gd name="T28" fmla="*/ 129 w 152"/>
                  <a:gd name="T29" fmla="*/ 6 h 12"/>
                  <a:gd name="T30" fmla="*/ 117 w 152"/>
                  <a:gd name="T31" fmla="*/ 6 h 12"/>
                  <a:gd name="T32" fmla="*/ 104 w 152"/>
                  <a:gd name="T33" fmla="*/ 8 h 12"/>
                  <a:gd name="T34" fmla="*/ 86 w 152"/>
                  <a:gd name="T35" fmla="*/ 8 h 12"/>
                  <a:gd name="T36" fmla="*/ 67 w 152"/>
                  <a:gd name="T37" fmla="*/ 10 h 12"/>
                  <a:gd name="T38" fmla="*/ 46 w 152"/>
                  <a:gd name="T39" fmla="*/ 10 h 12"/>
                  <a:gd name="T40" fmla="*/ 23 w 152"/>
                  <a:gd name="T41" fmla="*/ 10 h 12"/>
                  <a:gd name="T42" fmla="*/ 0 w 152"/>
                  <a:gd name="T43" fmla="*/ 10 h 12"/>
                  <a:gd name="T44" fmla="*/ 0 w 152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2" h="12">
                    <a:moveTo>
                      <a:pt x="0" y="12"/>
                    </a:moveTo>
                    <a:lnTo>
                      <a:pt x="25" y="10"/>
                    </a:lnTo>
                    <a:lnTo>
                      <a:pt x="48" y="10"/>
                    </a:lnTo>
                    <a:lnTo>
                      <a:pt x="69" y="10"/>
                    </a:lnTo>
                    <a:lnTo>
                      <a:pt x="88" y="10"/>
                    </a:lnTo>
                    <a:lnTo>
                      <a:pt x="108" y="8"/>
                    </a:lnTo>
                    <a:lnTo>
                      <a:pt x="123" y="6"/>
                    </a:lnTo>
                    <a:lnTo>
                      <a:pt x="134" y="6"/>
                    </a:lnTo>
                    <a:lnTo>
                      <a:pt x="144" y="4"/>
                    </a:lnTo>
                    <a:lnTo>
                      <a:pt x="150" y="2"/>
                    </a:lnTo>
                    <a:lnTo>
                      <a:pt x="152" y="0"/>
                    </a:lnTo>
                    <a:lnTo>
                      <a:pt x="146" y="0"/>
                    </a:lnTo>
                    <a:lnTo>
                      <a:pt x="144" y="2"/>
                    </a:lnTo>
                    <a:lnTo>
                      <a:pt x="138" y="4"/>
                    </a:lnTo>
                    <a:lnTo>
                      <a:pt x="129" y="6"/>
                    </a:lnTo>
                    <a:lnTo>
                      <a:pt x="117" y="6"/>
                    </a:lnTo>
                    <a:lnTo>
                      <a:pt x="104" y="8"/>
                    </a:lnTo>
                    <a:lnTo>
                      <a:pt x="86" y="8"/>
                    </a:lnTo>
                    <a:lnTo>
                      <a:pt x="67" y="10"/>
                    </a:lnTo>
                    <a:lnTo>
                      <a:pt x="46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" name="Freeform 226">
                <a:extLst>
                  <a:ext uri="{FF2B5EF4-FFF2-40B4-BE49-F238E27FC236}">
                    <a16:creationId xmlns:a16="http://schemas.microsoft.com/office/drawing/2014/main" id="{FB42D46C-D3F3-4101-A9F1-B8061074C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3" cy="5"/>
              </a:xfrm>
              <a:custGeom>
                <a:avLst/>
                <a:gdLst>
                  <a:gd name="T0" fmla="*/ 0 w 146"/>
                  <a:gd name="T1" fmla="*/ 10 h 10"/>
                  <a:gd name="T2" fmla="*/ 23 w 146"/>
                  <a:gd name="T3" fmla="*/ 10 h 10"/>
                  <a:gd name="T4" fmla="*/ 46 w 146"/>
                  <a:gd name="T5" fmla="*/ 10 h 10"/>
                  <a:gd name="T6" fmla="*/ 67 w 146"/>
                  <a:gd name="T7" fmla="*/ 10 h 10"/>
                  <a:gd name="T8" fmla="*/ 86 w 146"/>
                  <a:gd name="T9" fmla="*/ 8 h 10"/>
                  <a:gd name="T10" fmla="*/ 104 w 146"/>
                  <a:gd name="T11" fmla="*/ 8 h 10"/>
                  <a:gd name="T12" fmla="*/ 117 w 146"/>
                  <a:gd name="T13" fmla="*/ 6 h 10"/>
                  <a:gd name="T14" fmla="*/ 129 w 146"/>
                  <a:gd name="T15" fmla="*/ 6 h 10"/>
                  <a:gd name="T16" fmla="*/ 138 w 146"/>
                  <a:gd name="T17" fmla="*/ 4 h 10"/>
                  <a:gd name="T18" fmla="*/ 144 w 146"/>
                  <a:gd name="T19" fmla="*/ 2 h 10"/>
                  <a:gd name="T20" fmla="*/ 146 w 146"/>
                  <a:gd name="T21" fmla="*/ 0 h 10"/>
                  <a:gd name="T22" fmla="*/ 140 w 146"/>
                  <a:gd name="T23" fmla="*/ 0 h 10"/>
                  <a:gd name="T24" fmla="*/ 138 w 146"/>
                  <a:gd name="T25" fmla="*/ 2 h 10"/>
                  <a:gd name="T26" fmla="*/ 133 w 146"/>
                  <a:gd name="T27" fmla="*/ 4 h 10"/>
                  <a:gd name="T28" fmla="*/ 125 w 146"/>
                  <a:gd name="T29" fmla="*/ 4 h 10"/>
                  <a:gd name="T30" fmla="*/ 113 w 146"/>
                  <a:gd name="T31" fmla="*/ 6 h 10"/>
                  <a:gd name="T32" fmla="*/ 98 w 146"/>
                  <a:gd name="T33" fmla="*/ 8 h 10"/>
                  <a:gd name="T34" fmla="*/ 83 w 146"/>
                  <a:gd name="T35" fmla="*/ 8 h 10"/>
                  <a:gd name="T36" fmla="*/ 63 w 146"/>
                  <a:gd name="T37" fmla="*/ 10 h 10"/>
                  <a:gd name="T38" fmla="*/ 44 w 146"/>
                  <a:gd name="T39" fmla="*/ 10 h 10"/>
                  <a:gd name="T40" fmla="*/ 23 w 146"/>
                  <a:gd name="T41" fmla="*/ 10 h 10"/>
                  <a:gd name="T42" fmla="*/ 0 w 146"/>
                  <a:gd name="T43" fmla="*/ 10 h 10"/>
                  <a:gd name="T44" fmla="*/ 0 w 146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6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6" y="10"/>
                    </a:lnTo>
                    <a:lnTo>
                      <a:pt x="67" y="10"/>
                    </a:lnTo>
                    <a:lnTo>
                      <a:pt x="86" y="8"/>
                    </a:lnTo>
                    <a:lnTo>
                      <a:pt x="104" y="8"/>
                    </a:lnTo>
                    <a:lnTo>
                      <a:pt x="117" y="6"/>
                    </a:lnTo>
                    <a:lnTo>
                      <a:pt x="129" y="6"/>
                    </a:lnTo>
                    <a:lnTo>
                      <a:pt x="138" y="4"/>
                    </a:lnTo>
                    <a:lnTo>
                      <a:pt x="144" y="2"/>
                    </a:lnTo>
                    <a:lnTo>
                      <a:pt x="146" y="0"/>
                    </a:lnTo>
                    <a:lnTo>
                      <a:pt x="140" y="0"/>
                    </a:lnTo>
                    <a:lnTo>
                      <a:pt x="138" y="2"/>
                    </a:lnTo>
                    <a:lnTo>
                      <a:pt x="133" y="4"/>
                    </a:lnTo>
                    <a:lnTo>
                      <a:pt x="125" y="4"/>
                    </a:lnTo>
                    <a:lnTo>
                      <a:pt x="113" y="6"/>
                    </a:lnTo>
                    <a:lnTo>
                      <a:pt x="98" y="8"/>
                    </a:lnTo>
                    <a:lnTo>
                      <a:pt x="83" y="8"/>
                    </a:lnTo>
                    <a:lnTo>
                      <a:pt x="63" y="10"/>
                    </a:lnTo>
                    <a:lnTo>
                      <a:pt x="44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E6E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" name="Freeform 227">
                <a:extLst>
                  <a:ext uri="{FF2B5EF4-FFF2-40B4-BE49-F238E27FC236}">
                    <a16:creationId xmlns:a16="http://schemas.microsoft.com/office/drawing/2014/main" id="{2B429EA3-4925-4FB2-BF5C-B2208E6F5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0" cy="5"/>
              </a:xfrm>
              <a:custGeom>
                <a:avLst/>
                <a:gdLst>
                  <a:gd name="T0" fmla="*/ 0 w 140"/>
                  <a:gd name="T1" fmla="*/ 10 h 10"/>
                  <a:gd name="T2" fmla="*/ 23 w 140"/>
                  <a:gd name="T3" fmla="*/ 10 h 10"/>
                  <a:gd name="T4" fmla="*/ 44 w 140"/>
                  <a:gd name="T5" fmla="*/ 10 h 10"/>
                  <a:gd name="T6" fmla="*/ 63 w 140"/>
                  <a:gd name="T7" fmla="*/ 10 h 10"/>
                  <a:gd name="T8" fmla="*/ 83 w 140"/>
                  <a:gd name="T9" fmla="*/ 8 h 10"/>
                  <a:gd name="T10" fmla="*/ 98 w 140"/>
                  <a:gd name="T11" fmla="*/ 8 h 10"/>
                  <a:gd name="T12" fmla="*/ 113 w 140"/>
                  <a:gd name="T13" fmla="*/ 6 h 10"/>
                  <a:gd name="T14" fmla="*/ 125 w 140"/>
                  <a:gd name="T15" fmla="*/ 4 h 10"/>
                  <a:gd name="T16" fmla="*/ 133 w 140"/>
                  <a:gd name="T17" fmla="*/ 4 h 10"/>
                  <a:gd name="T18" fmla="*/ 138 w 140"/>
                  <a:gd name="T19" fmla="*/ 2 h 10"/>
                  <a:gd name="T20" fmla="*/ 140 w 140"/>
                  <a:gd name="T21" fmla="*/ 0 h 10"/>
                  <a:gd name="T22" fmla="*/ 134 w 140"/>
                  <a:gd name="T23" fmla="*/ 0 h 10"/>
                  <a:gd name="T24" fmla="*/ 133 w 140"/>
                  <a:gd name="T25" fmla="*/ 2 h 10"/>
                  <a:gd name="T26" fmla="*/ 127 w 140"/>
                  <a:gd name="T27" fmla="*/ 4 h 10"/>
                  <a:gd name="T28" fmla="*/ 119 w 140"/>
                  <a:gd name="T29" fmla="*/ 4 h 10"/>
                  <a:gd name="T30" fmla="*/ 108 w 140"/>
                  <a:gd name="T31" fmla="*/ 6 h 10"/>
                  <a:gd name="T32" fmla="*/ 94 w 140"/>
                  <a:gd name="T33" fmla="*/ 8 h 10"/>
                  <a:gd name="T34" fmla="*/ 79 w 140"/>
                  <a:gd name="T35" fmla="*/ 8 h 10"/>
                  <a:gd name="T36" fmla="*/ 61 w 140"/>
                  <a:gd name="T37" fmla="*/ 8 h 10"/>
                  <a:gd name="T38" fmla="*/ 42 w 140"/>
                  <a:gd name="T39" fmla="*/ 10 h 10"/>
                  <a:gd name="T40" fmla="*/ 21 w 140"/>
                  <a:gd name="T41" fmla="*/ 10 h 10"/>
                  <a:gd name="T42" fmla="*/ 0 w 140"/>
                  <a:gd name="T43" fmla="*/ 10 h 10"/>
                  <a:gd name="T44" fmla="*/ 0 w 140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0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4" y="10"/>
                    </a:lnTo>
                    <a:lnTo>
                      <a:pt x="63" y="10"/>
                    </a:lnTo>
                    <a:lnTo>
                      <a:pt x="83" y="8"/>
                    </a:lnTo>
                    <a:lnTo>
                      <a:pt x="98" y="8"/>
                    </a:lnTo>
                    <a:lnTo>
                      <a:pt x="113" y="6"/>
                    </a:lnTo>
                    <a:lnTo>
                      <a:pt x="125" y="4"/>
                    </a:lnTo>
                    <a:lnTo>
                      <a:pt x="133" y="4"/>
                    </a:lnTo>
                    <a:lnTo>
                      <a:pt x="138" y="2"/>
                    </a:lnTo>
                    <a:lnTo>
                      <a:pt x="140" y="0"/>
                    </a:lnTo>
                    <a:lnTo>
                      <a:pt x="134" y="0"/>
                    </a:lnTo>
                    <a:lnTo>
                      <a:pt x="133" y="2"/>
                    </a:lnTo>
                    <a:lnTo>
                      <a:pt x="127" y="4"/>
                    </a:lnTo>
                    <a:lnTo>
                      <a:pt x="119" y="4"/>
                    </a:lnTo>
                    <a:lnTo>
                      <a:pt x="108" y="6"/>
                    </a:lnTo>
                    <a:lnTo>
                      <a:pt x="94" y="8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" name="Freeform 228">
                <a:extLst>
                  <a:ext uri="{FF2B5EF4-FFF2-40B4-BE49-F238E27FC236}">
                    <a16:creationId xmlns:a16="http://schemas.microsoft.com/office/drawing/2014/main" id="{AD0D0D35-CBDC-4C68-BC6A-E32076E813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7" cy="5"/>
              </a:xfrm>
              <a:custGeom>
                <a:avLst/>
                <a:gdLst>
                  <a:gd name="T0" fmla="*/ 0 w 134"/>
                  <a:gd name="T1" fmla="*/ 10 h 10"/>
                  <a:gd name="T2" fmla="*/ 21 w 134"/>
                  <a:gd name="T3" fmla="*/ 10 h 10"/>
                  <a:gd name="T4" fmla="*/ 42 w 134"/>
                  <a:gd name="T5" fmla="*/ 10 h 10"/>
                  <a:gd name="T6" fmla="*/ 61 w 134"/>
                  <a:gd name="T7" fmla="*/ 8 h 10"/>
                  <a:gd name="T8" fmla="*/ 79 w 134"/>
                  <a:gd name="T9" fmla="*/ 8 h 10"/>
                  <a:gd name="T10" fmla="*/ 94 w 134"/>
                  <a:gd name="T11" fmla="*/ 8 h 10"/>
                  <a:gd name="T12" fmla="*/ 108 w 134"/>
                  <a:gd name="T13" fmla="*/ 6 h 10"/>
                  <a:gd name="T14" fmla="*/ 119 w 134"/>
                  <a:gd name="T15" fmla="*/ 4 h 10"/>
                  <a:gd name="T16" fmla="*/ 127 w 134"/>
                  <a:gd name="T17" fmla="*/ 4 h 10"/>
                  <a:gd name="T18" fmla="*/ 133 w 134"/>
                  <a:gd name="T19" fmla="*/ 2 h 10"/>
                  <a:gd name="T20" fmla="*/ 134 w 134"/>
                  <a:gd name="T21" fmla="*/ 0 h 10"/>
                  <a:gd name="T22" fmla="*/ 129 w 134"/>
                  <a:gd name="T23" fmla="*/ 0 h 10"/>
                  <a:gd name="T24" fmla="*/ 127 w 134"/>
                  <a:gd name="T25" fmla="*/ 2 h 10"/>
                  <a:gd name="T26" fmla="*/ 121 w 134"/>
                  <a:gd name="T27" fmla="*/ 4 h 10"/>
                  <a:gd name="T28" fmla="*/ 113 w 134"/>
                  <a:gd name="T29" fmla="*/ 4 h 10"/>
                  <a:gd name="T30" fmla="*/ 104 w 134"/>
                  <a:gd name="T31" fmla="*/ 6 h 10"/>
                  <a:gd name="T32" fmla="*/ 90 w 134"/>
                  <a:gd name="T33" fmla="*/ 6 h 10"/>
                  <a:gd name="T34" fmla="*/ 75 w 134"/>
                  <a:gd name="T35" fmla="*/ 8 h 10"/>
                  <a:gd name="T36" fmla="*/ 58 w 134"/>
                  <a:gd name="T37" fmla="*/ 8 h 10"/>
                  <a:gd name="T38" fmla="*/ 40 w 134"/>
                  <a:gd name="T39" fmla="*/ 10 h 10"/>
                  <a:gd name="T40" fmla="*/ 21 w 134"/>
                  <a:gd name="T41" fmla="*/ 10 h 10"/>
                  <a:gd name="T42" fmla="*/ 0 w 134"/>
                  <a:gd name="T43" fmla="*/ 10 h 10"/>
                  <a:gd name="T44" fmla="*/ 0 w 134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4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2" y="10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8"/>
                    </a:lnTo>
                    <a:lnTo>
                      <a:pt x="108" y="6"/>
                    </a:lnTo>
                    <a:lnTo>
                      <a:pt x="119" y="4"/>
                    </a:lnTo>
                    <a:lnTo>
                      <a:pt x="127" y="4"/>
                    </a:lnTo>
                    <a:lnTo>
                      <a:pt x="133" y="2"/>
                    </a:lnTo>
                    <a:lnTo>
                      <a:pt x="134" y="0"/>
                    </a:lnTo>
                    <a:lnTo>
                      <a:pt x="129" y="0"/>
                    </a:lnTo>
                    <a:lnTo>
                      <a:pt x="127" y="2"/>
                    </a:lnTo>
                    <a:lnTo>
                      <a:pt x="121" y="4"/>
                    </a:lnTo>
                    <a:lnTo>
                      <a:pt x="113" y="4"/>
                    </a:lnTo>
                    <a:lnTo>
                      <a:pt x="104" y="6"/>
                    </a:lnTo>
                    <a:lnTo>
                      <a:pt x="90" y="6"/>
                    </a:lnTo>
                    <a:lnTo>
                      <a:pt x="75" y="8"/>
                    </a:lnTo>
                    <a:lnTo>
                      <a:pt x="58" y="8"/>
                    </a:lnTo>
                    <a:lnTo>
                      <a:pt x="40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" name="Freeform 229">
                <a:extLst>
                  <a:ext uri="{FF2B5EF4-FFF2-40B4-BE49-F238E27FC236}">
                    <a16:creationId xmlns:a16="http://schemas.microsoft.com/office/drawing/2014/main" id="{6C36B502-09E2-490C-BB40-80E4DE007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4" cy="5"/>
              </a:xfrm>
              <a:custGeom>
                <a:avLst/>
                <a:gdLst>
                  <a:gd name="T0" fmla="*/ 0 w 129"/>
                  <a:gd name="T1" fmla="*/ 10 h 10"/>
                  <a:gd name="T2" fmla="*/ 21 w 129"/>
                  <a:gd name="T3" fmla="*/ 10 h 10"/>
                  <a:gd name="T4" fmla="*/ 40 w 129"/>
                  <a:gd name="T5" fmla="*/ 10 h 10"/>
                  <a:gd name="T6" fmla="*/ 58 w 129"/>
                  <a:gd name="T7" fmla="*/ 8 h 10"/>
                  <a:gd name="T8" fmla="*/ 75 w 129"/>
                  <a:gd name="T9" fmla="*/ 8 h 10"/>
                  <a:gd name="T10" fmla="*/ 90 w 129"/>
                  <a:gd name="T11" fmla="*/ 6 h 10"/>
                  <a:gd name="T12" fmla="*/ 104 w 129"/>
                  <a:gd name="T13" fmla="*/ 6 h 10"/>
                  <a:gd name="T14" fmla="*/ 113 w 129"/>
                  <a:gd name="T15" fmla="*/ 4 h 10"/>
                  <a:gd name="T16" fmla="*/ 121 w 129"/>
                  <a:gd name="T17" fmla="*/ 4 h 10"/>
                  <a:gd name="T18" fmla="*/ 127 w 129"/>
                  <a:gd name="T19" fmla="*/ 2 h 10"/>
                  <a:gd name="T20" fmla="*/ 129 w 129"/>
                  <a:gd name="T21" fmla="*/ 0 h 10"/>
                  <a:gd name="T22" fmla="*/ 123 w 129"/>
                  <a:gd name="T23" fmla="*/ 0 h 10"/>
                  <a:gd name="T24" fmla="*/ 121 w 129"/>
                  <a:gd name="T25" fmla="*/ 2 h 10"/>
                  <a:gd name="T26" fmla="*/ 115 w 129"/>
                  <a:gd name="T27" fmla="*/ 4 h 10"/>
                  <a:gd name="T28" fmla="*/ 106 w 129"/>
                  <a:gd name="T29" fmla="*/ 4 h 10"/>
                  <a:gd name="T30" fmla="*/ 94 w 129"/>
                  <a:gd name="T31" fmla="*/ 6 h 10"/>
                  <a:gd name="T32" fmla="*/ 79 w 129"/>
                  <a:gd name="T33" fmla="*/ 8 h 10"/>
                  <a:gd name="T34" fmla="*/ 61 w 129"/>
                  <a:gd name="T35" fmla="*/ 8 h 10"/>
                  <a:gd name="T36" fmla="*/ 42 w 129"/>
                  <a:gd name="T37" fmla="*/ 8 h 10"/>
                  <a:gd name="T38" fmla="*/ 21 w 129"/>
                  <a:gd name="T39" fmla="*/ 8 h 10"/>
                  <a:gd name="T40" fmla="*/ 0 w 129"/>
                  <a:gd name="T41" fmla="*/ 10 h 10"/>
                  <a:gd name="T42" fmla="*/ 0 w 129"/>
                  <a:gd name="T4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9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0" y="10"/>
                    </a:lnTo>
                    <a:lnTo>
                      <a:pt x="58" y="8"/>
                    </a:lnTo>
                    <a:lnTo>
                      <a:pt x="75" y="8"/>
                    </a:lnTo>
                    <a:lnTo>
                      <a:pt x="90" y="6"/>
                    </a:lnTo>
                    <a:lnTo>
                      <a:pt x="104" y="6"/>
                    </a:lnTo>
                    <a:lnTo>
                      <a:pt x="113" y="4"/>
                    </a:lnTo>
                    <a:lnTo>
                      <a:pt x="121" y="4"/>
                    </a:lnTo>
                    <a:lnTo>
                      <a:pt x="127" y="2"/>
                    </a:lnTo>
                    <a:lnTo>
                      <a:pt x="129" y="0"/>
                    </a:lnTo>
                    <a:lnTo>
                      <a:pt x="123" y="0"/>
                    </a:lnTo>
                    <a:lnTo>
                      <a:pt x="121" y="2"/>
                    </a:lnTo>
                    <a:lnTo>
                      <a:pt x="115" y="4"/>
                    </a:lnTo>
                    <a:lnTo>
                      <a:pt x="106" y="4"/>
                    </a:lnTo>
                    <a:lnTo>
                      <a:pt x="94" y="6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8"/>
                    </a:lnTo>
                    <a:lnTo>
                      <a:pt x="21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" name="Freeform 230">
                <a:extLst>
                  <a:ext uri="{FF2B5EF4-FFF2-40B4-BE49-F238E27FC236}">
                    <a16:creationId xmlns:a16="http://schemas.microsoft.com/office/drawing/2014/main" id="{FB6EB59E-2E3D-440B-80A7-5F31931AF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1" cy="5"/>
              </a:xfrm>
              <a:custGeom>
                <a:avLst/>
                <a:gdLst>
                  <a:gd name="T0" fmla="*/ 0 w 123"/>
                  <a:gd name="T1" fmla="*/ 10 h 10"/>
                  <a:gd name="T2" fmla="*/ 21 w 123"/>
                  <a:gd name="T3" fmla="*/ 8 h 10"/>
                  <a:gd name="T4" fmla="*/ 42 w 123"/>
                  <a:gd name="T5" fmla="*/ 8 h 10"/>
                  <a:gd name="T6" fmla="*/ 61 w 123"/>
                  <a:gd name="T7" fmla="*/ 8 h 10"/>
                  <a:gd name="T8" fmla="*/ 79 w 123"/>
                  <a:gd name="T9" fmla="*/ 8 h 10"/>
                  <a:gd name="T10" fmla="*/ 94 w 123"/>
                  <a:gd name="T11" fmla="*/ 6 h 10"/>
                  <a:gd name="T12" fmla="*/ 106 w 123"/>
                  <a:gd name="T13" fmla="*/ 4 h 10"/>
                  <a:gd name="T14" fmla="*/ 115 w 123"/>
                  <a:gd name="T15" fmla="*/ 4 h 10"/>
                  <a:gd name="T16" fmla="*/ 121 w 123"/>
                  <a:gd name="T17" fmla="*/ 2 h 10"/>
                  <a:gd name="T18" fmla="*/ 123 w 123"/>
                  <a:gd name="T19" fmla="*/ 0 h 10"/>
                  <a:gd name="T20" fmla="*/ 117 w 123"/>
                  <a:gd name="T21" fmla="*/ 0 h 10"/>
                  <a:gd name="T22" fmla="*/ 115 w 123"/>
                  <a:gd name="T23" fmla="*/ 2 h 10"/>
                  <a:gd name="T24" fmla="*/ 109 w 123"/>
                  <a:gd name="T25" fmla="*/ 4 h 10"/>
                  <a:gd name="T26" fmla="*/ 102 w 123"/>
                  <a:gd name="T27" fmla="*/ 4 h 10"/>
                  <a:gd name="T28" fmla="*/ 90 w 123"/>
                  <a:gd name="T29" fmla="*/ 6 h 10"/>
                  <a:gd name="T30" fmla="*/ 75 w 123"/>
                  <a:gd name="T31" fmla="*/ 6 h 10"/>
                  <a:gd name="T32" fmla="*/ 59 w 123"/>
                  <a:gd name="T33" fmla="*/ 8 h 10"/>
                  <a:gd name="T34" fmla="*/ 40 w 123"/>
                  <a:gd name="T35" fmla="*/ 8 h 10"/>
                  <a:gd name="T36" fmla="*/ 21 w 123"/>
                  <a:gd name="T37" fmla="*/ 8 h 10"/>
                  <a:gd name="T38" fmla="*/ 0 w 123"/>
                  <a:gd name="T39" fmla="*/ 8 h 10"/>
                  <a:gd name="T40" fmla="*/ 0 w 123"/>
                  <a:gd name="T4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3" h="10">
                    <a:moveTo>
                      <a:pt x="0" y="10"/>
                    </a:moveTo>
                    <a:lnTo>
                      <a:pt x="21" y="8"/>
                    </a:lnTo>
                    <a:lnTo>
                      <a:pt x="42" y="8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6"/>
                    </a:lnTo>
                    <a:lnTo>
                      <a:pt x="106" y="4"/>
                    </a:lnTo>
                    <a:lnTo>
                      <a:pt x="115" y="4"/>
                    </a:lnTo>
                    <a:lnTo>
                      <a:pt x="121" y="2"/>
                    </a:lnTo>
                    <a:lnTo>
                      <a:pt x="123" y="0"/>
                    </a:lnTo>
                    <a:lnTo>
                      <a:pt x="117" y="0"/>
                    </a:lnTo>
                    <a:lnTo>
                      <a:pt x="115" y="2"/>
                    </a:lnTo>
                    <a:lnTo>
                      <a:pt x="109" y="4"/>
                    </a:lnTo>
                    <a:lnTo>
                      <a:pt x="102" y="4"/>
                    </a:lnTo>
                    <a:lnTo>
                      <a:pt x="90" y="6"/>
                    </a:lnTo>
                    <a:lnTo>
                      <a:pt x="75" y="6"/>
                    </a:lnTo>
                    <a:lnTo>
                      <a:pt x="59" y="8"/>
                    </a:lnTo>
                    <a:lnTo>
                      <a:pt x="40" y="8"/>
                    </a:lnTo>
                    <a:lnTo>
                      <a:pt x="21" y="8"/>
                    </a:lnTo>
                    <a:lnTo>
                      <a:pt x="0" y="8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" name="Freeform 231">
                <a:extLst>
                  <a:ext uri="{FF2B5EF4-FFF2-40B4-BE49-F238E27FC236}">
                    <a16:creationId xmlns:a16="http://schemas.microsoft.com/office/drawing/2014/main" id="{2FA6AFBA-4D4F-400C-834C-00AA39323D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9" cy="4"/>
              </a:xfrm>
              <a:custGeom>
                <a:avLst/>
                <a:gdLst>
                  <a:gd name="T0" fmla="*/ 0 w 117"/>
                  <a:gd name="T1" fmla="*/ 8 h 8"/>
                  <a:gd name="T2" fmla="*/ 21 w 117"/>
                  <a:gd name="T3" fmla="*/ 8 h 8"/>
                  <a:gd name="T4" fmla="*/ 40 w 117"/>
                  <a:gd name="T5" fmla="*/ 8 h 8"/>
                  <a:gd name="T6" fmla="*/ 59 w 117"/>
                  <a:gd name="T7" fmla="*/ 8 h 8"/>
                  <a:gd name="T8" fmla="*/ 75 w 117"/>
                  <a:gd name="T9" fmla="*/ 6 h 8"/>
                  <a:gd name="T10" fmla="*/ 90 w 117"/>
                  <a:gd name="T11" fmla="*/ 6 h 8"/>
                  <a:gd name="T12" fmla="*/ 102 w 117"/>
                  <a:gd name="T13" fmla="*/ 4 h 8"/>
                  <a:gd name="T14" fmla="*/ 109 w 117"/>
                  <a:gd name="T15" fmla="*/ 4 h 8"/>
                  <a:gd name="T16" fmla="*/ 115 w 117"/>
                  <a:gd name="T17" fmla="*/ 2 h 8"/>
                  <a:gd name="T18" fmla="*/ 117 w 117"/>
                  <a:gd name="T19" fmla="*/ 0 h 8"/>
                  <a:gd name="T20" fmla="*/ 111 w 117"/>
                  <a:gd name="T21" fmla="*/ 0 h 8"/>
                  <a:gd name="T22" fmla="*/ 109 w 117"/>
                  <a:gd name="T23" fmla="*/ 2 h 8"/>
                  <a:gd name="T24" fmla="*/ 104 w 117"/>
                  <a:gd name="T25" fmla="*/ 4 h 8"/>
                  <a:gd name="T26" fmla="*/ 96 w 117"/>
                  <a:gd name="T27" fmla="*/ 4 h 8"/>
                  <a:gd name="T28" fmla="*/ 84 w 117"/>
                  <a:gd name="T29" fmla="*/ 6 h 8"/>
                  <a:gd name="T30" fmla="*/ 71 w 117"/>
                  <a:gd name="T31" fmla="*/ 6 h 8"/>
                  <a:gd name="T32" fmla="*/ 56 w 117"/>
                  <a:gd name="T33" fmla="*/ 8 h 8"/>
                  <a:gd name="T34" fmla="*/ 38 w 117"/>
                  <a:gd name="T35" fmla="*/ 8 h 8"/>
                  <a:gd name="T36" fmla="*/ 19 w 117"/>
                  <a:gd name="T37" fmla="*/ 8 h 8"/>
                  <a:gd name="T38" fmla="*/ 0 w 117"/>
                  <a:gd name="T39" fmla="*/ 8 h 8"/>
                  <a:gd name="T40" fmla="*/ 0 w 117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7" h="8">
                    <a:moveTo>
                      <a:pt x="0" y="8"/>
                    </a:moveTo>
                    <a:lnTo>
                      <a:pt x="21" y="8"/>
                    </a:lnTo>
                    <a:lnTo>
                      <a:pt x="40" y="8"/>
                    </a:lnTo>
                    <a:lnTo>
                      <a:pt x="59" y="8"/>
                    </a:lnTo>
                    <a:lnTo>
                      <a:pt x="75" y="6"/>
                    </a:lnTo>
                    <a:lnTo>
                      <a:pt x="90" y="6"/>
                    </a:lnTo>
                    <a:lnTo>
                      <a:pt x="102" y="4"/>
                    </a:lnTo>
                    <a:lnTo>
                      <a:pt x="109" y="4"/>
                    </a:lnTo>
                    <a:lnTo>
                      <a:pt x="115" y="2"/>
                    </a:lnTo>
                    <a:lnTo>
                      <a:pt x="117" y="0"/>
                    </a:lnTo>
                    <a:lnTo>
                      <a:pt x="111" y="0"/>
                    </a:lnTo>
                    <a:lnTo>
                      <a:pt x="109" y="2"/>
                    </a:lnTo>
                    <a:lnTo>
                      <a:pt x="104" y="4"/>
                    </a:lnTo>
                    <a:lnTo>
                      <a:pt x="96" y="4"/>
                    </a:lnTo>
                    <a:lnTo>
                      <a:pt x="84" y="6"/>
                    </a:lnTo>
                    <a:lnTo>
                      <a:pt x="71" y="6"/>
                    </a:lnTo>
                    <a:lnTo>
                      <a:pt x="56" y="8"/>
                    </a:lnTo>
                    <a:lnTo>
                      <a:pt x="38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" name="Freeform 232">
                <a:extLst>
                  <a:ext uri="{FF2B5EF4-FFF2-40B4-BE49-F238E27FC236}">
                    <a16:creationId xmlns:a16="http://schemas.microsoft.com/office/drawing/2014/main" id="{86546554-484F-435C-BFBA-7362B31F5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6" cy="4"/>
              </a:xfrm>
              <a:custGeom>
                <a:avLst/>
                <a:gdLst>
                  <a:gd name="T0" fmla="*/ 0 w 111"/>
                  <a:gd name="T1" fmla="*/ 8 h 8"/>
                  <a:gd name="T2" fmla="*/ 19 w 111"/>
                  <a:gd name="T3" fmla="*/ 8 h 8"/>
                  <a:gd name="T4" fmla="*/ 38 w 111"/>
                  <a:gd name="T5" fmla="*/ 8 h 8"/>
                  <a:gd name="T6" fmla="*/ 56 w 111"/>
                  <a:gd name="T7" fmla="*/ 8 h 8"/>
                  <a:gd name="T8" fmla="*/ 71 w 111"/>
                  <a:gd name="T9" fmla="*/ 6 h 8"/>
                  <a:gd name="T10" fmla="*/ 84 w 111"/>
                  <a:gd name="T11" fmla="*/ 6 h 8"/>
                  <a:gd name="T12" fmla="*/ 96 w 111"/>
                  <a:gd name="T13" fmla="*/ 4 h 8"/>
                  <a:gd name="T14" fmla="*/ 104 w 111"/>
                  <a:gd name="T15" fmla="*/ 4 h 8"/>
                  <a:gd name="T16" fmla="*/ 109 w 111"/>
                  <a:gd name="T17" fmla="*/ 2 h 8"/>
                  <a:gd name="T18" fmla="*/ 111 w 111"/>
                  <a:gd name="T19" fmla="*/ 0 h 8"/>
                  <a:gd name="T20" fmla="*/ 106 w 111"/>
                  <a:gd name="T21" fmla="*/ 0 h 8"/>
                  <a:gd name="T22" fmla="*/ 104 w 111"/>
                  <a:gd name="T23" fmla="*/ 2 h 8"/>
                  <a:gd name="T24" fmla="*/ 98 w 111"/>
                  <a:gd name="T25" fmla="*/ 2 h 8"/>
                  <a:gd name="T26" fmla="*/ 90 w 111"/>
                  <a:gd name="T27" fmla="*/ 4 h 8"/>
                  <a:gd name="T28" fmla="*/ 81 w 111"/>
                  <a:gd name="T29" fmla="*/ 6 h 8"/>
                  <a:gd name="T30" fmla="*/ 67 w 111"/>
                  <a:gd name="T31" fmla="*/ 6 h 8"/>
                  <a:gd name="T32" fmla="*/ 54 w 111"/>
                  <a:gd name="T33" fmla="*/ 6 h 8"/>
                  <a:gd name="T34" fmla="*/ 36 w 111"/>
                  <a:gd name="T35" fmla="*/ 8 h 8"/>
                  <a:gd name="T36" fmla="*/ 19 w 111"/>
                  <a:gd name="T37" fmla="*/ 8 h 8"/>
                  <a:gd name="T38" fmla="*/ 0 w 111"/>
                  <a:gd name="T39" fmla="*/ 8 h 8"/>
                  <a:gd name="T40" fmla="*/ 0 w 111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8"/>
                    </a:lnTo>
                    <a:lnTo>
                      <a:pt x="56" y="8"/>
                    </a:lnTo>
                    <a:lnTo>
                      <a:pt x="71" y="6"/>
                    </a:lnTo>
                    <a:lnTo>
                      <a:pt x="84" y="6"/>
                    </a:lnTo>
                    <a:lnTo>
                      <a:pt x="96" y="4"/>
                    </a:lnTo>
                    <a:lnTo>
                      <a:pt x="104" y="4"/>
                    </a:lnTo>
                    <a:lnTo>
                      <a:pt x="109" y="2"/>
                    </a:lnTo>
                    <a:lnTo>
                      <a:pt x="111" y="0"/>
                    </a:lnTo>
                    <a:lnTo>
                      <a:pt x="106" y="0"/>
                    </a:lnTo>
                    <a:lnTo>
                      <a:pt x="104" y="2"/>
                    </a:lnTo>
                    <a:lnTo>
                      <a:pt x="98" y="2"/>
                    </a:lnTo>
                    <a:lnTo>
                      <a:pt x="90" y="4"/>
                    </a:lnTo>
                    <a:lnTo>
                      <a:pt x="81" y="6"/>
                    </a:lnTo>
                    <a:lnTo>
                      <a:pt x="67" y="6"/>
                    </a:lnTo>
                    <a:lnTo>
                      <a:pt x="54" y="6"/>
                    </a:lnTo>
                    <a:lnTo>
                      <a:pt x="36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A6A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" name="Freeform 233">
                <a:extLst>
                  <a:ext uri="{FF2B5EF4-FFF2-40B4-BE49-F238E27FC236}">
                    <a16:creationId xmlns:a16="http://schemas.microsoft.com/office/drawing/2014/main" id="{4F7FB6AC-9621-474B-A159-31054221F0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3" cy="4"/>
              </a:xfrm>
              <a:custGeom>
                <a:avLst/>
                <a:gdLst>
                  <a:gd name="T0" fmla="*/ 0 w 106"/>
                  <a:gd name="T1" fmla="*/ 8 h 8"/>
                  <a:gd name="T2" fmla="*/ 19 w 106"/>
                  <a:gd name="T3" fmla="*/ 8 h 8"/>
                  <a:gd name="T4" fmla="*/ 36 w 106"/>
                  <a:gd name="T5" fmla="*/ 8 h 8"/>
                  <a:gd name="T6" fmla="*/ 54 w 106"/>
                  <a:gd name="T7" fmla="*/ 6 h 8"/>
                  <a:gd name="T8" fmla="*/ 67 w 106"/>
                  <a:gd name="T9" fmla="*/ 6 h 8"/>
                  <a:gd name="T10" fmla="*/ 81 w 106"/>
                  <a:gd name="T11" fmla="*/ 6 h 8"/>
                  <a:gd name="T12" fmla="*/ 90 w 106"/>
                  <a:gd name="T13" fmla="*/ 4 h 8"/>
                  <a:gd name="T14" fmla="*/ 98 w 106"/>
                  <a:gd name="T15" fmla="*/ 2 h 8"/>
                  <a:gd name="T16" fmla="*/ 104 w 106"/>
                  <a:gd name="T17" fmla="*/ 2 h 8"/>
                  <a:gd name="T18" fmla="*/ 106 w 106"/>
                  <a:gd name="T19" fmla="*/ 0 h 8"/>
                  <a:gd name="T20" fmla="*/ 100 w 106"/>
                  <a:gd name="T21" fmla="*/ 0 h 8"/>
                  <a:gd name="T22" fmla="*/ 98 w 106"/>
                  <a:gd name="T23" fmla="*/ 2 h 8"/>
                  <a:gd name="T24" fmla="*/ 92 w 106"/>
                  <a:gd name="T25" fmla="*/ 4 h 8"/>
                  <a:gd name="T26" fmla="*/ 83 w 106"/>
                  <a:gd name="T27" fmla="*/ 4 h 8"/>
                  <a:gd name="T28" fmla="*/ 71 w 106"/>
                  <a:gd name="T29" fmla="*/ 6 h 8"/>
                  <a:gd name="T30" fmla="*/ 56 w 106"/>
                  <a:gd name="T31" fmla="*/ 6 h 8"/>
                  <a:gd name="T32" fmla="*/ 38 w 106"/>
                  <a:gd name="T33" fmla="*/ 6 h 8"/>
                  <a:gd name="T34" fmla="*/ 19 w 106"/>
                  <a:gd name="T35" fmla="*/ 8 h 8"/>
                  <a:gd name="T36" fmla="*/ 0 w 106"/>
                  <a:gd name="T37" fmla="*/ 8 h 8"/>
                  <a:gd name="T38" fmla="*/ 0 w 106"/>
                  <a:gd name="T3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6" h="8">
                    <a:moveTo>
                      <a:pt x="0" y="8"/>
                    </a:moveTo>
                    <a:lnTo>
                      <a:pt x="19" y="8"/>
                    </a:lnTo>
                    <a:lnTo>
                      <a:pt x="36" y="8"/>
                    </a:lnTo>
                    <a:lnTo>
                      <a:pt x="54" y="6"/>
                    </a:lnTo>
                    <a:lnTo>
                      <a:pt x="67" y="6"/>
                    </a:lnTo>
                    <a:lnTo>
                      <a:pt x="81" y="6"/>
                    </a:lnTo>
                    <a:lnTo>
                      <a:pt x="90" y="4"/>
                    </a:lnTo>
                    <a:lnTo>
                      <a:pt x="98" y="2"/>
                    </a:lnTo>
                    <a:lnTo>
                      <a:pt x="104" y="2"/>
                    </a:lnTo>
                    <a:lnTo>
                      <a:pt x="106" y="0"/>
                    </a:lnTo>
                    <a:lnTo>
                      <a:pt x="100" y="0"/>
                    </a:lnTo>
                    <a:lnTo>
                      <a:pt x="98" y="2"/>
                    </a:lnTo>
                    <a:lnTo>
                      <a:pt x="92" y="4"/>
                    </a:lnTo>
                    <a:lnTo>
                      <a:pt x="83" y="4"/>
                    </a:lnTo>
                    <a:lnTo>
                      <a:pt x="71" y="6"/>
                    </a:lnTo>
                    <a:lnTo>
                      <a:pt x="56" y="6"/>
                    </a:lnTo>
                    <a:lnTo>
                      <a:pt x="38" y="6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" name="Freeform 234">
                <a:extLst>
                  <a:ext uri="{FF2B5EF4-FFF2-40B4-BE49-F238E27FC236}">
                    <a16:creationId xmlns:a16="http://schemas.microsoft.com/office/drawing/2014/main" id="{29E35E74-DAAB-4F8F-91E7-365CC5CD10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0" cy="4"/>
              </a:xfrm>
              <a:custGeom>
                <a:avLst/>
                <a:gdLst>
                  <a:gd name="T0" fmla="*/ 0 w 100"/>
                  <a:gd name="T1" fmla="*/ 8 h 8"/>
                  <a:gd name="T2" fmla="*/ 19 w 100"/>
                  <a:gd name="T3" fmla="*/ 8 h 8"/>
                  <a:gd name="T4" fmla="*/ 38 w 100"/>
                  <a:gd name="T5" fmla="*/ 6 h 8"/>
                  <a:gd name="T6" fmla="*/ 56 w 100"/>
                  <a:gd name="T7" fmla="*/ 6 h 8"/>
                  <a:gd name="T8" fmla="*/ 71 w 100"/>
                  <a:gd name="T9" fmla="*/ 6 h 8"/>
                  <a:gd name="T10" fmla="*/ 83 w 100"/>
                  <a:gd name="T11" fmla="*/ 4 h 8"/>
                  <a:gd name="T12" fmla="*/ 92 w 100"/>
                  <a:gd name="T13" fmla="*/ 4 h 8"/>
                  <a:gd name="T14" fmla="*/ 98 w 100"/>
                  <a:gd name="T15" fmla="*/ 2 h 8"/>
                  <a:gd name="T16" fmla="*/ 100 w 100"/>
                  <a:gd name="T17" fmla="*/ 0 h 8"/>
                  <a:gd name="T18" fmla="*/ 94 w 100"/>
                  <a:gd name="T19" fmla="*/ 0 h 8"/>
                  <a:gd name="T20" fmla="*/ 92 w 100"/>
                  <a:gd name="T21" fmla="*/ 2 h 8"/>
                  <a:gd name="T22" fmla="*/ 86 w 100"/>
                  <a:gd name="T23" fmla="*/ 2 h 8"/>
                  <a:gd name="T24" fmla="*/ 77 w 100"/>
                  <a:gd name="T25" fmla="*/ 4 h 8"/>
                  <a:gd name="T26" fmla="*/ 65 w 100"/>
                  <a:gd name="T27" fmla="*/ 6 h 8"/>
                  <a:gd name="T28" fmla="*/ 52 w 100"/>
                  <a:gd name="T29" fmla="*/ 6 h 8"/>
                  <a:gd name="T30" fmla="*/ 36 w 100"/>
                  <a:gd name="T31" fmla="*/ 6 h 8"/>
                  <a:gd name="T32" fmla="*/ 19 w 100"/>
                  <a:gd name="T33" fmla="*/ 6 h 8"/>
                  <a:gd name="T34" fmla="*/ 0 w 100"/>
                  <a:gd name="T35" fmla="*/ 6 h 8"/>
                  <a:gd name="T36" fmla="*/ 0 w 100"/>
                  <a:gd name="T3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6"/>
                    </a:lnTo>
                    <a:lnTo>
                      <a:pt x="56" y="6"/>
                    </a:lnTo>
                    <a:lnTo>
                      <a:pt x="71" y="6"/>
                    </a:lnTo>
                    <a:lnTo>
                      <a:pt x="83" y="4"/>
                    </a:lnTo>
                    <a:lnTo>
                      <a:pt x="92" y="4"/>
                    </a:lnTo>
                    <a:lnTo>
                      <a:pt x="98" y="2"/>
                    </a:lnTo>
                    <a:lnTo>
                      <a:pt x="100" y="0"/>
                    </a:lnTo>
                    <a:lnTo>
                      <a:pt x="94" y="0"/>
                    </a:lnTo>
                    <a:lnTo>
                      <a:pt x="92" y="2"/>
                    </a:lnTo>
                    <a:lnTo>
                      <a:pt x="86" y="2"/>
                    </a:lnTo>
                    <a:lnTo>
                      <a:pt x="77" y="4"/>
                    </a:lnTo>
                    <a:lnTo>
                      <a:pt x="65" y="6"/>
                    </a:lnTo>
                    <a:lnTo>
                      <a:pt x="52" y="6"/>
                    </a:lnTo>
                    <a:lnTo>
                      <a:pt x="36" y="6"/>
                    </a:lnTo>
                    <a:lnTo>
                      <a:pt x="19" y="6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" name="Freeform 235">
                <a:extLst>
                  <a:ext uri="{FF2B5EF4-FFF2-40B4-BE49-F238E27FC236}">
                    <a16:creationId xmlns:a16="http://schemas.microsoft.com/office/drawing/2014/main" id="{54909A2A-EF43-4FA5-BD21-B7B7991B3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7" cy="3"/>
              </a:xfrm>
              <a:custGeom>
                <a:avLst/>
                <a:gdLst>
                  <a:gd name="T0" fmla="*/ 0 w 94"/>
                  <a:gd name="T1" fmla="*/ 6 h 6"/>
                  <a:gd name="T2" fmla="*/ 19 w 94"/>
                  <a:gd name="T3" fmla="*/ 6 h 6"/>
                  <a:gd name="T4" fmla="*/ 36 w 94"/>
                  <a:gd name="T5" fmla="*/ 6 h 6"/>
                  <a:gd name="T6" fmla="*/ 52 w 94"/>
                  <a:gd name="T7" fmla="*/ 6 h 6"/>
                  <a:gd name="T8" fmla="*/ 65 w 94"/>
                  <a:gd name="T9" fmla="*/ 6 h 6"/>
                  <a:gd name="T10" fmla="*/ 77 w 94"/>
                  <a:gd name="T11" fmla="*/ 4 h 6"/>
                  <a:gd name="T12" fmla="*/ 86 w 94"/>
                  <a:gd name="T13" fmla="*/ 2 h 6"/>
                  <a:gd name="T14" fmla="*/ 92 w 94"/>
                  <a:gd name="T15" fmla="*/ 2 h 6"/>
                  <a:gd name="T16" fmla="*/ 94 w 94"/>
                  <a:gd name="T17" fmla="*/ 0 h 6"/>
                  <a:gd name="T18" fmla="*/ 88 w 94"/>
                  <a:gd name="T19" fmla="*/ 0 h 6"/>
                  <a:gd name="T20" fmla="*/ 86 w 94"/>
                  <a:gd name="T21" fmla="*/ 2 h 6"/>
                  <a:gd name="T22" fmla="*/ 81 w 94"/>
                  <a:gd name="T23" fmla="*/ 2 h 6"/>
                  <a:gd name="T24" fmla="*/ 73 w 94"/>
                  <a:gd name="T25" fmla="*/ 4 h 6"/>
                  <a:gd name="T26" fmla="*/ 61 w 94"/>
                  <a:gd name="T27" fmla="*/ 4 h 6"/>
                  <a:gd name="T28" fmla="*/ 50 w 94"/>
                  <a:gd name="T29" fmla="*/ 6 h 6"/>
                  <a:gd name="T30" fmla="*/ 34 w 94"/>
                  <a:gd name="T31" fmla="*/ 6 h 6"/>
                  <a:gd name="T32" fmla="*/ 17 w 94"/>
                  <a:gd name="T33" fmla="*/ 6 h 6"/>
                  <a:gd name="T34" fmla="*/ 0 w 94"/>
                  <a:gd name="T35" fmla="*/ 6 h 6"/>
                  <a:gd name="T36" fmla="*/ 0 w 94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4" h="6">
                    <a:moveTo>
                      <a:pt x="0" y="6"/>
                    </a:moveTo>
                    <a:lnTo>
                      <a:pt x="19" y="6"/>
                    </a:lnTo>
                    <a:lnTo>
                      <a:pt x="36" y="6"/>
                    </a:lnTo>
                    <a:lnTo>
                      <a:pt x="52" y="6"/>
                    </a:lnTo>
                    <a:lnTo>
                      <a:pt x="65" y="6"/>
                    </a:lnTo>
                    <a:lnTo>
                      <a:pt x="77" y="4"/>
                    </a:lnTo>
                    <a:lnTo>
                      <a:pt x="86" y="2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88" y="0"/>
                    </a:lnTo>
                    <a:lnTo>
                      <a:pt x="86" y="2"/>
                    </a:lnTo>
                    <a:lnTo>
                      <a:pt x="81" y="2"/>
                    </a:lnTo>
                    <a:lnTo>
                      <a:pt x="73" y="4"/>
                    </a:lnTo>
                    <a:lnTo>
                      <a:pt x="61" y="4"/>
                    </a:lnTo>
                    <a:lnTo>
                      <a:pt x="50" y="6"/>
                    </a:lnTo>
                    <a:lnTo>
                      <a:pt x="34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868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" name="Freeform 236">
                <a:extLst>
                  <a:ext uri="{FF2B5EF4-FFF2-40B4-BE49-F238E27FC236}">
                    <a16:creationId xmlns:a16="http://schemas.microsoft.com/office/drawing/2014/main" id="{29AFD7E0-D92A-48D9-9FF6-3464BCAE91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4" cy="3"/>
              </a:xfrm>
              <a:custGeom>
                <a:avLst/>
                <a:gdLst>
                  <a:gd name="T0" fmla="*/ 0 w 88"/>
                  <a:gd name="T1" fmla="*/ 6 h 6"/>
                  <a:gd name="T2" fmla="*/ 17 w 88"/>
                  <a:gd name="T3" fmla="*/ 6 h 6"/>
                  <a:gd name="T4" fmla="*/ 34 w 88"/>
                  <a:gd name="T5" fmla="*/ 6 h 6"/>
                  <a:gd name="T6" fmla="*/ 50 w 88"/>
                  <a:gd name="T7" fmla="*/ 6 h 6"/>
                  <a:gd name="T8" fmla="*/ 61 w 88"/>
                  <a:gd name="T9" fmla="*/ 4 h 6"/>
                  <a:gd name="T10" fmla="*/ 73 w 88"/>
                  <a:gd name="T11" fmla="*/ 4 h 6"/>
                  <a:gd name="T12" fmla="*/ 81 w 88"/>
                  <a:gd name="T13" fmla="*/ 2 h 6"/>
                  <a:gd name="T14" fmla="*/ 86 w 88"/>
                  <a:gd name="T15" fmla="*/ 2 h 6"/>
                  <a:gd name="T16" fmla="*/ 88 w 88"/>
                  <a:gd name="T17" fmla="*/ 0 h 6"/>
                  <a:gd name="T18" fmla="*/ 83 w 88"/>
                  <a:gd name="T19" fmla="*/ 0 h 6"/>
                  <a:gd name="T20" fmla="*/ 81 w 88"/>
                  <a:gd name="T21" fmla="*/ 2 h 6"/>
                  <a:gd name="T22" fmla="*/ 75 w 88"/>
                  <a:gd name="T23" fmla="*/ 2 h 6"/>
                  <a:gd name="T24" fmla="*/ 67 w 88"/>
                  <a:gd name="T25" fmla="*/ 4 h 6"/>
                  <a:gd name="T26" fmla="*/ 58 w 88"/>
                  <a:gd name="T27" fmla="*/ 4 h 6"/>
                  <a:gd name="T28" fmla="*/ 46 w 88"/>
                  <a:gd name="T29" fmla="*/ 6 h 6"/>
                  <a:gd name="T30" fmla="*/ 33 w 88"/>
                  <a:gd name="T31" fmla="*/ 6 h 6"/>
                  <a:gd name="T32" fmla="*/ 17 w 88"/>
                  <a:gd name="T33" fmla="*/ 6 h 6"/>
                  <a:gd name="T34" fmla="*/ 0 w 88"/>
                  <a:gd name="T35" fmla="*/ 6 h 6"/>
                  <a:gd name="T36" fmla="*/ 0 w 88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" h="6">
                    <a:moveTo>
                      <a:pt x="0" y="6"/>
                    </a:moveTo>
                    <a:lnTo>
                      <a:pt x="17" y="6"/>
                    </a:lnTo>
                    <a:lnTo>
                      <a:pt x="34" y="6"/>
                    </a:lnTo>
                    <a:lnTo>
                      <a:pt x="50" y="6"/>
                    </a:lnTo>
                    <a:lnTo>
                      <a:pt x="61" y="4"/>
                    </a:lnTo>
                    <a:lnTo>
                      <a:pt x="73" y="4"/>
                    </a:lnTo>
                    <a:lnTo>
                      <a:pt x="81" y="2"/>
                    </a:lnTo>
                    <a:lnTo>
                      <a:pt x="86" y="2"/>
                    </a:lnTo>
                    <a:lnTo>
                      <a:pt x="88" y="0"/>
                    </a:lnTo>
                    <a:lnTo>
                      <a:pt x="83" y="0"/>
                    </a:lnTo>
                    <a:lnTo>
                      <a:pt x="81" y="2"/>
                    </a:lnTo>
                    <a:lnTo>
                      <a:pt x="75" y="2"/>
                    </a:lnTo>
                    <a:lnTo>
                      <a:pt x="67" y="4"/>
                    </a:lnTo>
                    <a:lnTo>
                      <a:pt x="58" y="4"/>
                    </a:lnTo>
                    <a:lnTo>
                      <a:pt x="46" y="6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" name="Freeform 237">
                <a:extLst>
                  <a:ext uri="{FF2B5EF4-FFF2-40B4-BE49-F238E27FC236}">
                    <a16:creationId xmlns:a16="http://schemas.microsoft.com/office/drawing/2014/main" id="{2ACC5E7D-98EA-4593-8242-54DBC3980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1" cy="3"/>
              </a:xfrm>
              <a:custGeom>
                <a:avLst/>
                <a:gdLst>
                  <a:gd name="T0" fmla="*/ 0 w 83"/>
                  <a:gd name="T1" fmla="*/ 6 h 6"/>
                  <a:gd name="T2" fmla="*/ 17 w 83"/>
                  <a:gd name="T3" fmla="*/ 6 h 6"/>
                  <a:gd name="T4" fmla="*/ 33 w 83"/>
                  <a:gd name="T5" fmla="*/ 6 h 6"/>
                  <a:gd name="T6" fmla="*/ 46 w 83"/>
                  <a:gd name="T7" fmla="*/ 6 h 6"/>
                  <a:gd name="T8" fmla="*/ 58 w 83"/>
                  <a:gd name="T9" fmla="*/ 4 h 6"/>
                  <a:gd name="T10" fmla="*/ 67 w 83"/>
                  <a:gd name="T11" fmla="*/ 4 h 6"/>
                  <a:gd name="T12" fmla="*/ 75 w 83"/>
                  <a:gd name="T13" fmla="*/ 2 h 6"/>
                  <a:gd name="T14" fmla="*/ 81 w 83"/>
                  <a:gd name="T15" fmla="*/ 2 h 6"/>
                  <a:gd name="T16" fmla="*/ 83 w 83"/>
                  <a:gd name="T17" fmla="*/ 0 h 6"/>
                  <a:gd name="T18" fmla="*/ 77 w 83"/>
                  <a:gd name="T19" fmla="*/ 0 h 6"/>
                  <a:gd name="T20" fmla="*/ 75 w 83"/>
                  <a:gd name="T21" fmla="*/ 2 h 6"/>
                  <a:gd name="T22" fmla="*/ 69 w 83"/>
                  <a:gd name="T23" fmla="*/ 2 h 6"/>
                  <a:gd name="T24" fmla="*/ 59 w 83"/>
                  <a:gd name="T25" fmla="*/ 4 h 6"/>
                  <a:gd name="T26" fmla="*/ 48 w 83"/>
                  <a:gd name="T27" fmla="*/ 4 h 6"/>
                  <a:gd name="T28" fmla="*/ 33 w 83"/>
                  <a:gd name="T29" fmla="*/ 6 h 6"/>
                  <a:gd name="T30" fmla="*/ 17 w 83"/>
                  <a:gd name="T31" fmla="*/ 6 h 6"/>
                  <a:gd name="T32" fmla="*/ 0 w 83"/>
                  <a:gd name="T33" fmla="*/ 6 h 6"/>
                  <a:gd name="T34" fmla="*/ 0 w 83"/>
                  <a:gd name="T3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6" y="6"/>
                    </a:lnTo>
                    <a:lnTo>
                      <a:pt x="58" y="4"/>
                    </a:lnTo>
                    <a:lnTo>
                      <a:pt x="67" y="4"/>
                    </a:lnTo>
                    <a:lnTo>
                      <a:pt x="75" y="2"/>
                    </a:lnTo>
                    <a:lnTo>
                      <a:pt x="81" y="2"/>
                    </a:lnTo>
                    <a:lnTo>
                      <a:pt x="83" y="0"/>
                    </a:lnTo>
                    <a:lnTo>
                      <a:pt x="77" y="0"/>
                    </a:lnTo>
                    <a:lnTo>
                      <a:pt x="75" y="2"/>
                    </a:lnTo>
                    <a:lnTo>
                      <a:pt x="69" y="2"/>
                    </a:lnTo>
                    <a:lnTo>
                      <a:pt x="59" y="4"/>
                    </a:lnTo>
                    <a:lnTo>
                      <a:pt x="48" y="4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" name="Freeform 238">
                <a:extLst>
                  <a:ext uri="{FF2B5EF4-FFF2-40B4-BE49-F238E27FC236}">
                    <a16:creationId xmlns:a16="http://schemas.microsoft.com/office/drawing/2014/main" id="{C1EC14D7-68D2-4F00-A147-1B9274F64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8" cy="3"/>
              </a:xfrm>
              <a:custGeom>
                <a:avLst/>
                <a:gdLst>
                  <a:gd name="T0" fmla="*/ 0 w 77"/>
                  <a:gd name="T1" fmla="*/ 6 h 6"/>
                  <a:gd name="T2" fmla="*/ 17 w 77"/>
                  <a:gd name="T3" fmla="*/ 6 h 6"/>
                  <a:gd name="T4" fmla="*/ 33 w 77"/>
                  <a:gd name="T5" fmla="*/ 6 h 6"/>
                  <a:gd name="T6" fmla="*/ 48 w 77"/>
                  <a:gd name="T7" fmla="*/ 4 h 6"/>
                  <a:gd name="T8" fmla="*/ 59 w 77"/>
                  <a:gd name="T9" fmla="*/ 4 h 6"/>
                  <a:gd name="T10" fmla="*/ 69 w 77"/>
                  <a:gd name="T11" fmla="*/ 2 h 6"/>
                  <a:gd name="T12" fmla="*/ 75 w 77"/>
                  <a:gd name="T13" fmla="*/ 2 h 6"/>
                  <a:gd name="T14" fmla="*/ 77 w 77"/>
                  <a:gd name="T15" fmla="*/ 0 h 6"/>
                  <a:gd name="T16" fmla="*/ 71 w 77"/>
                  <a:gd name="T17" fmla="*/ 0 h 6"/>
                  <a:gd name="T18" fmla="*/ 69 w 77"/>
                  <a:gd name="T19" fmla="*/ 2 h 6"/>
                  <a:gd name="T20" fmla="*/ 63 w 77"/>
                  <a:gd name="T21" fmla="*/ 2 h 6"/>
                  <a:gd name="T22" fmla="*/ 56 w 77"/>
                  <a:gd name="T23" fmla="*/ 4 h 6"/>
                  <a:gd name="T24" fmla="*/ 44 w 77"/>
                  <a:gd name="T25" fmla="*/ 4 h 6"/>
                  <a:gd name="T26" fmla="*/ 31 w 77"/>
                  <a:gd name="T27" fmla="*/ 4 h 6"/>
                  <a:gd name="T28" fmla="*/ 15 w 77"/>
                  <a:gd name="T29" fmla="*/ 6 h 6"/>
                  <a:gd name="T30" fmla="*/ 0 w 77"/>
                  <a:gd name="T31" fmla="*/ 6 h 6"/>
                  <a:gd name="T32" fmla="*/ 0 w 77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8" y="4"/>
                    </a:lnTo>
                    <a:lnTo>
                      <a:pt x="59" y="4"/>
                    </a:lnTo>
                    <a:lnTo>
                      <a:pt x="69" y="2"/>
                    </a:lnTo>
                    <a:lnTo>
                      <a:pt x="75" y="2"/>
                    </a:lnTo>
                    <a:lnTo>
                      <a:pt x="77" y="0"/>
                    </a:lnTo>
                    <a:lnTo>
                      <a:pt x="71" y="0"/>
                    </a:lnTo>
                    <a:lnTo>
                      <a:pt x="69" y="2"/>
                    </a:lnTo>
                    <a:lnTo>
                      <a:pt x="63" y="2"/>
                    </a:lnTo>
                    <a:lnTo>
                      <a:pt x="56" y="4"/>
                    </a:lnTo>
                    <a:lnTo>
                      <a:pt x="44" y="4"/>
                    </a:lnTo>
                    <a:lnTo>
                      <a:pt x="31" y="4"/>
                    </a:lnTo>
                    <a:lnTo>
                      <a:pt x="15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" name="Freeform 239">
                <a:extLst>
                  <a:ext uri="{FF2B5EF4-FFF2-40B4-BE49-F238E27FC236}">
                    <a16:creationId xmlns:a16="http://schemas.microsoft.com/office/drawing/2014/main" id="{708503AE-AFB0-448B-A77A-DFCCBE87A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6" cy="3"/>
              </a:xfrm>
              <a:custGeom>
                <a:avLst/>
                <a:gdLst>
                  <a:gd name="T0" fmla="*/ 0 w 71"/>
                  <a:gd name="T1" fmla="*/ 6 h 6"/>
                  <a:gd name="T2" fmla="*/ 15 w 71"/>
                  <a:gd name="T3" fmla="*/ 6 h 6"/>
                  <a:gd name="T4" fmla="*/ 31 w 71"/>
                  <a:gd name="T5" fmla="*/ 4 h 6"/>
                  <a:gd name="T6" fmla="*/ 44 w 71"/>
                  <a:gd name="T7" fmla="*/ 4 h 6"/>
                  <a:gd name="T8" fmla="*/ 56 w 71"/>
                  <a:gd name="T9" fmla="*/ 4 h 6"/>
                  <a:gd name="T10" fmla="*/ 63 w 71"/>
                  <a:gd name="T11" fmla="*/ 2 h 6"/>
                  <a:gd name="T12" fmla="*/ 69 w 71"/>
                  <a:gd name="T13" fmla="*/ 2 h 6"/>
                  <a:gd name="T14" fmla="*/ 71 w 71"/>
                  <a:gd name="T15" fmla="*/ 0 h 6"/>
                  <a:gd name="T16" fmla="*/ 65 w 71"/>
                  <a:gd name="T17" fmla="*/ 0 h 6"/>
                  <a:gd name="T18" fmla="*/ 63 w 71"/>
                  <a:gd name="T19" fmla="*/ 2 h 6"/>
                  <a:gd name="T20" fmla="*/ 58 w 71"/>
                  <a:gd name="T21" fmla="*/ 2 h 6"/>
                  <a:gd name="T22" fmla="*/ 50 w 71"/>
                  <a:gd name="T23" fmla="*/ 4 h 6"/>
                  <a:gd name="T24" fmla="*/ 40 w 71"/>
                  <a:gd name="T25" fmla="*/ 4 h 6"/>
                  <a:gd name="T26" fmla="*/ 29 w 71"/>
                  <a:gd name="T27" fmla="*/ 4 h 6"/>
                  <a:gd name="T28" fmla="*/ 15 w 71"/>
                  <a:gd name="T29" fmla="*/ 4 h 6"/>
                  <a:gd name="T30" fmla="*/ 0 w 71"/>
                  <a:gd name="T31" fmla="*/ 4 h 6"/>
                  <a:gd name="T32" fmla="*/ 0 w 71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6">
                    <a:moveTo>
                      <a:pt x="0" y="6"/>
                    </a:moveTo>
                    <a:lnTo>
                      <a:pt x="15" y="6"/>
                    </a:lnTo>
                    <a:lnTo>
                      <a:pt x="31" y="4"/>
                    </a:lnTo>
                    <a:lnTo>
                      <a:pt x="44" y="4"/>
                    </a:lnTo>
                    <a:lnTo>
                      <a:pt x="56" y="4"/>
                    </a:lnTo>
                    <a:lnTo>
                      <a:pt x="63" y="2"/>
                    </a:lnTo>
                    <a:lnTo>
                      <a:pt x="69" y="2"/>
                    </a:lnTo>
                    <a:lnTo>
                      <a:pt x="71" y="0"/>
                    </a:lnTo>
                    <a:lnTo>
                      <a:pt x="65" y="0"/>
                    </a:lnTo>
                    <a:lnTo>
                      <a:pt x="63" y="2"/>
                    </a:lnTo>
                    <a:lnTo>
                      <a:pt x="58" y="2"/>
                    </a:lnTo>
                    <a:lnTo>
                      <a:pt x="50" y="4"/>
                    </a:lnTo>
                    <a:lnTo>
                      <a:pt x="40" y="4"/>
                    </a:lnTo>
                    <a:lnTo>
                      <a:pt x="29" y="4"/>
                    </a:lnTo>
                    <a:lnTo>
                      <a:pt x="15" y="4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" name="Freeform 240">
                <a:extLst>
                  <a:ext uri="{FF2B5EF4-FFF2-40B4-BE49-F238E27FC236}">
                    <a16:creationId xmlns:a16="http://schemas.microsoft.com/office/drawing/2014/main" id="{74689556-7D95-4E32-A395-6478B11AB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3" cy="2"/>
              </a:xfrm>
              <a:custGeom>
                <a:avLst/>
                <a:gdLst>
                  <a:gd name="T0" fmla="*/ 0 w 65"/>
                  <a:gd name="T1" fmla="*/ 4 h 4"/>
                  <a:gd name="T2" fmla="*/ 15 w 65"/>
                  <a:gd name="T3" fmla="*/ 4 h 4"/>
                  <a:gd name="T4" fmla="*/ 29 w 65"/>
                  <a:gd name="T5" fmla="*/ 4 h 4"/>
                  <a:gd name="T6" fmla="*/ 40 w 65"/>
                  <a:gd name="T7" fmla="*/ 4 h 4"/>
                  <a:gd name="T8" fmla="*/ 50 w 65"/>
                  <a:gd name="T9" fmla="*/ 4 h 4"/>
                  <a:gd name="T10" fmla="*/ 58 w 65"/>
                  <a:gd name="T11" fmla="*/ 2 h 4"/>
                  <a:gd name="T12" fmla="*/ 63 w 65"/>
                  <a:gd name="T13" fmla="*/ 2 h 4"/>
                  <a:gd name="T14" fmla="*/ 65 w 65"/>
                  <a:gd name="T15" fmla="*/ 0 h 4"/>
                  <a:gd name="T16" fmla="*/ 59 w 65"/>
                  <a:gd name="T17" fmla="*/ 0 h 4"/>
                  <a:gd name="T18" fmla="*/ 58 w 65"/>
                  <a:gd name="T19" fmla="*/ 2 h 4"/>
                  <a:gd name="T20" fmla="*/ 54 w 65"/>
                  <a:gd name="T21" fmla="*/ 2 h 4"/>
                  <a:gd name="T22" fmla="*/ 46 w 65"/>
                  <a:gd name="T23" fmla="*/ 2 h 4"/>
                  <a:gd name="T24" fmla="*/ 36 w 65"/>
                  <a:gd name="T25" fmla="*/ 4 h 4"/>
                  <a:gd name="T26" fmla="*/ 27 w 65"/>
                  <a:gd name="T27" fmla="*/ 4 h 4"/>
                  <a:gd name="T28" fmla="*/ 13 w 65"/>
                  <a:gd name="T29" fmla="*/ 4 h 4"/>
                  <a:gd name="T30" fmla="*/ 0 w 65"/>
                  <a:gd name="T31" fmla="*/ 4 h 4"/>
                  <a:gd name="T32" fmla="*/ 0 w 65"/>
                  <a:gd name="T3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4">
                    <a:moveTo>
                      <a:pt x="0" y="4"/>
                    </a:moveTo>
                    <a:lnTo>
                      <a:pt x="15" y="4"/>
                    </a:lnTo>
                    <a:lnTo>
                      <a:pt x="29" y="4"/>
                    </a:lnTo>
                    <a:lnTo>
                      <a:pt x="40" y="4"/>
                    </a:lnTo>
                    <a:lnTo>
                      <a:pt x="50" y="4"/>
                    </a:lnTo>
                    <a:lnTo>
                      <a:pt x="58" y="2"/>
                    </a:lnTo>
                    <a:lnTo>
                      <a:pt x="63" y="2"/>
                    </a:lnTo>
                    <a:lnTo>
                      <a:pt x="65" y="0"/>
                    </a:lnTo>
                    <a:lnTo>
                      <a:pt x="59" y="0"/>
                    </a:lnTo>
                    <a:lnTo>
                      <a:pt x="58" y="2"/>
                    </a:lnTo>
                    <a:lnTo>
                      <a:pt x="54" y="2"/>
                    </a:lnTo>
                    <a:lnTo>
                      <a:pt x="46" y="2"/>
                    </a:lnTo>
                    <a:lnTo>
                      <a:pt x="36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" name="Freeform 241">
                <a:extLst>
                  <a:ext uri="{FF2B5EF4-FFF2-40B4-BE49-F238E27FC236}">
                    <a16:creationId xmlns:a16="http://schemas.microsoft.com/office/drawing/2014/main" id="{B220B446-CD3B-4CBF-B3A6-D47B9345BC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0" cy="2"/>
              </a:xfrm>
              <a:custGeom>
                <a:avLst/>
                <a:gdLst>
                  <a:gd name="T0" fmla="*/ 0 w 59"/>
                  <a:gd name="T1" fmla="*/ 4 h 4"/>
                  <a:gd name="T2" fmla="*/ 13 w 59"/>
                  <a:gd name="T3" fmla="*/ 4 h 4"/>
                  <a:gd name="T4" fmla="*/ 27 w 59"/>
                  <a:gd name="T5" fmla="*/ 4 h 4"/>
                  <a:gd name="T6" fmla="*/ 36 w 59"/>
                  <a:gd name="T7" fmla="*/ 4 h 4"/>
                  <a:gd name="T8" fmla="*/ 46 w 59"/>
                  <a:gd name="T9" fmla="*/ 2 h 4"/>
                  <a:gd name="T10" fmla="*/ 54 w 59"/>
                  <a:gd name="T11" fmla="*/ 2 h 4"/>
                  <a:gd name="T12" fmla="*/ 58 w 59"/>
                  <a:gd name="T13" fmla="*/ 2 h 4"/>
                  <a:gd name="T14" fmla="*/ 59 w 59"/>
                  <a:gd name="T15" fmla="*/ 0 h 4"/>
                  <a:gd name="T16" fmla="*/ 54 w 59"/>
                  <a:gd name="T17" fmla="*/ 0 h 4"/>
                  <a:gd name="T18" fmla="*/ 52 w 59"/>
                  <a:gd name="T19" fmla="*/ 2 h 4"/>
                  <a:gd name="T20" fmla="*/ 46 w 59"/>
                  <a:gd name="T21" fmla="*/ 2 h 4"/>
                  <a:gd name="T22" fmla="*/ 38 w 59"/>
                  <a:gd name="T23" fmla="*/ 4 h 4"/>
                  <a:gd name="T24" fmla="*/ 27 w 59"/>
                  <a:gd name="T25" fmla="*/ 4 h 4"/>
                  <a:gd name="T26" fmla="*/ 13 w 59"/>
                  <a:gd name="T27" fmla="*/ 4 h 4"/>
                  <a:gd name="T28" fmla="*/ 0 w 59"/>
                  <a:gd name="T29" fmla="*/ 4 h 4"/>
                  <a:gd name="T30" fmla="*/ 0 w 59"/>
                  <a:gd name="T3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9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6" y="4"/>
                    </a:lnTo>
                    <a:lnTo>
                      <a:pt x="46" y="2"/>
                    </a:lnTo>
                    <a:lnTo>
                      <a:pt x="54" y="2"/>
                    </a:lnTo>
                    <a:lnTo>
                      <a:pt x="58" y="2"/>
                    </a:lnTo>
                    <a:lnTo>
                      <a:pt x="59" y="0"/>
                    </a:lnTo>
                    <a:lnTo>
                      <a:pt x="54" y="0"/>
                    </a:lnTo>
                    <a:lnTo>
                      <a:pt x="52" y="2"/>
                    </a:lnTo>
                    <a:lnTo>
                      <a:pt x="46" y="2"/>
                    </a:lnTo>
                    <a:lnTo>
                      <a:pt x="38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" name="Freeform 242">
                <a:extLst>
                  <a:ext uri="{FF2B5EF4-FFF2-40B4-BE49-F238E27FC236}">
                    <a16:creationId xmlns:a16="http://schemas.microsoft.com/office/drawing/2014/main" id="{8195A90E-A523-41D9-BFAF-856A5BA77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7" cy="2"/>
              </a:xfrm>
              <a:custGeom>
                <a:avLst/>
                <a:gdLst>
                  <a:gd name="T0" fmla="*/ 0 w 54"/>
                  <a:gd name="T1" fmla="*/ 4 h 4"/>
                  <a:gd name="T2" fmla="*/ 13 w 54"/>
                  <a:gd name="T3" fmla="*/ 4 h 4"/>
                  <a:gd name="T4" fmla="*/ 27 w 54"/>
                  <a:gd name="T5" fmla="*/ 4 h 4"/>
                  <a:gd name="T6" fmla="*/ 38 w 54"/>
                  <a:gd name="T7" fmla="*/ 4 h 4"/>
                  <a:gd name="T8" fmla="*/ 46 w 54"/>
                  <a:gd name="T9" fmla="*/ 2 h 4"/>
                  <a:gd name="T10" fmla="*/ 52 w 54"/>
                  <a:gd name="T11" fmla="*/ 2 h 4"/>
                  <a:gd name="T12" fmla="*/ 54 w 54"/>
                  <a:gd name="T13" fmla="*/ 0 h 4"/>
                  <a:gd name="T14" fmla="*/ 48 w 54"/>
                  <a:gd name="T15" fmla="*/ 0 h 4"/>
                  <a:gd name="T16" fmla="*/ 46 w 54"/>
                  <a:gd name="T17" fmla="*/ 2 h 4"/>
                  <a:gd name="T18" fmla="*/ 40 w 54"/>
                  <a:gd name="T19" fmla="*/ 2 h 4"/>
                  <a:gd name="T20" fmla="*/ 33 w 54"/>
                  <a:gd name="T21" fmla="*/ 2 h 4"/>
                  <a:gd name="T22" fmla="*/ 23 w 54"/>
                  <a:gd name="T23" fmla="*/ 4 h 4"/>
                  <a:gd name="T24" fmla="*/ 13 w 54"/>
                  <a:gd name="T25" fmla="*/ 4 h 4"/>
                  <a:gd name="T26" fmla="*/ 0 w 54"/>
                  <a:gd name="T27" fmla="*/ 4 h 4"/>
                  <a:gd name="T28" fmla="*/ 0 w 54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8" y="4"/>
                    </a:lnTo>
                    <a:lnTo>
                      <a:pt x="46" y="2"/>
                    </a:lnTo>
                    <a:lnTo>
                      <a:pt x="52" y="2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46" y="2"/>
                    </a:lnTo>
                    <a:lnTo>
                      <a:pt x="40" y="2"/>
                    </a:lnTo>
                    <a:lnTo>
                      <a:pt x="33" y="2"/>
                    </a:lnTo>
                    <a:lnTo>
                      <a:pt x="23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" name="Freeform 243">
                <a:extLst>
                  <a:ext uri="{FF2B5EF4-FFF2-40B4-BE49-F238E27FC236}">
                    <a16:creationId xmlns:a16="http://schemas.microsoft.com/office/drawing/2014/main" id="{A9852111-B4E6-438F-B011-5587D884B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" cy="2"/>
              </a:xfrm>
              <a:custGeom>
                <a:avLst/>
                <a:gdLst>
                  <a:gd name="T0" fmla="*/ 0 w 48"/>
                  <a:gd name="T1" fmla="*/ 4 h 4"/>
                  <a:gd name="T2" fmla="*/ 13 w 48"/>
                  <a:gd name="T3" fmla="*/ 4 h 4"/>
                  <a:gd name="T4" fmla="*/ 23 w 48"/>
                  <a:gd name="T5" fmla="*/ 4 h 4"/>
                  <a:gd name="T6" fmla="*/ 33 w 48"/>
                  <a:gd name="T7" fmla="*/ 2 h 4"/>
                  <a:gd name="T8" fmla="*/ 40 w 48"/>
                  <a:gd name="T9" fmla="*/ 2 h 4"/>
                  <a:gd name="T10" fmla="*/ 46 w 48"/>
                  <a:gd name="T11" fmla="*/ 2 h 4"/>
                  <a:gd name="T12" fmla="*/ 48 w 48"/>
                  <a:gd name="T13" fmla="*/ 0 h 4"/>
                  <a:gd name="T14" fmla="*/ 42 w 48"/>
                  <a:gd name="T15" fmla="*/ 0 h 4"/>
                  <a:gd name="T16" fmla="*/ 40 w 48"/>
                  <a:gd name="T17" fmla="*/ 2 h 4"/>
                  <a:gd name="T18" fmla="*/ 36 w 48"/>
                  <a:gd name="T19" fmla="*/ 2 h 4"/>
                  <a:gd name="T20" fmla="*/ 29 w 48"/>
                  <a:gd name="T21" fmla="*/ 2 h 4"/>
                  <a:gd name="T22" fmla="*/ 21 w 48"/>
                  <a:gd name="T23" fmla="*/ 2 h 4"/>
                  <a:gd name="T24" fmla="*/ 11 w 48"/>
                  <a:gd name="T25" fmla="*/ 4 h 4"/>
                  <a:gd name="T26" fmla="*/ 0 w 48"/>
                  <a:gd name="T27" fmla="*/ 4 h 4"/>
                  <a:gd name="T28" fmla="*/ 0 w 48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4">
                    <a:moveTo>
                      <a:pt x="0" y="4"/>
                    </a:moveTo>
                    <a:lnTo>
                      <a:pt x="13" y="4"/>
                    </a:lnTo>
                    <a:lnTo>
                      <a:pt x="23" y="4"/>
                    </a:lnTo>
                    <a:lnTo>
                      <a:pt x="33" y="2"/>
                    </a:lnTo>
                    <a:lnTo>
                      <a:pt x="40" y="2"/>
                    </a:lnTo>
                    <a:lnTo>
                      <a:pt x="46" y="2"/>
                    </a:lnTo>
                    <a:lnTo>
                      <a:pt x="48" y="0"/>
                    </a:lnTo>
                    <a:lnTo>
                      <a:pt x="42" y="0"/>
                    </a:lnTo>
                    <a:lnTo>
                      <a:pt x="40" y="2"/>
                    </a:lnTo>
                    <a:lnTo>
                      <a:pt x="36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" name="Freeform 244">
                <a:extLst>
                  <a:ext uri="{FF2B5EF4-FFF2-40B4-BE49-F238E27FC236}">
                    <a16:creationId xmlns:a16="http://schemas.microsoft.com/office/drawing/2014/main" id="{59D26135-3EE4-4453-9BB0-93834F80D0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" cy="2"/>
              </a:xfrm>
              <a:custGeom>
                <a:avLst/>
                <a:gdLst>
                  <a:gd name="T0" fmla="*/ 0 w 42"/>
                  <a:gd name="T1" fmla="*/ 4 h 4"/>
                  <a:gd name="T2" fmla="*/ 11 w 42"/>
                  <a:gd name="T3" fmla="*/ 4 h 4"/>
                  <a:gd name="T4" fmla="*/ 21 w 42"/>
                  <a:gd name="T5" fmla="*/ 2 h 4"/>
                  <a:gd name="T6" fmla="*/ 29 w 42"/>
                  <a:gd name="T7" fmla="*/ 2 h 4"/>
                  <a:gd name="T8" fmla="*/ 36 w 42"/>
                  <a:gd name="T9" fmla="*/ 2 h 4"/>
                  <a:gd name="T10" fmla="*/ 40 w 42"/>
                  <a:gd name="T11" fmla="*/ 2 h 4"/>
                  <a:gd name="T12" fmla="*/ 42 w 42"/>
                  <a:gd name="T13" fmla="*/ 0 h 4"/>
                  <a:gd name="T14" fmla="*/ 36 w 42"/>
                  <a:gd name="T15" fmla="*/ 0 h 4"/>
                  <a:gd name="T16" fmla="*/ 34 w 42"/>
                  <a:gd name="T17" fmla="*/ 2 h 4"/>
                  <a:gd name="T18" fmla="*/ 29 w 42"/>
                  <a:gd name="T19" fmla="*/ 2 h 4"/>
                  <a:gd name="T20" fmla="*/ 21 w 42"/>
                  <a:gd name="T21" fmla="*/ 2 h 4"/>
                  <a:gd name="T22" fmla="*/ 11 w 42"/>
                  <a:gd name="T23" fmla="*/ 2 h 4"/>
                  <a:gd name="T24" fmla="*/ 0 w 42"/>
                  <a:gd name="T25" fmla="*/ 2 h 4"/>
                  <a:gd name="T26" fmla="*/ 0 w 42"/>
                  <a:gd name="T2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" h="4">
                    <a:moveTo>
                      <a:pt x="0" y="4"/>
                    </a:moveTo>
                    <a:lnTo>
                      <a:pt x="11" y="4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6" y="2"/>
                    </a:lnTo>
                    <a:lnTo>
                      <a:pt x="40" y="2"/>
                    </a:lnTo>
                    <a:lnTo>
                      <a:pt x="42" y="0"/>
                    </a:lnTo>
                    <a:lnTo>
                      <a:pt x="36" y="0"/>
                    </a:lnTo>
                    <a:lnTo>
                      <a:pt x="34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2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" name="Freeform 245">
                <a:extLst>
                  <a:ext uri="{FF2B5EF4-FFF2-40B4-BE49-F238E27FC236}">
                    <a16:creationId xmlns:a16="http://schemas.microsoft.com/office/drawing/2014/main" id="{1A8A1839-1090-49B7-9DED-734E54D8E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" cy="1"/>
              </a:xfrm>
              <a:custGeom>
                <a:avLst/>
                <a:gdLst>
                  <a:gd name="T0" fmla="*/ 0 w 36"/>
                  <a:gd name="T1" fmla="*/ 2 h 2"/>
                  <a:gd name="T2" fmla="*/ 11 w 36"/>
                  <a:gd name="T3" fmla="*/ 2 h 2"/>
                  <a:gd name="T4" fmla="*/ 21 w 36"/>
                  <a:gd name="T5" fmla="*/ 2 h 2"/>
                  <a:gd name="T6" fmla="*/ 29 w 36"/>
                  <a:gd name="T7" fmla="*/ 2 h 2"/>
                  <a:gd name="T8" fmla="*/ 34 w 36"/>
                  <a:gd name="T9" fmla="*/ 2 h 2"/>
                  <a:gd name="T10" fmla="*/ 36 w 36"/>
                  <a:gd name="T11" fmla="*/ 0 h 2"/>
                  <a:gd name="T12" fmla="*/ 29 w 36"/>
                  <a:gd name="T13" fmla="*/ 0 h 2"/>
                  <a:gd name="T14" fmla="*/ 29 w 36"/>
                  <a:gd name="T15" fmla="*/ 2 h 2"/>
                  <a:gd name="T16" fmla="*/ 25 w 36"/>
                  <a:gd name="T17" fmla="*/ 2 h 2"/>
                  <a:gd name="T18" fmla="*/ 17 w 36"/>
                  <a:gd name="T19" fmla="*/ 2 h 2"/>
                  <a:gd name="T20" fmla="*/ 9 w 36"/>
                  <a:gd name="T21" fmla="*/ 2 h 2"/>
                  <a:gd name="T22" fmla="*/ 0 w 36"/>
                  <a:gd name="T23" fmla="*/ 2 h 2"/>
                  <a:gd name="T24" fmla="*/ 0 w 36"/>
                  <a:gd name="T2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2">
                    <a:moveTo>
                      <a:pt x="0" y="2"/>
                    </a:moveTo>
                    <a:lnTo>
                      <a:pt x="11" y="2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4" y="2"/>
                    </a:lnTo>
                    <a:lnTo>
                      <a:pt x="36" y="0"/>
                    </a:lnTo>
                    <a:lnTo>
                      <a:pt x="29" y="0"/>
                    </a:lnTo>
                    <a:lnTo>
                      <a:pt x="29" y="2"/>
                    </a:lnTo>
                    <a:lnTo>
                      <a:pt x="25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" name="Freeform 246">
                <a:extLst>
                  <a:ext uri="{FF2B5EF4-FFF2-40B4-BE49-F238E27FC236}">
                    <a16:creationId xmlns:a16="http://schemas.microsoft.com/office/drawing/2014/main" id="{16B96EFF-F1BA-4208-A724-57ECA6FA8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" cy="1"/>
              </a:xfrm>
              <a:custGeom>
                <a:avLst/>
                <a:gdLst>
                  <a:gd name="T0" fmla="*/ 0 w 29"/>
                  <a:gd name="T1" fmla="*/ 2 h 2"/>
                  <a:gd name="T2" fmla="*/ 9 w 29"/>
                  <a:gd name="T3" fmla="*/ 2 h 2"/>
                  <a:gd name="T4" fmla="*/ 17 w 29"/>
                  <a:gd name="T5" fmla="*/ 2 h 2"/>
                  <a:gd name="T6" fmla="*/ 25 w 29"/>
                  <a:gd name="T7" fmla="*/ 2 h 2"/>
                  <a:gd name="T8" fmla="*/ 29 w 29"/>
                  <a:gd name="T9" fmla="*/ 2 h 2"/>
                  <a:gd name="T10" fmla="*/ 29 w 29"/>
                  <a:gd name="T11" fmla="*/ 0 h 2"/>
                  <a:gd name="T12" fmla="*/ 23 w 29"/>
                  <a:gd name="T13" fmla="*/ 0 h 2"/>
                  <a:gd name="T14" fmla="*/ 23 w 29"/>
                  <a:gd name="T15" fmla="*/ 2 h 2"/>
                  <a:gd name="T16" fmla="*/ 17 w 29"/>
                  <a:gd name="T17" fmla="*/ 2 h 2"/>
                  <a:gd name="T18" fmla="*/ 9 w 29"/>
                  <a:gd name="T19" fmla="*/ 2 h 2"/>
                  <a:gd name="T20" fmla="*/ 0 w 29"/>
                  <a:gd name="T21" fmla="*/ 2 h 2"/>
                  <a:gd name="T22" fmla="*/ 0 w 29"/>
                  <a:gd name="T2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5" y="2"/>
                    </a:lnTo>
                    <a:lnTo>
                      <a:pt x="29" y="2"/>
                    </a:lnTo>
                    <a:lnTo>
                      <a:pt x="29" y="0"/>
                    </a:lnTo>
                    <a:lnTo>
                      <a:pt x="23" y="0"/>
                    </a:lnTo>
                    <a:lnTo>
                      <a:pt x="23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" name="Freeform 247">
                <a:extLst>
                  <a:ext uri="{FF2B5EF4-FFF2-40B4-BE49-F238E27FC236}">
                    <a16:creationId xmlns:a16="http://schemas.microsoft.com/office/drawing/2014/main" id="{EC157001-1BE3-4280-A075-AD68AB3836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" cy="1"/>
              </a:xfrm>
              <a:custGeom>
                <a:avLst/>
                <a:gdLst>
                  <a:gd name="T0" fmla="*/ 0 w 23"/>
                  <a:gd name="T1" fmla="*/ 2 h 2"/>
                  <a:gd name="T2" fmla="*/ 9 w 23"/>
                  <a:gd name="T3" fmla="*/ 2 h 2"/>
                  <a:gd name="T4" fmla="*/ 17 w 23"/>
                  <a:gd name="T5" fmla="*/ 2 h 2"/>
                  <a:gd name="T6" fmla="*/ 23 w 23"/>
                  <a:gd name="T7" fmla="*/ 2 h 2"/>
                  <a:gd name="T8" fmla="*/ 23 w 23"/>
                  <a:gd name="T9" fmla="*/ 0 h 2"/>
                  <a:gd name="T10" fmla="*/ 17 w 23"/>
                  <a:gd name="T11" fmla="*/ 0 h 2"/>
                  <a:gd name="T12" fmla="*/ 17 w 23"/>
                  <a:gd name="T13" fmla="*/ 0 h 2"/>
                  <a:gd name="T14" fmla="*/ 13 w 23"/>
                  <a:gd name="T15" fmla="*/ 2 h 2"/>
                  <a:gd name="T16" fmla="*/ 8 w 23"/>
                  <a:gd name="T17" fmla="*/ 2 h 2"/>
                  <a:gd name="T18" fmla="*/ 0 w 23"/>
                  <a:gd name="T19" fmla="*/ 2 h 2"/>
                  <a:gd name="T20" fmla="*/ 0 w 23"/>
                  <a:gd name="T2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3" y="2"/>
                    </a:lnTo>
                    <a:lnTo>
                      <a:pt x="23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3" y="2"/>
                    </a:lnTo>
                    <a:lnTo>
                      <a:pt x="8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" name="Freeform 248">
                <a:extLst>
                  <a:ext uri="{FF2B5EF4-FFF2-40B4-BE49-F238E27FC236}">
                    <a16:creationId xmlns:a16="http://schemas.microsoft.com/office/drawing/2014/main" id="{F8A4D153-DCB6-4A8C-AAE3-B88ACCED0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" cy="1"/>
              </a:xfrm>
              <a:custGeom>
                <a:avLst/>
                <a:gdLst>
                  <a:gd name="T0" fmla="*/ 0 w 17"/>
                  <a:gd name="T1" fmla="*/ 2 h 2"/>
                  <a:gd name="T2" fmla="*/ 8 w 17"/>
                  <a:gd name="T3" fmla="*/ 2 h 2"/>
                  <a:gd name="T4" fmla="*/ 13 w 17"/>
                  <a:gd name="T5" fmla="*/ 2 h 2"/>
                  <a:gd name="T6" fmla="*/ 17 w 17"/>
                  <a:gd name="T7" fmla="*/ 0 h 2"/>
                  <a:gd name="T8" fmla="*/ 17 w 17"/>
                  <a:gd name="T9" fmla="*/ 0 h 2"/>
                  <a:gd name="T10" fmla="*/ 11 w 17"/>
                  <a:gd name="T11" fmla="*/ 0 h 2"/>
                  <a:gd name="T12" fmla="*/ 11 w 17"/>
                  <a:gd name="T13" fmla="*/ 0 h 2"/>
                  <a:gd name="T14" fmla="*/ 6 w 17"/>
                  <a:gd name="T15" fmla="*/ 2 h 2"/>
                  <a:gd name="T16" fmla="*/ 0 w 17"/>
                  <a:gd name="T17" fmla="*/ 2 h 2"/>
                  <a:gd name="T18" fmla="*/ 0 w 17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">
                    <a:moveTo>
                      <a:pt x="0" y="2"/>
                    </a:moveTo>
                    <a:lnTo>
                      <a:pt x="8" y="2"/>
                    </a:lnTo>
                    <a:lnTo>
                      <a:pt x="13" y="2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" name="Freeform 249">
                <a:extLst>
                  <a:ext uri="{FF2B5EF4-FFF2-40B4-BE49-F238E27FC236}">
                    <a16:creationId xmlns:a16="http://schemas.microsoft.com/office/drawing/2014/main" id="{77B67D23-1366-41C0-AD73-ACC79F603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" cy="1"/>
              </a:xfrm>
              <a:custGeom>
                <a:avLst/>
                <a:gdLst>
                  <a:gd name="T0" fmla="*/ 0 w 11"/>
                  <a:gd name="T1" fmla="*/ 2 h 2"/>
                  <a:gd name="T2" fmla="*/ 6 w 11"/>
                  <a:gd name="T3" fmla="*/ 2 h 2"/>
                  <a:gd name="T4" fmla="*/ 11 w 11"/>
                  <a:gd name="T5" fmla="*/ 0 h 2"/>
                  <a:gd name="T6" fmla="*/ 11 w 11"/>
                  <a:gd name="T7" fmla="*/ 0 h 2"/>
                  <a:gd name="T8" fmla="*/ 6 w 11"/>
                  <a:gd name="T9" fmla="*/ 0 h 2"/>
                  <a:gd name="T10" fmla="*/ 6 w 11"/>
                  <a:gd name="T11" fmla="*/ 0 h 2"/>
                  <a:gd name="T12" fmla="*/ 0 w 11"/>
                  <a:gd name="T13" fmla="*/ 0 h 2"/>
                  <a:gd name="T14" fmla="*/ 0 w 11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2">
                    <a:moveTo>
                      <a:pt x="0" y="2"/>
                    </a:moveTo>
                    <a:lnTo>
                      <a:pt x="6" y="2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" name="Freeform 250">
                <a:extLst>
                  <a:ext uri="{FF2B5EF4-FFF2-40B4-BE49-F238E27FC236}">
                    <a16:creationId xmlns:a16="http://schemas.microsoft.com/office/drawing/2014/main" id="{AECE64E5-2138-437A-91B6-0A4F51BC0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" cy="1"/>
              </a:xfrm>
              <a:custGeom>
                <a:avLst/>
                <a:gdLst>
                  <a:gd name="T0" fmla="*/ 0 w 6"/>
                  <a:gd name="T1" fmla="*/ 6 w 6"/>
                  <a:gd name="T2" fmla="*/ 6 w 6"/>
                  <a:gd name="T3" fmla="*/ 0 w 6"/>
                  <a:gd name="T4" fmla="*/ 0 w 6"/>
                  <a:gd name="T5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" name="Freeform 251">
                <a:extLst>
                  <a:ext uri="{FF2B5EF4-FFF2-40B4-BE49-F238E27FC236}">
                    <a16:creationId xmlns:a16="http://schemas.microsoft.com/office/drawing/2014/main" id="{E933B6C2-1A76-4CB4-9F49-353B0C88DF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40" cy="64"/>
              </a:xfrm>
              <a:custGeom>
                <a:avLst/>
                <a:gdLst>
                  <a:gd name="T0" fmla="*/ 0 w 680"/>
                  <a:gd name="T1" fmla="*/ 0 h 127"/>
                  <a:gd name="T2" fmla="*/ 680 w 680"/>
                  <a:gd name="T3" fmla="*/ 0 h 127"/>
                  <a:gd name="T4" fmla="*/ 680 w 680"/>
                  <a:gd name="T5" fmla="*/ 127 h 127"/>
                  <a:gd name="T6" fmla="*/ 0 w 680"/>
                  <a:gd name="T7" fmla="*/ 127 h 127"/>
                  <a:gd name="T8" fmla="*/ 0 w 680"/>
                  <a:gd name="T9" fmla="*/ 0 h 127"/>
                  <a:gd name="T10" fmla="*/ 0 w 680"/>
                  <a:gd name="T11" fmla="*/ 0 h 127"/>
                  <a:gd name="T12" fmla="*/ 663 w 680"/>
                  <a:gd name="T13" fmla="*/ 0 h 127"/>
                  <a:gd name="T14" fmla="*/ 663 w 680"/>
                  <a:gd name="T15" fmla="*/ 127 h 127"/>
                  <a:gd name="T16" fmla="*/ 0 w 680"/>
                  <a:gd name="T17" fmla="*/ 127 h 127"/>
                  <a:gd name="T18" fmla="*/ 0 w 68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0" h="127">
                    <a:moveTo>
                      <a:pt x="0" y="0"/>
                    </a:moveTo>
                    <a:lnTo>
                      <a:pt x="680" y="0"/>
                    </a:lnTo>
                    <a:lnTo>
                      <a:pt x="68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" name="Freeform 252">
                <a:extLst>
                  <a:ext uri="{FF2B5EF4-FFF2-40B4-BE49-F238E27FC236}">
                    <a16:creationId xmlns:a16="http://schemas.microsoft.com/office/drawing/2014/main" id="{590EF111-93E0-4675-A852-2F7B02968F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32" cy="64"/>
              </a:xfrm>
              <a:custGeom>
                <a:avLst/>
                <a:gdLst>
                  <a:gd name="T0" fmla="*/ 0 w 663"/>
                  <a:gd name="T1" fmla="*/ 0 h 127"/>
                  <a:gd name="T2" fmla="*/ 663 w 663"/>
                  <a:gd name="T3" fmla="*/ 0 h 127"/>
                  <a:gd name="T4" fmla="*/ 663 w 663"/>
                  <a:gd name="T5" fmla="*/ 127 h 127"/>
                  <a:gd name="T6" fmla="*/ 0 w 663"/>
                  <a:gd name="T7" fmla="*/ 127 h 127"/>
                  <a:gd name="T8" fmla="*/ 0 w 663"/>
                  <a:gd name="T9" fmla="*/ 0 h 127"/>
                  <a:gd name="T10" fmla="*/ 0 w 663"/>
                  <a:gd name="T11" fmla="*/ 0 h 127"/>
                  <a:gd name="T12" fmla="*/ 646 w 663"/>
                  <a:gd name="T13" fmla="*/ 0 h 127"/>
                  <a:gd name="T14" fmla="*/ 646 w 663"/>
                  <a:gd name="T15" fmla="*/ 127 h 127"/>
                  <a:gd name="T16" fmla="*/ 0 w 663"/>
                  <a:gd name="T17" fmla="*/ 127 h 127"/>
                  <a:gd name="T18" fmla="*/ 0 w 66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3" h="127"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" name="Freeform 253">
                <a:extLst>
                  <a:ext uri="{FF2B5EF4-FFF2-40B4-BE49-F238E27FC236}">
                    <a16:creationId xmlns:a16="http://schemas.microsoft.com/office/drawing/2014/main" id="{80A50187-3109-494A-AF14-54425D4D92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23" cy="64"/>
              </a:xfrm>
              <a:custGeom>
                <a:avLst/>
                <a:gdLst>
                  <a:gd name="T0" fmla="*/ 0 w 646"/>
                  <a:gd name="T1" fmla="*/ 0 h 127"/>
                  <a:gd name="T2" fmla="*/ 646 w 646"/>
                  <a:gd name="T3" fmla="*/ 0 h 127"/>
                  <a:gd name="T4" fmla="*/ 646 w 646"/>
                  <a:gd name="T5" fmla="*/ 127 h 127"/>
                  <a:gd name="T6" fmla="*/ 0 w 646"/>
                  <a:gd name="T7" fmla="*/ 127 h 127"/>
                  <a:gd name="T8" fmla="*/ 0 w 646"/>
                  <a:gd name="T9" fmla="*/ 0 h 127"/>
                  <a:gd name="T10" fmla="*/ 0 w 646"/>
                  <a:gd name="T11" fmla="*/ 0 h 127"/>
                  <a:gd name="T12" fmla="*/ 627 w 646"/>
                  <a:gd name="T13" fmla="*/ 0 h 127"/>
                  <a:gd name="T14" fmla="*/ 627 w 646"/>
                  <a:gd name="T15" fmla="*/ 127 h 127"/>
                  <a:gd name="T16" fmla="*/ 0 w 646"/>
                  <a:gd name="T17" fmla="*/ 127 h 127"/>
                  <a:gd name="T18" fmla="*/ 0 w 64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6" h="127"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" name="Freeform 254">
                <a:extLst>
                  <a:ext uri="{FF2B5EF4-FFF2-40B4-BE49-F238E27FC236}">
                    <a16:creationId xmlns:a16="http://schemas.microsoft.com/office/drawing/2014/main" id="{B46951AD-2037-4917-8614-E2481D608E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13" cy="64"/>
              </a:xfrm>
              <a:custGeom>
                <a:avLst/>
                <a:gdLst>
                  <a:gd name="T0" fmla="*/ 0 w 627"/>
                  <a:gd name="T1" fmla="*/ 0 h 127"/>
                  <a:gd name="T2" fmla="*/ 627 w 627"/>
                  <a:gd name="T3" fmla="*/ 0 h 127"/>
                  <a:gd name="T4" fmla="*/ 627 w 627"/>
                  <a:gd name="T5" fmla="*/ 127 h 127"/>
                  <a:gd name="T6" fmla="*/ 0 w 627"/>
                  <a:gd name="T7" fmla="*/ 127 h 127"/>
                  <a:gd name="T8" fmla="*/ 0 w 627"/>
                  <a:gd name="T9" fmla="*/ 0 h 127"/>
                  <a:gd name="T10" fmla="*/ 0 w 627"/>
                  <a:gd name="T11" fmla="*/ 0 h 127"/>
                  <a:gd name="T12" fmla="*/ 609 w 627"/>
                  <a:gd name="T13" fmla="*/ 0 h 127"/>
                  <a:gd name="T14" fmla="*/ 609 w 627"/>
                  <a:gd name="T15" fmla="*/ 127 h 127"/>
                  <a:gd name="T16" fmla="*/ 0 w 627"/>
                  <a:gd name="T17" fmla="*/ 127 h 127"/>
                  <a:gd name="T18" fmla="*/ 0 w 62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7" h="127"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" name="Freeform 255">
                <a:extLst>
                  <a:ext uri="{FF2B5EF4-FFF2-40B4-BE49-F238E27FC236}">
                    <a16:creationId xmlns:a16="http://schemas.microsoft.com/office/drawing/2014/main" id="{52EE8EE9-2A7A-47D3-813D-0B86F23C5A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05" cy="64"/>
              </a:xfrm>
              <a:custGeom>
                <a:avLst/>
                <a:gdLst>
                  <a:gd name="T0" fmla="*/ 0 w 609"/>
                  <a:gd name="T1" fmla="*/ 0 h 127"/>
                  <a:gd name="T2" fmla="*/ 609 w 609"/>
                  <a:gd name="T3" fmla="*/ 0 h 127"/>
                  <a:gd name="T4" fmla="*/ 609 w 609"/>
                  <a:gd name="T5" fmla="*/ 127 h 127"/>
                  <a:gd name="T6" fmla="*/ 0 w 609"/>
                  <a:gd name="T7" fmla="*/ 127 h 127"/>
                  <a:gd name="T8" fmla="*/ 0 w 609"/>
                  <a:gd name="T9" fmla="*/ 0 h 127"/>
                  <a:gd name="T10" fmla="*/ 0 w 609"/>
                  <a:gd name="T11" fmla="*/ 0 h 127"/>
                  <a:gd name="T12" fmla="*/ 592 w 609"/>
                  <a:gd name="T13" fmla="*/ 0 h 127"/>
                  <a:gd name="T14" fmla="*/ 592 w 609"/>
                  <a:gd name="T15" fmla="*/ 127 h 127"/>
                  <a:gd name="T16" fmla="*/ 0 w 609"/>
                  <a:gd name="T17" fmla="*/ 127 h 127"/>
                  <a:gd name="T18" fmla="*/ 0 w 60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9" h="127"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" name="Freeform 256">
                <a:extLst>
                  <a:ext uri="{FF2B5EF4-FFF2-40B4-BE49-F238E27FC236}">
                    <a16:creationId xmlns:a16="http://schemas.microsoft.com/office/drawing/2014/main" id="{9AEFDD7F-CEF8-4379-B066-4F837B1178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96" cy="64"/>
              </a:xfrm>
              <a:custGeom>
                <a:avLst/>
                <a:gdLst>
                  <a:gd name="T0" fmla="*/ 0 w 592"/>
                  <a:gd name="T1" fmla="*/ 0 h 127"/>
                  <a:gd name="T2" fmla="*/ 592 w 592"/>
                  <a:gd name="T3" fmla="*/ 0 h 127"/>
                  <a:gd name="T4" fmla="*/ 592 w 592"/>
                  <a:gd name="T5" fmla="*/ 127 h 127"/>
                  <a:gd name="T6" fmla="*/ 0 w 592"/>
                  <a:gd name="T7" fmla="*/ 127 h 127"/>
                  <a:gd name="T8" fmla="*/ 0 w 592"/>
                  <a:gd name="T9" fmla="*/ 0 h 127"/>
                  <a:gd name="T10" fmla="*/ 0 w 592"/>
                  <a:gd name="T11" fmla="*/ 0 h 127"/>
                  <a:gd name="T12" fmla="*/ 573 w 592"/>
                  <a:gd name="T13" fmla="*/ 0 h 127"/>
                  <a:gd name="T14" fmla="*/ 573 w 592"/>
                  <a:gd name="T15" fmla="*/ 127 h 127"/>
                  <a:gd name="T16" fmla="*/ 0 w 592"/>
                  <a:gd name="T17" fmla="*/ 127 h 127"/>
                  <a:gd name="T18" fmla="*/ 0 w 59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2" h="127"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1E1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" name="Freeform 257">
                <a:extLst>
                  <a:ext uri="{FF2B5EF4-FFF2-40B4-BE49-F238E27FC236}">
                    <a16:creationId xmlns:a16="http://schemas.microsoft.com/office/drawing/2014/main" id="{E5FD9688-925D-4367-A58F-FEFAA6A652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86" cy="64"/>
              </a:xfrm>
              <a:custGeom>
                <a:avLst/>
                <a:gdLst>
                  <a:gd name="T0" fmla="*/ 0 w 573"/>
                  <a:gd name="T1" fmla="*/ 0 h 127"/>
                  <a:gd name="T2" fmla="*/ 573 w 573"/>
                  <a:gd name="T3" fmla="*/ 0 h 127"/>
                  <a:gd name="T4" fmla="*/ 573 w 573"/>
                  <a:gd name="T5" fmla="*/ 127 h 127"/>
                  <a:gd name="T6" fmla="*/ 0 w 573"/>
                  <a:gd name="T7" fmla="*/ 127 h 127"/>
                  <a:gd name="T8" fmla="*/ 0 w 573"/>
                  <a:gd name="T9" fmla="*/ 0 h 127"/>
                  <a:gd name="T10" fmla="*/ 0 w 573"/>
                  <a:gd name="T11" fmla="*/ 0 h 127"/>
                  <a:gd name="T12" fmla="*/ 555 w 573"/>
                  <a:gd name="T13" fmla="*/ 0 h 127"/>
                  <a:gd name="T14" fmla="*/ 555 w 573"/>
                  <a:gd name="T15" fmla="*/ 127 h 127"/>
                  <a:gd name="T16" fmla="*/ 0 w 573"/>
                  <a:gd name="T17" fmla="*/ 127 h 127"/>
                  <a:gd name="T18" fmla="*/ 0 w 57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3" h="127"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" name="Freeform 258">
                <a:extLst>
                  <a:ext uri="{FF2B5EF4-FFF2-40B4-BE49-F238E27FC236}">
                    <a16:creationId xmlns:a16="http://schemas.microsoft.com/office/drawing/2014/main" id="{99395437-4E84-4E4B-9E00-7E5D448430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8" cy="64"/>
              </a:xfrm>
              <a:custGeom>
                <a:avLst/>
                <a:gdLst>
                  <a:gd name="T0" fmla="*/ 0 w 555"/>
                  <a:gd name="T1" fmla="*/ 0 h 127"/>
                  <a:gd name="T2" fmla="*/ 555 w 555"/>
                  <a:gd name="T3" fmla="*/ 0 h 127"/>
                  <a:gd name="T4" fmla="*/ 555 w 555"/>
                  <a:gd name="T5" fmla="*/ 127 h 127"/>
                  <a:gd name="T6" fmla="*/ 0 w 555"/>
                  <a:gd name="T7" fmla="*/ 127 h 127"/>
                  <a:gd name="T8" fmla="*/ 0 w 555"/>
                  <a:gd name="T9" fmla="*/ 0 h 127"/>
                  <a:gd name="T10" fmla="*/ 0 w 555"/>
                  <a:gd name="T11" fmla="*/ 0 h 127"/>
                  <a:gd name="T12" fmla="*/ 538 w 555"/>
                  <a:gd name="T13" fmla="*/ 0 h 127"/>
                  <a:gd name="T14" fmla="*/ 538 w 555"/>
                  <a:gd name="T15" fmla="*/ 127 h 127"/>
                  <a:gd name="T16" fmla="*/ 0 w 555"/>
                  <a:gd name="T17" fmla="*/ 127 h 127"/>
                  <a:gd name="T18" fmla="*/ 0 w 55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5" h="127"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" name="Freeform 259">
                <a:extLst>
                  <a:ext uri="{FF2B5EF4-FFF2-40B4-BE49-F238E27FC236}">
                    <a16:creationId xmlns:a16="http://schemas.microsoft.com/office/drawing/2014/main" id="{5CE9CA9B-F37D-4F1E-8591-2D6A57ECCD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69" cy="64"/>
              </a:xfrm>
              <a:custGeom>
                <a:avLst/>
                <a:gdLst>
                  <a:gd name="T0" fmla="*/ 0 w 538"/>
                  <a:gd name="T1" fmla="*/ 0 h 127"/>
                  <a:gd name="T2" fmla="*/ 538 w 538"/>
                  <a:gd name="T3" fmla="*/ 0 h 127"/>
                  <a:gd name="T4" fmla="*/ 538 w 538"/>
                  <a:gd name="T5" fmla="*/ 127 h 127"/>
                  <a:gd name="T6" fmla="*/ 0 w 538"/>
                  <a:gd name="T7" fmla="*/ 127 h 127"/>
                  <a:gd name="T8" fmla="*/ 0 w 538"/>
                  <a:gd name="T9" fmla="*/ 0 h 127"/>
                  <a:gd name="T10" fmla="*/ 0 w 538"/>
                  <a:gd name="T11" fmla="*/ 0 h 127"/>
                  <a:gd name="T12" fmla="*/ 519 w 538"/>
                  <a:gd name="T13" fmla="*/ 0 h 127"/>
                  <a:gd name="T14" fmla="*/ 519 w 538"/>
                  <a:gd name="T15" fmla="*/ 127 h 127"/>
                  <a:gd name="T16" fmla="*/ 0 w 538"/>
                  <a:gd name="T17" fmla="*/ 127 h 127"/>
                  <a:gd name="T18" fmla="*/ 0 w 53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8" h="127"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" name="Freeform 260">
                <a:extLst>
                  <a:ext uri="{FF2B5EF4-FFF2-40B4-BE49-F238E27FC236}">
                    <a16:creationId xmlns:a16="http://schemas.microsoft.com/office/drawing/2014/main" id="{D67C18BD-E6D4-4326-873F-DA95CC70EA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9" cy="64"/>
              </a:xfrm>
              <a:custGeom>
                <a:avLst/>
                <a:gdLst>
                  <a:gd name="T0" fmla="*/ 0 w 519"/>
                  <a:gd name="T1" fmla="*/ 0 h 127"/>
                  <a:gd name="T2" fmla="*/ 519 w 519"/>
                  <a:gd name="T3" fmla="*/ 0 h 127"/>
                  <a:gd name="T4" fmla="*/ 519 w 519"/>
                  <a:gd name="T5" fmla="*/ 127 h 127"/>
                  <a:gd name="T6" fmla="*/ 0 w 519"/>
                  <a:gd name="T7" fmla="*/ 127 h 127"/>
                  <a:gd name="T8" fmla="*/ 0 w 519"/>
                  <a:gd name="T9" fmla="*/ 0 h 127"/>
                  <a:gd name="T10" fmla="*/ 0 w 519"/>
                  <a:gd name="T11" fmla="*/ 0 h 127"/>
                  <a:gd name="T12" fmla="*/ 502 w 519"/>
                  <a:gd name="T13" fmla="*/ 0 h 127"/>
                  <a:gd name="T14" fmla="*/ 502 w 519"/>
                  <a:gd name="T15" fmla="*/ 127 h 127"/>
                  <a:gd name="T16" fmla="*/ 0 w 519"/>
                  <a:gd name="T17" fmla="*/ 127 h 127"/>
                  <a:gd name="T18" fmla="*/ 0 w 51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9" h="127"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" name="Freeform 261">
                <a:extLst>
                  <a:ext uri="{FF2B5EF4-FFF2-40B4-BE49-F238E27FC236}">
                    <a16:creationId xmlns:a16="http://schemas.microsoft.com/office/drawing/2014/main" id="{7E94C596-07F7-4683-B387-15F9620402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1" cy="64"/>
              </a:xfrm>
              <a:custGeom>
                <a:avLst/>
                <a:gdLst>
                  <a:gd name="T0" fmla="*/ 0 w 502"/>
                  <a:gd name="T1" fmla="*/ 0 h 127"/>
                  <a:gd name="T2" fmla="*/ 502 w 502"/>
                  <a:gd name="T3" fmla="*/ 0 h 127"/>
                  <a:gd name="T4" fmla="*/ 502 w 502"/>
                  <a:gd name="T5" fmla="*/ 127 h 127"/>
                  <a:gd name="T6" fmla="*/ 0 w 502"/>
                  <a:gd name="T7" fmla="*/ 127 h 127"/>
                  <a:gd name="T8" fmla="*/ 0 w 502"/>
                  <a:gd name="T9" fmla="*/ 0 h 127"/>
                  <a:gd name="T10" fmla="*/ 0 w 502"/>
                  <a:gd name="T11" fmla="*/ 0 h 127"/>
                  <a:gd name="T12" fmla="*/ 484 w 502"/>
                  <a:gd name="T13" fmla="*/ 0 h 127"/>
                  <a:gd name="T14" fmla="*/ 484 w 502"/>
                  <a:gd name="T15" fmla="*/ 127 h 127"/>
                  <a:gd name="T16" fmla="*/ 0 w 502"/>
                  <a:gd name="T17" fmla="*/ 127 h 127"/>
                  <a:gd name="T18" fmla="*/ 0 w 50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2" h="127"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" name="Freeform 262">
                <a:extLst>
                  <a:ext uri="{FF2B5EF4-FFF2-40B4-BE49-F238E27FC236}">
                    <a16:creationId xmlns:a16="http://schemas.microsoft.com/office/drawing/2014/main" id="{A15477D6-4EDD-471D-8A68-47C4A388CB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42" cy="64"/>
              </a:xfrm>
              <a:custGeom>
                <a:avLst/>
                <a:gdLst>
                  <a:gd name="T0" fmla="*/ 0 w 484"/>
                  <a:gd name="T1" fmla="*/ 0 h 127"/>
                  <a:gd name="T2" fmla="*/ 484 w 484"/>
                  <a:gd name="T3" fmla="*/ 0 h 127"/>
                  <a:gd name="T4" fmla="*/ 484 w 484"/>
                  <a:gd name="T5" fmla="*/ 127 h 127"/>
                  <a:gd name="T6" fmla="*/ 0 w 484"/>
                  <a:gd name="T7" fmla="*/ 127 h 127"/>
                  <a:gd name="T8" fmla="*/ 0 w 484"/>
                  <a:gd name="T9" fmla="*/ 0 h 127"/>
                  <a:gd name="T10" fmla="*/ 0 w 484"/>
                  <a:gd name="T11" fmla="*/ 0 h 127"/>
                  <a:gd name="T12" fmla="*/ 465 w 484"/>
                  <a:gd name="T13" fmla="*/ 0 h 127"/>
                  <a:gd name="T14" fmla="*/ 465 w 484"/>
                  <a:gd name="T15" fmla="*/ 127 h 127"/>
                  <a:gd name="T16" fmla="*/ 0 w 484"/>
                  <a:gd name="T17" fmla="*/ 127 h 127"/>
                  <a:gd name="T18" fmla="*/ 0 w 48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4" h="127"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" name="Freeform 263">
                <a:extLst>
                  <a:ext uri="{FF2B5EF4-FFF2-40B4-BE49-F238E27FC236}">
                    <a16:creationId xmlns:a16="http://schemas.microsoft.com/office/drawing/2014/main" id="{A64857E1-C9DC-4B35-8795-789C215377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32" cy="64"/>
              </a:xfrm>
              <a:custGeom>
                <a:avLst/>
                <a:gdLst>
                  <a:gd name="T0" fmla="*/ 0 w 465"/>
                  <a:gd name="T1" fmla="*/ 0 h 127"/>
                  <a:gd name="T2" fmla="*/ 465 w 465"/>
                  <a:gd name="T3" fmla="*/ 0 h 127"/>
                  <a:gd name="T4" fmla="*/ 465 w 465"/>
                  <a:gd name="T5" fmla="*/ 127 h 127"/>
                  <a:gd name="T6" fmla="*/ 0 w 465"/>
                  <a:gd name="T7" fmla="*/ 127 h 127"/>
                  <a:gd name="T8" fmla="*/ 0 w 465"/>
                  <a:gd name="T9" fmla="*/ 0 h 127"/>
                  <a:gd name="T10" fmla="*/ 0 w 465"/>
                  <a:gd name="T11" fmla="*/ 0 h 127"/>
                  <a:gd name="T12" fmla="*/ 448 w 465"/>
                  <a:gd name="T13" fmla="*/ 0 h 127"/>
                  <a:gd name="T14" fmla="*/ 448 w 465"/>
                  <a:gd name="T15" fmla="*/ 127 h 127"/>
                  <a:gd name="T16" fmla="*/ 0 w 465"/>
                  <a:gd name="T17" fmla="*/ 127 h 127"/>
                  <a:gd name="T18" fmla="*/ 0 w 46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5" h="127"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7" name="Freeform 264">
                <a:extLst>
                  <a:ext uri="{FF2B5EF4-FFF2-40B4-BE49-F238E27FC236}">
                    <a16:creationId xmlns:a16="http://schemas.microsoft.com/office/drawing/2014/main" id="{7D250C36-6AF9-448A-95F4-22DDA61DBE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24" cy="64"/>
              </a:xfrm>
              <a:custGeom>
                <a:avLst/>
                <a:gdLst>
                  <a:gd name="T0" fmla="*/ 0 w 448"/>
                  <a:gd name="T1" fmla="*/ 0 h 127"/>
                  <a:gd name="T2" fmla="*/ 448 w 448"/>
                  <a:gd name="T3" fmla="*/ 0 h 127"/>
                  <a:gd name="T4" fmla="*/ 448 w 448"/>
                  <a:gd name="T5" fmla="*/ 127 h 127"/>
                  <a:gd name="T6" fmla="*/ 0 w 448"/>
                  <a:gd name="T7" fmla="*/ 127 h 127"/>
                  <a:gd name="T8" fmla="*/ 0 w 448"/>
                  <a:gd name="T9" fmla="*/ 0 h 127"/>
                  <a:gd name="T10" fmla="*/ 0 w 448"/>
                  <a:gd name="T11" fmla="*/ 0 h 127"/>
                  <a:gd name="T12" fmla="*/ 430 w 448"/>
                  <a:gd name="T13" fmla="*/ 0 h 127"/>
                  <a:gd name="T14" fmla="*/ 430 w 448"/>
                  <a:gd name="T15" fmla="*/ 127 h 127"/>
                  <a:gd name="T16" fmla="*/ 0 w 448"/>
                  <a:gd name="T17" fmla="*/ 127 h 127"/>
                  <a:gd name="T18" fmla="*/ 0 w 44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8" h="127"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" name="Freeform 265">
                <a:extLst>
                  <a:ext uri="{FF2B5EF4-FFF2-40B4-BE49-F238E27FC236}">
                    <a16:creationId xmlns:a16="http://schemas.microsoft.com/office/drawing/2014/main" id="{1C3B4B34-2271-443C-85E6-29127C7DBF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15" cy="64"/>
              </a:xfrm>
              <a:custGeom>
                <a:avLst/>
                <a:gdLst>
                  <a:gd name="T0" fmla="*/ 0 w 430"/>
                  <a:gd name="T1" fmla="*/ 0 h 127"/>
                  <a:gd name="T2" fmla="*/ 430 w 430"/>
                  <a:gd name="T3" fmla="*/ 0 h 127"/>
                  <a:gd name="T4" fmla="*/ 430 w 430"/>
                  <a:gd name="T5" fmla="*/ 127 h 127"/>
                  <a:gd name="T6" fmla="*/ 0 w 430"/>
                  <a:gd name="T7" fmla="*/ 127 h 127"/>
                  <a:gd name="T8" fmla="*/ 0 w 430"/>
                  <a:gd name="T9" fmla="*/ 0 h 127"/>
                  <a:gd name="T10" fmla="*/ 0 w 430"/>
                  <a:gd name="T11" fmla="*/ 0 h 127"/>
                  <a:gd name="T12" fmla="*/ 411 w 430"/>
                  <a:gd name="T13" fmla="*/ 0 h 127"/>
                  <a:gd name="T14" fmla="*/ 411 w 430"/>
                  <a:gd name="T15" fmla="*/ 127 h 127"/>
                  <a:gd name="T16" fmla="*/ 0 w 430"/>
                  <a:gd name="T17" fmla="*/ 127 h 127"/>
                  <a:gd name="T18" fmla="*/ 0 w 43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0" h="127"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" name="Freeform 266">
                <a:extLst>
                  <a:ext uri="{FF2B5EF4-FFF2-40B4-BE49-F238E27FC236}">
                    <a16:creationId xmlns:a16="http://schemas.microsoft.com/office/drawing/2014/main" id="{06B01015-6B92-419E-B546-7A10CA4AFC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06" cy="64"/>
              </a:xfrm>
              <a:custGeom>
                <a:avLst/>
                <a:gdLst>
                  <a:gd name="T0" fmla="*/ 0 w 411"/>
                  <a:gd name="T1" fmla="*/ 0 h 127"/>
                  <a:gd name="T2" fmla="*/ 411 w 411"/>
                  <a:gd name="T3" fmla="*/ 0 h 127"/>
                  <a:gd name="T4" fmla="*/ 411 w 411"/>
                  <a:gd name="T5" fmla="*/ 127 h 127"/>
                  <a:gd name="T6" fmla="*/ 0 w 411"/>
                  <a:gd name="T7" fmla="*/ 127 h 127"/>
                  <a:gd name="T8" fmla="*/ 0 w 411"/>
                  <a:gd name="T9" fmla="*/ 0 h 127"/>
                  <a:gd name="T10" fmla="*/ 0 w 411"/>
                  <a:gd name="T11" fmla="*/ 0 h 127"/>
                  <a:gd name="T12" fmla="*/ 394 w 411"/>
                  <a:gd name="T13" fmla="*/ 0 h 127"/>
                  <a:gd name="T14" fmla="*/ 394 w 411"/>
                  <a:gd name="T15" fmla="*/ 127 h 127"/>
                  <a:gd name="T16" fmla="*/ 0 w 411"/>
                  <a:gd name="T17" fmla="*/ 127 h 127"/>
                  <a:gd name="T18" fmla="*/ 0 w 41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1" h="127"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D7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" name="Freeform 267">
                <a:extLst>
                  <a:ext uri="{FF2B5EF4-FFF2-40B4-BE49-F238E27FC236}">
                    <a16:creationId xmlns:a16="http://schemas.microsoft.com/office/drawing/2014/main" id="{36C382BB-201C-4C04-B28D-2E4F6E7F5D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97" cy="64"/>
              </a:xfrm>
              <a:custGeom>
                <a:avLst/>
                <a:gdLst>
                  <a:gd name="T0" fmla="*/ 0 w 394"/>
                  <a:gd name="T1" fmla="*/ 0 h 127"/>
                  <a:gd name="T2" fmla="*/ 394 w 394"/>
                  <a:gd name="T3" fmla="*/ 0 h 127"/>
                  <a:gd name="T4" fmla="*/ 394 w 394"/>
                  <a:gd name="T5" fmla="*/ 127 h 127"/>
                  <a:gd name="T6" fmla="*/ 0 w 394"/>
                  <a:gd name="T7" fmla="*/ 127 h 127"/>
                  <a:gd name="T8" fmla="*/ 0 w 394"/>
                  <a:gd name="T9" fmla="*/ 0 h 127"/>
                  <a:gd name="T10" fmla="*/ 0 w 394"/>
                  <a:gd name="T11" fmla="*/ 0 h 127"/>
                  <a:gd name="T12" fmla="*/ 377 w 394"/>
                  <a:gd name="T13" fmla="*/ 0 h 127"/>
                  <a:gd name="T14" fmla="*/ 377 w 394"/>
                  <a:gd name="T15" fmla="*/ 127 h 127"/>
                  <a:gd name="T16" fmla="*/ 0 w 394"/>
                  <a:gd name="T17" fmla="*/ 127 h 127"/>
                  <a:gd name="T18" fmla="*/ 0 w 39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4" h="127"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" name="Freeform 268">
                <a:extLst>
                  <a:ext uri="{FF2B5EF4-FFF2-40B4-BE49-F238E27FC236}">
                    <a16:creationId xmlns:a16="http://schemas.microsoft.com/office/drawing/2014/main" id="{C201DD81-3A2C-462F-B4FB-9A7177D688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88" cy="64"/>
              </a:xfrm>
              <a:custGeom>
                <a:avLst/>
                <a:gdLst>
                  <a:gd name="T0" fmla="*/ 0 w 377"/>
                  <a:gd name="T1" fmla="*/ 0 h 127"/>
                  <a:gd name="T2" fmla="*/ 377 w 377"/>
                  <a:gd name="T3" fmla="*/ 0 h 127"/>
                  <a:gd name="T4" fmla="*/ 377 w 377"/>
                  <a:gd name="T5" fmla="*/ 127 h 127"/>
                  <a:gd name="T6" fmla="*/ 0 w 377"/>
                  <a:gd name="T7" fmla="*/ 127 h 127"/>
                  <a:gd name="T8" fmla="*/ 0 w 377"/>
                  <a:gd name="T9" fmla="*/ 0 h 127"/>
                  <a:gd name="T10" fmla="*/ 0 w 377"/>
                  <a:gd name="T11" fmla="*/ 0 h 127"/>
                  <a:gd name="T12" fmla="*/ 357 w 377"/>
                  <a:gd name="T13" fmla="*/ 0 h 127"/>
                  <a:gd name="T14" fmla="*/ 357 w 377"/>
                  <a:gd name="T15" fmla="*/ 127 h 127"/>
                  <a:gd name="T16" fmla="*/ 0 w 377"/>
                  <a:gd name="T17" fmla="*/ 127 h 127"/>
                  <a:gd name="T18" fmla="*/ 0 w 37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7" h="127"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" name="Freeform 269">
                <a:extLst>
                  <a:ext uri="{FF2B5EF4-FFF2-40B4-BE49-F238E27FC236}">
                    <a16:creationId xmlns:a16="http://schemas.microsoft.com/office/drawing/2014/main" id="{1DB7F2B0-78C4-42F4-A92D-142198E0C4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9" cy="64"/>
              </a:xfrm>
              <a:custGeom>
                <a:avLst/>
                <a:gdLst>
                  <a:gd name="T0" fmla="*/ 0 w 357"/>
                  <a:gd name="T1" fmla="*/ 0 h 127"/>
                  <a:gd name="T2" fmla="*/ 357 w 357"/>
                  <a:gd name="T3" fmla="*/ 0 h 127"/>
                  <a:gd name="T4" fmla="*/ 357 w 357"/>
                  <a:gd name="T5" fmla="*/ 127 h 127"/>
                  <a:gd name="T6" fmla="*/ 0 w 357"/>
                  <a:gd name="T7" fmla="*/ 127 h 127"/>
                  <a:gd name="T8" fmla="*/ 0 w 357"/>
                  <a:gd name="T9" fmla="*/ 0 h 127"/>
                  <a:gd name="T10" fmla="*/ 0 w 357"/>
                  <a:gd name="T11" fmla="*/ 0 h 127"/>
                  <a:gd name="T12" fmla="*/ 340 w 357"/>
                  <a:gd name="T13" fmla="*/ 0 h 127"/>
                  <a:gd name="T14" fmla="*/ 340 w 357"/>
                  <a:gd name="T15" fmla="*/ 127 h 127"/>
                  <a:gd name="T16" fmla="*/ 0 w 357"/>
                  <a:gd name="T17" fmla="*/ 127 h 127"/>
                  <a:gd name="T18" fmla="*/ 0 w 35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7" h="127"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Freeform 270">
                <a:extLst>
                  <a:ext uri="{FF2B5EF4-FFF2-40B4-BE49-F238E27FC236}">
                    <a16:creationId xmlns:a16="http://schemas.microsoft.com/office/drawing/2014/main" id="{5A15ADC3-CEE2-41B7-934A-59E7A9F887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0" cy="64"/>
              </a:xfrm>
              <a:custGeom>
                <a:avLst/>
                <a:gdLst>
                  <a:gd name="T0" fmla="*/ 0 w 340"/>
                  <a:gd name="T1" fmla="*/ 0 h 127"/>
                  <a:gd name="T2" fmla="*/ 340 w 340"/>
                  <a:gd name="T3" fmla="*/ 0 h 127"/>
                  <a:gd name="T4" fmla="*/ 340 w 340"/>
                  <a:gd name="T5" fmla="*/ 127 h 127"/>
                  <a:gd name="T6" fmla="*/ 0 w 340"/>
                  <a:gd name="T7" fmla="*/ 127 h 127"/>
                  <a:gd name="T8" fmla="*/ 0 w 340"/>
                  <a:gd name="T9" fmla="*/ 0 h 127"/>
                  <a:gd name="T10" fmla="*/ 0 w 340"/>
                  <a:gd name="T11" fmla="*/ 0 h 127"/>
                  <a:gd name="T12" fmla="*/ 323 w 340"/>
                  <a:gd name="T13" fmla="*/ 0 h 127"/>
                  <a:gd name="T14" fmla="*/ 323 w 340"/>
                  <a:gd name="T15" fmla="*/ 127 h 127"/>
                  <a:gd name="T16" fmla="*/ 0 w 340"/>
                  <a:gd name="T17" fmla="*/ 127 h 127"/>
                  <a:gd name="T18" fmla="*/ 0 w 34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0" h="127"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" name="Freeform 271">
                <a:extLst>
                  <a:ext uri="{FF2B5EF4-FFF2-40B4-BE49-F238E27FC236}">
                    <a16:creationId xmlns:a16="http://schemas.microsoft.com/office/drawing/2014/main" id="{E6804074-768F-4DC4-AE1A-A8D03B9EFE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61" cy="64"/>
              </a:xfrm>
              <a:custGeom>
                <a:avLst/>
                <a:gdLst>
                  <a:gd name="T0" fmla="*/ 0 w 323"/>
                  <a:gd name="T1" fmla="*/ 0 h 127"/>
                  <a:gd name="T2" fmla="*/ 323 w 323"/>
                  <a:gd name="T3" fmla="*/ 0 h 127"/>
                  <a:gd name="T4" fmla="*/ 323 w 323"/>
                  <a:gd name="T5" fmla="*/ 127 h 127"/>
                  <a:gd name="T6" fmla="*/ 0 w 323"/>
                  <a:gd name="T7" fmla="*/ 127 h 127"/>
                  <a:gd name="T8" fmla="*/ 0 w 323"/>
                  <a:gd name="T9" fmla="*/ 0 h 127"/>
                  <a:gd name="T10" fmla="*/ 0 w 323"/>
                  <a:gd name="T11" fmla="*/ 0 h 127"/>
                  <a:gd name="T12" fmla="*/ 303 w 323"/>
                  <a:gd name="T13" fmla="*/ 0 h 127"/>
                  <a:gd name="T14" fmla="*/ 303 w 323"/>
                  <a:gd name="T15" fmla="*/ 127 h 127"/>
                  <a:gd name="T16" fmla="*/ 0 w 323"/>
                  <a:gd name="T17" fmla="*/ 127 h 127"/>
                  <a:gd name="T18" fmla="*/ 0 w 32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3" h="127"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" name="Freeform 272">
                <a:extLst>
                  <a:ext uri="{FF2B5EF4-FFF2-40B4-BE49-F238E27FC236}">
                    <a16:creationId xmlns:a16="http://schemas.microsoft.com/office/drawing/2014/main" id="{E114FE94-B439-4AB6-8379-D64A008EBB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52" cy="64"/>
              </a:xfrm>
              <a:custGeom>
                <a:avLst/>
                <a:gdLst>
                  <a:gd name="T0" fmla="*/ 0 w 303"/>
                  <a:gd name="T1" fmla="*/ 0 h 127"/>
                  <a:gd name="T2" fmla="*/ 303 w 303"/>
                  <a:gd name="T3" fmla="*/ 0 h 127"/>
                  <a:gd name="T4" fmla="*/ 303 w 303"/>
                  <a:gd name="T5" fmla="*/ 127 h 127"/>
                  <a:gd name="T6" fmla="*/ 0 w 303"/>
                  <a:gd name="T7" fmla="*/ 127 h 127"/>
                  <a:gd name="T8" fmla="*/ 0 w 303"/>
                  <a:gd name="T9" fmla="*/ 0 h 127"/>
                  <a:gd name="T10" fmla="*/ 0 w 303"/>
                  <a:gd name="T11" fmla="*/ 0 h 127"/>
                  <a:gd name="T12" fmla="*/ 286 w 303"/>
                  <a:gd name="T13" fmla="*/ 0 h 127"/>
                  <a:gd name="T14" fmla="*/ 286 w 303"/>
                  <a:gd name="T15" fmla="*/ 127 h 127"/>
                  <a:gd name="T16" fmla="*/ 0 w 303"/>
                  <a:gd name="T17" fmla="*/ 127 h 127"/>
                  <a:gd name="T18" fmla="*/ 0 w 30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3" h="127"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" name="Freeform 273">
                <a:extLst>
                  <a:ext uri="{FF2B5EF4-FFF2-40B4-BE49-F238E27FC236}">
                    <a16:creationId xmlns:a16="http://schemas.microsoft.com/office/drawing/2014/main" id="{D144D363-A7DA-450F-BBED-ED5BA619CA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43" cy="64"/>
              </a:xfrm>
              <a:custGeom>
                <a:avLst/>
                <a:gdLst>
                  <a:gd name="T0" fmla="*/ 0 w 286"/>
                  <a:gd name="T1" fmla="*/ 0 h 127"/>
                  <a:gd name="T2" fmla="*/ 286 w 286"/>
                  <a:gd name="T3" fmla="*/ 0 h 127"/>
                  <a:gd name="T4" fmla="*/ 286 w 286"/>
                  <a:gd name="T5" fmla="*/ 127 h 127"/>
                  <a:gd name="T6" fmla="*/ 0 w 286"/>
                  <a:gd name="T7" fmla="*/ 127 h 127"/>
                  <a:gd name="T8" fmla="*/ 0 w 286"/>
                  <a:gd name="T9" fmla="*/ 0 h 127"/>
                  <a:gd name="T10" fmla="*/ 0 w 286"/>
                  <a:gd name="T11" fmla="*/ 0 h 127"/>
                  <a:gd name="T12" fmla="*/ 269 w 286"/>
                  <a:gd name="T13" fmla="*/ 0 h 127"/>
                  <a:gd name="T14" fmla="*/ 269 w 286"/>
                  <a:gd name="T15" fmla="*/ 127 h 127"/>
                  <a:gd name="T16" fmla="*/ 0 w 286"/>
                  <a:gd name="T17" fmla="*/ 127 h 127"/>
                  <a:gd name="T18" fmla="*/ 0 w 28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127"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" name="Freeform 274">
                <a:extLst>
                  <a:ext uri="{FF2B5EF4-FFF2-40B4-BE49-F238E27FC236}">
                    <a16:creationId xmlns:a16="http://schemas.microsoft.com/office/drawing/2014/main" id="{D98DEA3F-6DE6-4E37-9C39-D4B2819FE3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34" cy="64"/>
              </a:xfrm>
              <a:custGeom>
                <a:avLst/>
                <a:gdLst>
                  <a:gd name="T0" fmla="*/ 0 w 269"/>
                  <a:gd name="T1" fmla="*/ 0 h 127"/>
                  <a:gd name="T2" fmla="*/ 269 w 269"/>
                  <a:gd name="T3" fmla="*/ 0 h 127"/>
                  <a:gd name="T4" fmla="*/ 269 w 269"/>
                  <a:gd name="T5" fmla="*/ 127 h 127"/>
                  <a:gd name="T6" fmla="*/ 0 w 269"/>
                  <a:gd name="T7" fmla="*/ 127 h 127"/>
                  <a:gd name="T8" fmla="*/ 0 w 269"/>
                  <a:gd name="T9" fmla="*/ 0 h 127"/>
                  <a:gd name="T10" fmla="*/ 0 w 269"/>
                  <a:gd name="T11" fmla="*/ 0 h 127"/>
                  <a:gd name="T12" fmla="*/ 250 w 269"/>
                  <a:gd name="T13" fmla="*/ 0 h 127"/>
                  <a:gd name="T14" fmla="*/ 250 w 269"/>
                  <a:gd name="T15" fmla="*/ 127 h 127"/>
                  <a:gd name="T16" fmla="*/ 0 w 269"/>
                  <a:gd name="T17" fmla="*/ 127 h 127"/>
                  <a:gd name="T18" fmla="*/ 0 w 26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9" h="127"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" name="Freeform 275">
                <a:extLst>
                  <a:ext uri="{FF2B5EF4-FFF2-40B4-BE49-F238E27FC236}">
                    <a16:creationId xmlns:a16="http://schemas.microsoft.com/office/drawing/2014/main" id="{F5ACF2B9-2F4A-4002-A521-0102365D5B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25" cy="64"/>
              </a:xfrm>
              <a:custGeom>
                <a:avLst/>
                <a:gdLst>
                  <a:gd name="T0" fmla="*/ 0 w 250"/>
                  <a:gd name="T1" fmla="*/ 0 h 127"/>
                  <a:gd name="T2" fmla="*/ 250 w 250"/>
                  <a:gd name="T3" fmla="*/ 0 h 127"/>
                  <a:gd name="T4" fmla="*/ 250 w 250"/>
                  <a:gd name="T5" fmla="*/ 127 h 127"/>
                  <a:gd name="T6" fmla="*/ 0 w 250"/>
                  <a:gd name="T7" fmla="*/ 127 h 127"/>
                  <a:gd name="T8" fmla="*/ 0 w 250"/>
                  <a:gd name="T9" fmla="*/ 0 h 127"/>
                  <a:gd name="T10" fmla="*/ 0 w 250"/>
                  <a:gd name="T11" fmla="*/ 0 h 127"/>
                  <a:gd name="T12" fmla="*/ 232 w 250"/>
                  <a:gd name="T13" fmla="*/ 0 h 127"/>
                  <a:gd name="T14" fmla="*/ 232 w 250"/>
                  <a:gd name="T15" fmla="*/ 127 h 127"/>
                  <a:gd name="T16" fmla="*/ 0 w 250"/>
                  <a:gd name="T17" fmla="*/ 127 h 127"/>
                  <a:gd name="T18" fmla="*/ 0 w 25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127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" name="Freeform 276">
                <a:extLst>
                  <a:ext uri="{FF2B5EF4-FFF2-40B4-BE49-F238E27FC236}">
                    <a16:creationId xmlns:a16="http://schemas.microsoft.com/office/drawing/2014/main" id="{7D772016-B0D9-4E52-8FDC-B952FDE621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16" cy="64"/>
              </a:xfrm>
              <a:custGeom>
                <a:avLst/>
                <a:gdLst>
                  <a:gd name="T0" fmla="*/ 0 w 232"/>
                  <a:gd name="T1" fmla="*/ 0 h 127"/>
                  <a:gd name="T2" fmla="*/ 232 w 232"/>
                  <a:gd name="T3" fmla="*/ 0 h 127"/>
                  <a:gd name="T4" fmla="*/ 232 w 232"/>
                  <a:gd name="T5" fmla="*/ 127 h 127"/>
                  <a:gd name="T6" fmla="*/ 0 w 232"/>
                  <a:gd name="T7" fmla="*/ 127 h 127"/>
                  <a:gd name="T8" fmla="*/ 0 w 232"/>
                  <a:gd name="T9" fmla="*/ 0 h 127"/>
                  <a:gd name="T10" fmla="*/ 0 w 232"/>
                  <a:gd name="T11" fmla="*/ 0 h 127"/>
                  <a:gd name="T12" fmla="*/ 215 w 232"/>
                  <a:gd name="T13" fmla="*/ 0 h 127"/>
                  <a:gd name="T14" fmla="*/ 215 w 232"/>
                  <a:gd name="T15" fmla="*/ 127 h 127"/>
                  <a:gd name="T16" fmla="*/ 0 w 232"/>
                  <a:gd name="T17" fmla="*/ 127 h 127"/>
                  <a:gd name="T18" fmla="*/ 0 w 23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2" h="127"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" name="Freeform 277">
                <a:extLst>
                  <a:ext uri="{FF2B5EF4-FFF2-40B4-BE49-F238E27FC236}">
                    <a16:creationId xmlns:a16="http://schemas.microsoft.com/office/drawing/2014/main" id="{BC589813-FFDB-4641-9DF3-B62744C634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07" cy="64"/>
              </a:xfrm>
              <a:custGeom>
                <a:avLst/>
                <a:gdLst>
                  <a:gd name="T0" fmla="*/ 0 w 215"/>
                  <a:gd name="T1" fmla="*/ 0 h 127"/>
                  <a:gd name="T2" fmla="*/ 215 w 215"/>
                  <a:gd name="T3" fmla="*/ 0 h 127"/>
                  <a:gd name="T4" fmla="*/ 215 w 215"/>
                  <a:gd name="T5" fmla="*/ 127 h 127"/>
                  <a:gd name="T6" fmla="*/ 0 w 215"/>
                  <a:gd name="T7" fmla="*/ 127 h 127"/>
                  <a:gd name="T8" fmla="*/ 0 w 215"/>
                  <a:gd name="T9" fmla="*/ 0 h 127"/>
                  <a:gd name="T10" fmla="*/ 0 w 215"/>
                  <a:gd name="T11" fmla="*/ 0 h 127"/>
                  <a:gd name="T12" fmla="*/ 196 w 215"/>
                  <a:gd name="T13" fmla="*/ 0 h 127"/>
                  <a:gd name="T14" fmla="*/ 196 w 215"/>
                  <a:gd name="T15" fmla="*/ 127 h 127"/>
                  <a:gd name="T16" fmla="*/ 0 w 215"/>
                  <a:gd name="T17" fmla="*/ 127 h 127"/>
                  <a:gd name="T18" fmla="*/ 0 w 21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127"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" name="Freeform 278">
                <a:extLst>
                  <a:ext uri="{FF2B5EF4-FFF2-40B4-BE49-F238E27FC236}">
                    <a16:creationId xmlns:a16="http://schemas.microsoft.com/office/drawing/2014/main" id="{FC592C5C-4C15-4151-8A9E-D2672D9172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98" cy="64"/>
              </a:xfrm>
              <a:custGeom>
                <a:avLst/>
                <a:gdLst>
                  <a:gd name="T0" fmla="*/ 0 w 196"/>
                  <a:gd name="T1" fmla="*/ 0 h 127"/>
                  <a:gd name="T2" fmla="*/ 196 w 196"/>
                  <a:gd name="T3" fmla="*/ 0 h 127"/>
                  <a:gd name="T4" fmla="*/ 196 w 196"/>
                  <a:gd name="T5" fmla="*/ 127 h 127"/>
                  <a:gd name="T6" fmla="*/ 0 w 196"/>
                  <a:gd name="T7" fmla="*/ 127 h 127"/>
                  <a:gd name="T8" fmla="*/ 0 w 196"/>
                  <a:gd name="T9" fmla="*/ 0 h 127"/>
                  <a:gd name="T10" fmla="*/ 0 w 196"/>
                  <a:gd name="T11" fmla="*/ 0 h 127"/>
                  <a:gd name="T12" fmla="*/ 178 w 196"/>
                  <a:gd name="T13" fmla="*/ 0 h 127"/>
                  <a:gd name="T14" fmla="*/ 178 w 196"/>
                  <a:gd name="T15" fmla="*/ 127 h 127"/>
                  <a:gd name="T16" fmla="*/ 0 w 196"/>
                  <a:gd name="T17" fmla="*/ 127 h 127"/>
                  <a:gd name="T18" fmla="*/ 0 w 19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6" h="127"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" name="Freeform 279">
                <a:extLst>
                  <a:ext uri="{FF2B5EF4-FFF2-40B4-BE49-F238E27FC236}">
                    <a16:creationId xmlns:a16="http://schemas.microsoft.com/office/drawing/2014/main" id="{7BB24A6D-8A11-41E2-9569-FC0C56B0F3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9" cy="64"/>
              </a:xfrm>
              <a:custGeom>
                <a:avLst/>
                <a:gdLst>
                  <a:gd name="T0" fmla="*/ 0 w 178"/>
                  <a:gd name="T1" fmla="*/ 0 h 127"/>
                  <a:gd name="T2" fmla="*/ 178 w 178"/>
                  <a:gd name="T3" fmla="*/ 0 h 127"/>
                  <a:gd name="T4" fmla="*/ 178 w 178"/>
                  <a:gd name="T5" fmla="*/ 127 h 127"/>
                  <a:gd name="T6" fmla="*/ 0 w 178"/>
                  <a:gd name="T7" fmla="*/ 127 h 127"/>
                  <a:gd name="T8" fmla="*/ 0 w 178"/>
                  <a:gd name="T9" fmla="*/ 0 h 127"/>
                  <a:gd name="T10" fmla="*/ 0 w 178"/>
                  <a:gd name="T11" fmla="*/ 0 h 127"/>
                  <a:gd name="T12" fmla="*/ 161 w 178"/>
                  <a:gd name="T13" fmla="*/ 0 h 127"/>
                  <a:gd name="T14" fmla="*/ 161 w 178"/>
                  <a:gd name="T15" fmla="*/ 127 h 127"/>
                  <a:gd name="T16" fmla="*/ 0 w 178"/>
                  <a:gd name="T17" fmla="*/ 127 h 127"/>
                  <a:gd name="T18" fmla="*/ 0 w 17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8" h="127"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" name="Freeform 280">
                <a:extLst>
                  <a:ext uri="{FF2B5EF4-FFF2-40B4-BE49-F238E27FC236}">
                    <a16:creationId xmlns:a16="http://schemas.microsoft.com/office/drawing/2014/main" id="{A47ABE21-49BD-43A5-BA99-52ADD1BEB2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1" cy="64"/>
              </a:xfrm>
              <a:custGeom>
                <a:avLst/>
                <a:gdLst>
                  <a:gd name="T0" fmla="*/ 0 w 161"/>
                  <a:gd name="T1" fmla="*/ 0 h 127"/>
                  <a:gd name="T2" fmla="*/ 161 w 161"/>
                  <a:gd name="T3" fmla="*/ 0 h 127"/>
                  <a:gd name="T4" fmla="*/ 161 w 161"/>
                  <a:gd name="T5" fmla="*/ 127 h 127"/>
                  <a:gd name="T6" fmla="*/ 0 w 161"/>
                  <a:gd name="T7" fmla="*/ 127 h 127"/>
                  <a:gd name="T8" fmla="*/ 0 w 161"/>
                  <a:gd name="T9" fmla="*/ 0 h 127"/>
                  <a:gd name="T10" fmla="*/ 0 w 161"/>
                  <a:gd name="T11" fmla="*/ 0 h 127"/>
                  <a:gd name="T12" fmla="*/ 142 w 161"/>
                  <a:gd name="T13" fmla="*/ 0 h 127"/>
                  <a:gd name="T14" fmla="*/ 142 w 161"/>
                  <a:gd name="T15" fmla="*/ 127 h 127"/>
                  <a:gd name="T16" fmla="*/ 0 w 161"/>
                  <a:gd name="T17" fmla="*/ 127 h 127"/>
                  <a:gd name="T18" fmla="*/ 0 w 16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1" h="127"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" name="Freeform 281">
                <a:extLst>
                  <a:ext uri="{FF2B5EF4-FFF2-40B4-BE49-F238E27FC236}">
                    <a16:creationId xmlns:a16="http://schemas.microsoft.com/office/drawing/2014/main" id="{55EC9C2F-D3A5-4993-B24C-9967BA8295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71" cy="64"/>
              </a:xfrm>
              <a:custGeom>
                <a:avLst/>
                <a:gdLst>
                  <a:gd name="T0" fmla="*/ 0 w 142"/>
                  <a:gd name="T1" fmla="*/ 0 h 127"/>
                  <a:gd name="T2" fmla="*/ 142 w 142"/>
                  <a:gd name="T3" fmla="*/ 0 h 127"/>
                  <a:gd name="T4" fmla="*/ 142 w 142"/>
                  <a:gd name="T5" fmla="*/ 127 h 127"/>
                  <a:gd name="T6" fmla="*/ 0 w 142"/>
                  <a:gd name="T7" fmla="*/ 127 h 127"/>
                  <a:gd name="T8" fmla="*/ 0 w 142"/>
                  <a:gd name="T9" fmla="*/ 0 h 127"/>
                  <a:gd name="T10" fmla="*/ 0 w 142"/>
                  <a:gd name="T11" fmla="*/ 0 h 127"/>
                  <a:gd name="T12" fmla="*/ 125 w 142"/>
                  <a:gd name="T13" fmla="*/ 0 h 127"/>
                  <a:gd name="T14" fmla="*/ 125 w 142"/>
                  <a:gd name="T15" fmla="*/ 127 h 127"/>
                  <a:gd name="T16" fmla="*/ 0 w 142"/>
                  <a:gd name="T17" fmla="*/ 127 h 127"/>
                  <a:gd name="T18" fmla="*/ 0 w 14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2" h="127"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" name="Freeform 282">
                <a:extLst>
                  <a:ext uri="{FF2B5EF4-FFF2-40B4-BE49-F238E27FC236}">
                    <a16:creationId xmlns:a16="http://schemas.microsoft.com/office/drawing/2014/main" id="{0A780FB8-95AD-4330-9117-CCE4940975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62" cy="64"/>
              </a:xfrm>
              <a:custGeom>
                <a:avLst/>
                <a:gdLst>
                  <a:gd name="T0" fmla="*/ 0 w 125"/>
                  <a:gd name="T1" fmla="*/ 0 h 127"/>
                  <a:gd name="T2" fmla="*/ 125 w 125"/>
                  <a:gd name="T3" fmla="*/ 0 h 127"/>
                  <a:gd name="T4" fmla="*/ 125 w 125"/>
                  <a:gd name="T5" fmla="*/ 127 h 127"/>
                  <a:gd name="T6" fmla="*/ 0 w 125"/>
                  <a:gd name="T7" fmla="*/ 127 h 127"/>
                  <a:gd name="T8" fmla="*/ 0 w 125"/>
                  <a:gd name="T9" fmla="*/ 0 h 127"/>
                  <a:gd name="T10" fmla="*/ 0 w 125"/>
                  <a:gd name="T11" fmla="*/ 0 h 127"/>
                  <a:gd name="T12" fmla="*/ 107 w 125"/>
                  <a:gd name="T13" fmla="*/ 0 h 127"/>
                  <a:gd name="T14" fmla="*/ 107 w 125"/>
                  <a:gd name="T15" fmla="*/ 127 h 127"/>
                  <a:gd name="T16" fmla="*/ 0 w 125"/>
                  <a:gd name="T17" fmla="*/ 127 h 127"/>
                  <a:gd name="T18" fmla="*/ 0 w 12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5" h="127"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" name="Freeform 283">
                <a:extLst>
                  <a:ext uri="{FF2B5EF4-FFF2-40B4-BE49-F238E27FC236}">
                    <a16:creationId xmlns:a16="http://schemas.microsoft.com/office/drawing/2014/main" id="{97739FCF-D648-4FCD-ABBA-386E8ACBBF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54" cy="64"/>
              </a:xfrm>
              <a:custGeom>
                <a:avLst/>
                <a:gdLst>
                  <a:gd name="T0" fmla="*/ 0 w 107"/>
                  <a:gd name="T1" fmla="*/ 0 h 127"/>
                  <a:gd name="T2" fmla="*/ 107 w 107"/>
                  <a:gd name="T3" fmla="*/ 0 h 127"/>
                  <a:gd name="T4" fmla="*/ 107 w 107"/>
                  <a:gd name="T5" fmla="*/ 127 h 127"/>
                  <a:gd name="T6" fmla="*/ 0 w 107"/>
                  <a:gd name="T7" fmla="*/ 127 h 127"/>
                  <a:gd name="T8" fmla="*/ 0 w 107"/>
                  <a:gd name="T9" fmla="*/ 0 h 127"/>
                  <a:gd name="T10" fmla="*/ 0 w 107"/>
                  <a:gd name="T11" fmla="*/ 0 h 127"/>
                  <a:gd name="T12" fmla="*/ 88 w 107"/>
                  <a:gd name="T13" fmla="*/ 0 h 127"/>
                  <a:gd name="T14" fmla="*/ 88 w 107"/>
                  <a:gd name="T15" fmla="*/ 127 h 127"/>
                  <a:gd name="T16" fmla="*/ 0 w 107"/>
                  <a:gd name="T17" fmla="*/ 127 h 127"/>
                  <a:gd name="T18" fmla="*/ 0 w 10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7" h="12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" name="Freeform 284">
                <a:extLst>
                  <a:ext uri="{FF2B5EF4-FFF2-40B4-BE49-F238E27FC236}">
                    <a16:creationId xmlns:a16="http://schemas.microsoft.com/office/drawing/2014/main" id="{7D185A24-B9C9-4A36-AAF0-3C4FAD7EF3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44" cy="64"/>
              </a:xfrm>
              <a:custGeom>
                <a:avLst/>
                <a:gdLst>
                  <a:gd name="T0" fmla="*/ 0 w 88"/>
                  <a:gd name="T1" fmla="*/ 0 h 127"/>
                  <a:gd name="T2" fmla="*/ 88 w 88"/>
                  <a:gd name="T3" fmla="*/ 0 h 127"/>
                  <a:gd name="T4" fmla="*/ 88 w 88"/>
                  <a:gd name="T5" fmla="*/ 127 h 127"/>
                  <a:gd name="T6" fmla="*/ 0 w 88"/>
                  <a:gd name="T7" fmla="*/ 127 h 127"/>
                  <a:gd name="T8" fmla="*/ 0 w 88"/>
                  <a:gd name="T9" fmla="*/ 0 h 127"/>
                  <a:gd name="T10" fmla="*/ 0 w 88"/>
                  <a:gd name="T11" fmla="*/ 0 h 127"/>
                  <a:gd name="T12" fmla="*/ 71 w 88"/>
                  <a:gd name="T13" fmla="*/ 0 h 127"/>
                  <a:gd name="T14" fmla="*/ 71 w 88"/>
                  <a:gd name="T15" fmla="*/ 127 h 127"/>
                  <a:gd name="T16" fmla="*/ 0 w 88"/>
                  <a:gd name="T17" fmla="*/ 127 h 127"/>
                  <a:gd name="T18" fmla="*/ 0 w 8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127"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5C5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" name="Freeform 285">
                <a:extLst>
                  <a:ext uri="{FF2B5EF4-FFF2-40B4-BE49-F238E27FC236}">
                    <a16:creationId xmlns:a16="http://schemas.microsoft.com/office/drawing/2014/main" id="{F493D616-E4DB-4091-90A0-E7D9630F5E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5" cy="64"/>
              </a:xfrm>
              <a:custGeom>
                <a:avLst/>
                <a:gdLst>
                  <a:gd name="T0" fmla="*/ 0 w 71"/>
                  <a:gd name="T1" fmla="*/ 0 h 127"/>
                  <a:gd name="T2" fmla="*/ 71 w 71"/>
                  <a:gd name="T3" fmla="*/ 0 h 127"/>
                  <a:gd name="T4" fmla="*/ 71 w 71"/>
                  <a:gd name="T5" fmla="*/ 127 h 127"/>
                  <a:gd name="T6" fmla="*/ 0 w 71"/>
                  <a:gd name="T7" fmla="*/ 127 h 127"/>
                  <a:gd name="T8" fmla="*/ 0 w 71"/>
                  <a:gd name="T9" fmla="*/ 0 h 127"/>
                  <a:gd name="T10" fmla="*/ 0 w 71"/>
                  <a:gd name="T11" fmla="*/ 0 h 127"/>
                  <a:gd name="T12" fmla="*/ 53 w 71"/>
                  <a:gd name="T13" fmla="*/ 0 h 127"/>
                  <a:gd name="T14" fmla="*/ 53 w 71"/>
                  <a:gd name="T15" fmla="*/ 127 h 127"/>
                  <a:gd name="T16" fmla="*/ 0 w 71"/>
                  <a:gd name="T17" fmla="*/ 127 h 127"/>
                  <a:gd name="T18" fmla="*/ 0 w 7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" h="127"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" name="Freeform 286">
                <a:extLst>
                  <a:ext uri="{FF2B5EF4-FFF2-40B4-BE49-F238E27FC236}">
                    <a16:creationId xmlns:a16="http://schemas.microsoft.com/office/drawing/2014/main" id="{5146752A-52BD-4F5E-AB3F-18C843FA31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" cy="64"/>
              </a:xfrm>
              <a:custGeom>
                <a:avLst/>
                <a:gdLst>
                  <a:gd name="T0" fmla="*/ 0 w 53"/>
                  <a:gd name="T1" fmla="*/ 0 h 127"/>
                  <a:gd name="T2" fmla="*/ 53 w 53"/>
                  <a:gd name="T3" fmla="*/ 0 h 127"/>
                  <a:gd name="T4" fmla="*/ 53 w 53"/>
                  <a:gd name="T5" fmla="*/ 127 h 127"/>
                  <a:gd name="T6" fmla="*/ 0 w 53"/>
                  <a:gd name="T7" fmla="*/ 127 h 127"/>
                  <a:gd name="T8" fmla="*/ 0 w 53"/>
                  <a:gd name="T9" fmla="*/ 0 h 127"/>
                  <a:gd name="T10" fmla="*/ 0 w 53"/>
                  <a:gd name="T11" fmla="*/ 0 h 127"/>
                  <a:gd name="T12" fmla="*/ 34 w 53"/>
                  <a:gd name="T13" fmla="*/ 0 h 127"/>
                  <a:gd name="T14" fmla="*/ 34 w 53"/>
                  <a:gd name="T15" fmla="*/ 127 h 127"/>
                  <a:gd name="T16" fmla="*/ 0 w 53"/>
                  <a:gd name="T17" fmla="*/ 127 h 127"/>
                  <a:gd name="T18" fmla="*/ 0 w 5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127"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3C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" name="Freeform 287">
                <a:extLst>
                  <a:ext uri="{FF2B5EF4-FFF2-40B4-BE49-F238E27FC236}">
                    <a16:creationId xmlns:a16="http://schemas.microsoft.com/office/drawing/2014/main" id="{A3121AEE-1AD0-48E8-A215-5611851B5D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" cy="64"/>
              </a:xfrm>
              <a:custGeom>
                <a:avLst/>
                <a:gdLst>
                  <a:gd name="T0" fmla="*/ 0 w 34"/>
                  <a:gd name="T1" fmla="*/ 0 h 127"/>
                  <a:gd name="T2" fmla="*/ 34 w 34"/>
                  <a:gd name="T3" fmla="*/ 0 h 127"/>
                  <a:gd name="T4" fmla="*/ 34 w 34"/>
                  <a:gd name="T5" fmla="*/ 127 h 127"/>
                  <a:gd name="T6" fmla="*/ 0 w 34"/>
                  <a:gd name="T7" fmla="*/ 127 h 127"/>
                  <a:gd name="T8" fmla="*/ 0 w 34"/>
                  <a:gd name="T9" fmla="*/ 0 h 127"/>
                  <a:gd name="T10" fmla="*/ 0 w 34"/>
                  <a:gd name="T11" fmla="*/ 0 h 127"/>
                  <a:gd name="T12" fmla="*/ 17 w 34"/>
                  <a:gd name="T13" fmla="*/ 0 h 127"/>
                  <a:gd name="T14" fmla="*/ 17 w 34"/>
                  <a:gd name="T15" fmla="*/ 127 h 127"/>
                  <a:gd name="T16" fmla="*/ 0 w 34"/>
                  <a:gd name="T17" fmla="*/ 127 h 127"/>
                  <a:gd name="T18" fmla="*/ 0 w 3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127"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" name="Freeform 288">
                <a:extLst>
                  <a:ext uri="{FF2B5EF4-FFF2-40B4-BE49-F238E27FC236}">
                    <a16:creationId xmlns:a16="http://schemas.microsoft.com/office/drawing/2014/main" id="{90082818-96A1-4F19-A98C-1BD2CF4C3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" cy="64"/>
              </a:xfrm>
              <a:custGeom>
                <a:avLst/>
                <a:gdLst>
                  <a:gd name="T0" fmla="*/ 0 w 17"/>
                  <a:gd name="T1" fmla="*/ 0 h 127"/>
                  <a:gd name="T2" fmla="*/ 17 w 17"/>
                  <a:gd name="T3" fmla="*/ 0 h 127"/>
                  <a:gd name="T4" fmla="*/ 17 w 17"/>
                  <a:gd name="T5" fmla="*/ 127 h 127"/>
                  <a:gd name="T6" fmla="*/ 0 w 17"/>
                  <a:gd name="T7" fmla="*/ 127 h 127"/>
                  <a:gd name="T8" fmla="*/ 0 w 17"/>
                  <a:gd name="T9" fmla="*/ 0 h 127"/>
                  <a:gd name="T10" fmla="*/ 0 w 17"/>
                  <a:gd name="T11" fmla="*/ 0 h 127"/>
                  <a:gd name="T12" fmla="*/ 0 w 17"/>
                  <a:gd name="T13" fmla="*/ 0 h 127"/>
                  <a:gd name="T14" fmla="*/ 0 w 17"/>
                  <a:gd name="T15" fmla="*/ 127 h 127"/>
                  <a:gd name="T16" fmla="*/ 0 w 17"/>
                  <a:gd name="T17" fmla="*/ 127 h 127"/>
                  <a:gd name="T18" fmla="*/ 0 w 1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27"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1C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" name="Freeform 289">
                <a:extLst>
                  <a:ext uri="{FF2B5EF4-FFF2-40B4-BE49-F238E27FC236}">
                    <a16:creationId xmlns:a16="http://schemas.microsoft.com/office/drawing/2014/main" id="{D3552015-2F78-4BE3-A8B3-C0C3D646B0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" cy="64"/>
              </a:xfrm>
              <a:custGeom>
                <a:avLst/>
                <a:gdLst>
                  <a:gd name="T0" fmla="*/ 0 h 127"/>
                  <a:gd name="T1" fmla="*/ 0 h 127"/>
                  <a:gd name="T2" fmla="*/ 127 h 127"/>
                  <a:gd name="T3" fmla="*/ 127 h 127"/>
                  <a:gd name="T4" fmla="*/ 0 h 127"/>
                  <a:gd name="T5" fmla="*/ 0 h 127"/>
                  <a:gd name="T6" fmla="*/ 0 h 127"/>
                  <a:gd name="T7" fmla="*/ 127 h 127"/>
                  <a:gd name="T8" fmla="*/ 127 h 127"/>
                  <a:gd name="T9" fmla="*/ 0 h 12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</a:cxnLst>
                <a:rect l="0" t="0" r="r" b="b"/>
                <a:pathLst>
                  <a:path h="127"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" name="Rectangle 290">
                <a:extLst>
                  <a:ext uri="{FF2B5EF4-FFF2-40B4-BE49-F238E27FC236}">
                    <a16:creationId xmlns:a16="http://schemas.microsoft.com/office/drawing/2014/main" id="{C535DD8B-C288-4AA1-97C3-36A5F9815F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1435"/>
                <a:ext cx="340" cy="64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" name="Freeform 291">
                <a:extLst>
                  <a:ext uri="{FF2B5EF4-FFF2-40B4-BE49-F238E27FC236}">
                    <a16:creationId xmlns:a16="http://schemas.microsoft.com/office/drawing/2014/main" id="{36525AF3-4BC5-478B-A130-795E99ADF8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1"/>
                <a:ext cx="334" cy="8"/>
              </a:xfrm>
              <a:custGeom>
                <a:avLst/>
                <a:gdLst>
                  <a:gd name="T0" fmla="*/ 0 w 670"/>
                  <a:gd name="T1" fmla="*/ 0 h 18"/>
                  <a:gd name="T2" fmla="*/ 670 w 670"/>
                  <a:gd name="T3" fmla="*/ 0 h 18"/>
                  <a:gd name="T4" fmla="*/ 670 w 670"/>
                  <a:gd name="T5" fmla="*/ 18 h 18"/>
                  <a:gd name="T6" fmla="*/ 0 w 670"/>
                  <a:gd name="T7" fmla="*/ 18 h 18"/>
                  <a:gd name="T8" fmla="*/ 0 w 670"/>
                  <a:gd name="T9" fmla="*/ 0 h 18"/>
                  <a:gd name="T10" fmla="*/ 0 w 670"/>
                  <a:gd name="T11" fmla="*/ 4 h 18"/>
                  <a:gd name="T12" fmla="*/ 670 w 670"/>
                  <a:gd name="T13" fmla="*/ 4 h 18"/>
                  <a:gd name="T14" fmla="*/ 670 w 670"/>
                  <a:gd name="T15" fmla="*/ 14 h 18"/>
                  <a:gd name="T16" fmla="*/ 0 w 670"/>
                  <a:gd name="T17" fmla="*/ 14 h 18"/>
                  <a:gd name="T18" fmla="*/ 0 w 670"/>
                  <a:gd name="T19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8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14"/>
                    </a:lnTo>
                    <a:lnTo>
                      <a:pt x="0" y="1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" name="Freeform 292">
                <a:extLst>
                  <a:ext uri="{FF2B5EF4-FFF2-40B4-BE49-F238E27FC236}">
                    <a16:creationId xmlns:a16="http://schemas.microsoft.com/office/drawing/2014/main" id="{8C47620D-E238-4665-8175-49886ECBC8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3"/>
                <a:ext cx="334" cy="4"/>
              </a:xfrm>
              <a:custGeom>
                <a:avLst/>
                <a:gdLst>
                  <a:gd name="T0" fmla="*/ 0 w 670"/>
                  <a:gd name="T1" fmla="*/ 0 h 10"/>
                  <a:gd name="T2" fmla="*/ 670 w 670"/>
                  <a:gd name="T3" fmla="*/ 0 h 10"/>
                  <a:gd name="T4" fmla="*/ 670 w 670"/>
                  <a:gd name="T5" fmla="*/ 10 h 10"/>
                  <a:gd name="T6" fmla="*/ 0 w 670"/>
                  <a:gd name="T7" fmla="*/ 10 h 10"/>
                  <a:gd name="T8" fmla="*/ 0 w 670"/>
                  <a:gd name="T9" fmla="*/ 0 h 10"/>
                  <a:gd name="T10" fmla="*/ 0 w 670"/>
                  <a:gd name="T11" fmla="*/ 4 h 10"/>
                  <a:gd name="T12" fmla="*/ 670 w 670"/>
                  <a:gd name="T13" fmla="*/ 4 h 10"/>
                  <a:gd name="T14" fmla="*/ 670 w 670"/>
                  <a:gd name="T15" fmla="*/ 4 h 10"/>
                  <a:gd name="T16" fmla="*/ 0 w 670"/>
                  <a:gd name="T17" fmla="*/ 4 h 10"/>
                  <a:gd name="T18" fmla="*/ 0 w 670"/>
                  <a:gd name="T1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0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" name="Rectangle 293">
                <a:extLst>
                  <a:ext uri="{FF2B5EF4-FFF2-40B4-BE49-F238E27FC236}">
                    <a16:creationId xmlns:a16="http://schemas.microsoft.com/office/drawing/2014/main" id="{B82F724D-8B45-4894-81BE-C846EAAE9F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3" y="1451"/>
                <a:ext cx="334" cy="8"/>
              </a:xfrm>
              <a:prstGeom prst="rect">
                <a:avLst/>
              </a:prstGeom>
              <a:noFill/>
              <a:ln w="158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" name="Rectangle 294">
                <a:extLst>
                  <a:ext uri="{FF2B5EF4-FFF2-40B4-BE49-F238E27FC236}">
                    <a16:creationId xmlns:a16="http://schemas.microsoft.com/office/drawing/2014/main" id="{11A3CC72-01ED-4AF8-A2D4-785948C5E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1" y="1451"/>
                <a:ext cx="59" cy="8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" name="Freeform 295">
                <a:extLst>
                  <a:ext uri="{FF2B5EF4-FFF2-40B4-BE49-F238E27FC236}">
                    <a16:creationId xmlns:a16="http://schemas.microsoft.com/office/drawing/2014/main" id="{4345C9FB-A211-4267-A942-4EAC852939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" y="1468"/>
                <a:ext cx="23" cy="22"/>
              </a:xfrm>
              <a:custGeom>
                <a:avLst/>
                <a:gdLst>
                  <a:gd name="T0" fmla="*/ 0 w 47"/>
                  <a:gd name="T1" fmla="*/ 23 h 44"/>
                  <a:gd name="T2" fmla="*/ 24 w 47"/>
                  <a:gd name="T3" fmla="*/ 0 h 44"/>
                  <a:gd name="T4" fmla="*/ 47 w 47"/>
                  <a:gd name="T5" fmla="*/ 23 h 44"/>
                  <a:gd name="T6" fmla="*/ 24 w 47"/>
                  <a:gd name="T7" fmla="*/ 44 h 44"/>
                  <a:gd name="T8" fmla="*/ 0 w 47"/>
                  <a:gd name="T9" fmla="*/ 23 h 44"/>
                  <a:gd name="T10" fmla="*/ 6 w 47"/>
                  <a:gd name="T11" fmla="*/ 23 h 44"/>
                  <a:gd name="T12" fmla="*/ 25 w 47"/>
                  <a:gd name="T13" fmla="*/ 2 h 44"/>
                  <a:gd name="T14" fmla="*/ 47 w 47"/>
                  <a:gd name="T15" fmla="*/ 23 h 44"/>
                  <a:gd name="T16" fmla="*/ 25 w 47"/>
                  <a:gd name="T17" fmla="*/ 42 h 44"/>
                  <a:gd name="T18" fmla="*/ 6 w 47"/>
                  <a:gd name="T19" fmla="*/ 2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" h="44">
                    <a:moveTo>
                      <a:pt x="0" y="23"/>
                    </a:moveTo>
                    <a:lnTo>
                      <a:pt x="24" y="0"/>
                    </a:lnTo>
                    <a:lnTo>
                      <a:pt x="47" y="23"/>
                    </a:lnTo>
                    <a:lnTo>
                      <a:pt x="24" y="44"/>
                    </a:lnTo>
                    <a:lnTo>
                      <a:pt x="0" y="23"/>
                    </a:lnTo>
                    <a:close/>
                    <a:moveTo>
                      <a:pt x="6" y="23"/>
                    </a:moveTo>
                    <a:lnTo>
                      <a:pt x="25" y="2"/>
                    </a:lnTo>
                    <a:lnTo>
                      <a:pt x="47" y="23"/>
                    </a:lnTo>
                    <a:lnTo>
                      <a:pt x="25" y="42"/>
                    </a:lnTo>
                    <a:lnTo>
                      <a:pt x="6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" name="Freeform 296">
                <a:extLst>
                  <a:ext uri="{FF2B5EF4-FFF2-40B4-BE49-F238E27FC236}">
                    <a16:creationId xmlns:a16="http://schemas.microsoft.com/office/drawing/2014/main" id="{46401ECB-E4F3-450B-96A5-6183CC71C8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6" y="1469"/>
                <a:ext cx="20" cy="20"/>
              </a:xfrm>
              <a:custGeom>
                <a:avLst/>
                <a:gdLst>
                  <a:gd name="T0" fmla="*/ 0 w 41"/>
                  <a:gd name="T1" fmla="*/ 21 h 40"/>
                  <a:gd name="T2" fmla="*/ 19 w 41"/>
                  <a:gd name="T3" fmla="*/ 0 h 40"/>
                  <a:gd name="T4" fmla="*/ 41 w 41"/>
                  <a:gd name="T5" fmla="*/ 21 h 40"/>
                  <a:gd name="T6" fmla="*/ 19 w 41"/>
                  <a:gd name="T7" fmla="*/ 40 h 40"/>
                  <a:gd name="T8" fmla="*/ 0 w 41"/>
                  <a:gd name="T9" fmla="*/ 21 h 40"/>
                  <a:gd name="T10" fmla="*/ 6 w 41"/>
                  <a:gd name="T11" fmla="*/ 21 h 40"/>
                  <a:gd name="T12" fmla="*/ 23 w 41"/>
                  <a:gd name="T13" fmla="*/ 4 h 40"/>
                  <a:gd name="T14" fmla="*/ 41 w 41"/>
                  <a:gd name="T15" fmla="*/ 21 h 40"/>
                  <a:gd name="T16" fmla="*/ 23 w 41"/>
                  <a:gd name="T17" fmla="*/ 36 h 40"/>
                  <a:gd name="T18" fmla="*/ 6 w 41"/>
                  <a:gd name="T1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0">
                    <a:moveTo>
                      <a:pt x="0" y="21"/>
                    </a:moveTo>
                    <a:lnTo>
                      <a:pt x="19" y="0"/>
                    </a:lnTo>
                    <a:lnTo>
                      <a:pt x="41" y="21"/>
                    </a:lnTo>
                    <a:lnTo>
                      <a:pt x="19" y="40"/>
                    </a:lnTo>
                    <a:lnTo>
                      <a:pt x="0" y="21"/>
                    </a:lnTo>
                    <a:close/>
                    <a:moveTo>
                      <a:pt x="6" y="21"/>
                    </a:moveTo>
                    <a:lnTo>
                      <a:pt x="23" y="4"/>
                    </a:lnTo>
                    <a:lnTo>
                      <a:pt x="41" y="21"/>
                    </a:lnTo>
                    <a:lnTo>
                      <a:pt x="23" y="36"/>
                    </a:lnTo>
                    <a:lnTo>
                      <a:pt x="6" y="21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" name="Freeform 297">
                <a:extLst>
                  <a:ext uri="{FF2B5EF4-FFF2-40B4-BE49-F238E27FC236}">
                    <a16:creationId xmlns:a16="http://schemas.microsoft.com/office/drawing/2014/main" id="{EEC75133-902B-48DC-AC75-0DFE1D578D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9" y="1471"/>
                <a:ext cx="17" cy="16"/>
              </a:xfrm>
              <a:custGeom>
                <a:avLst/>
                <a:gdLst>
                  <a:gd name="T0" fmla="*/ 0 w 35"/>
                  <a:gd name="T1" fmla="*/ 17 h 32"/>
                  <a:gd name="T2" fmla="*/ 17 w 35"/>
                  <a:gd name="T3" fmla="*/ 0 h 32"/>
                  <a:gd name="T4" fmla="*/ 35 w 35"/>
                  <a:gd name="T5" fmla="*/ 17 h 32"/>
                  <a:gd name="T6" fmla="*/ 17 w 35"/>
                  <a:gd name="T7" fmla="*/ 32 h 32"/>
                  <a:gd name="T8" fmla="*/ 0 w 35"/>
                  <a:gd name="T9" fmla="*/ 17 h 32"/>
                  <a:gd name="T10" fmla="*/ 6 w 35"/>
                  <a:gd name="T11" fmla="*/ 17 h 32"/>
                  <a:gd name="T12" fmla="*/ 19 w 35"/>
                  <a:gd name="T13" fmla="*/ 2 h 32"/>
                  <a:gd name="T14" fmla="*/ 35 w 35"/>
                  <a:gd name="T15" fmla="*/ 17 h 32"/>
                  <a:gd name="T16" fmla="*/ 19 w 35"/>
                  <a:gd name="T17" fmla="*/ 30 h 32"/>
                  <a:gd name="T18" fmla="*/ 6 w 35"/>
                  <a:gd name="T19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" h="32">
                    <a:moveTo>
                      <a:pt x="0" y="17"/>
                    </a:moveTo>
                    <a:lnTo>
                      <a:pt x="17" y="0"/>
                    </a:lnTo>
                    <a:lnTo>
                      <a:pt x="35" y="17"/>
                    </a:lnTo>
                    <a:lnTo>
                      <a:pt x="17" y="32"/>
                    </a:lnTo>
                    <a:lnTo>
                      <a:pt x="0" y="17"/>
                    </a:lnTo>
                    <a:close/>
                    <a:moveTo>
                      <a:pt x="6" y="17"/>
                    </a:moveTo>
                    <a:lnTo>
                      <a:pt x="19" y="2"/>
                    </a:lnTo>
                    <a:lnTo>
                      <a:pt x="35" y="17"/>
                    </a:lnTo>
                    <a:lnTo>
                      <a:pt x="19" y="30"/>
                    </a:lnTo>
                    <a:lnTo>
                      <a:pt x="6" y="17"/>
                    </a:lnTo>
                    <a:close/>
                  </a:path>
                </a:pathLst>
              </a:custGeom>
              <a:solidFill>
                <a:srgbClr val="AEAE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" name="Freeform 298">
                <a:extLst>
                  <a:ext uri="{FF2B5EF4-FFF2-40B4-BE49-F238E27FC236}">
                    <a16:creationId xmlns:a16="http://schemas.microsoft.com/office/drawing/2014/main" id="{140B7411-5AC0-470B-9795-9EC34B1103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2" y="1472"/>
                <a:ext cx="14" cy="14"/>
              </a:xfrm>
              <a:custGeom>
                <a:avLst/>
                <a:gdLst>
                  <a:gd name="T0" fmla="*/ 0 w 29"/>
                  <a:gd name="T1" fmla="*/ 15 h 28"/>
                  <a:gd name="T2" fmla="*/ 13 w 29"/>
                  <a:gd name="T3" fmla="*/ 0 h 28"/>
                  <a:gd name="T4" fmla="*/ 29 w 29"/>
                  <a:gd name="T5" fmla="*/ 15 h 28"/>
                  <a:gd name="T6" fmla="*/ 13 w 29"/>
                  <a:gd name="T7" fmla="*/ 28 h 28"/>
                  <a:gd name="T8" fmla="*/ 0 w 29"/>
                  <a:gd name="T9" fmla="*/ 15 h 28"/>
                  <a:gd name="T10" fmla="*/ 6 w 29"/>
                  <a:gd name="T11" fmla="*/ 15 h 28"/>
                  <a:gd name="T12" fmla="*/ 17 w 29"/>
                  <a:gd name="T13" fmla="*/ 3 h 28"/>
                  <a:gd name="T14" fmla="*/ 29 w 29"/>
                  <a:gd name="T15" fmla="*/ 15 h 28"/>
                  <a:gd name="T16" fmla="*/ 17 w 29"/>
                  <a:gd name="T17" fmla="*/ 25 h 28"/>
                  <a:gd name="T18" fmla="*/ 6 w 29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28">
                    <a:moveTo>
                      <a:pt x="0" y="15"/>
                    </a:moveTo>
                    <a:lnTo>
                      <a:pt x="13" y="0"/>
                    </a:lnTo>
                    <a:lnTo>
                      <a:pt x="29" y="15"/>
                    </a:lnTo>
                    <a:lnTo>
                      <a:pt x="13" y="28"/>
                    </a:lnTo>
                    <a:lnTo>
                      <a:pt x="0" y="15"/>
                    </a:lnTo>
                    <a:close/>
                    <a:moveTo>
                      <a:pt x="6" y="15"/>
                    </a:moveTo>
                    <a:lnTo>
                      <a:pt x="17" y="3"/>
                    </a:lnTo>
                    <a:lnTo>
                      <a:pt x="29" y="15"/>
                    </a:lnTo>
                    <a:lnTo>
                      <a:pt x="17" y="25"/>
                    </a:lnTo>
                    <a:lnTo>
                      <a:pt x="6" y="15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" name="Freeform 299">
                <a:extLst>
                  <a:ext uri="{FF2B5EF4-FFF2-40B4-BE49-F238E27FC236}">
                    <a16:creationId xmlns:a16="http://schemas.microsoft.com/office/drawing/2014/main" id="{DED46D44-4A27-4B9E-B44D-0BDEC8DBD0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5" y="1474"/>
                <a:ext cx="11" cy="10"/>
              </a:xfrm>
              <a:custGeom>
                <a:avLst/>
                <a:gdLst>
                  <a:gd name="T0" fmla="*/ 0 w 23"/>
                  <a:gd name="T1" fmla="*/ 12 h 22"/>
                  <a:gd name="T2" fmla="*/ 11 w 23"/>
                  <a:gd name="T3" fmla="*/ 0 h 22"/>
                  <a:gd name="T4" fmla="*/ 23 w 23"/>
                  <a:gd name="T5" fmla="*/ 12 h 22"/>
                  <a:gd name="T6" fmla="*/ 11 w 23"/>
                  <a:gd name="T7" fmla="*/ 22 h 22"/>
                  <a:gd name="T8" fmla="*/ 0 w 23"/>
                  <a:gd name="T9" fmla="*/ 12 h 22"/>
                  <a:gd name="T10" fmla="*/ 5 w 23"/>
                  <a:gd name="T11" fmla="*/ 12 h 22"/>
                  <a:gd name="T12" fmla="*/ 13 w 23"/>
                  <a:gd name="T13" fmla="*/ 2 h 22"/>
                  <a:gd name="T14" fmla="*/ 23 w 23"/>
                  <a:gd name="T15" fmla="*/ 12 h 22"/>
                  <a:gd name="T16" fmla="*/ 13 w 23"/>
                  <a:gd name="T17" fmla="*/ 20 h 22"/>
                  <a:gd name="T18" fmla="*/ 5 w 23"/>
                  <a:gd name="T19" fmla="*/ 1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22">
                    <a:moveTo>
                      <a:pt x="0" y="12"/>
                    </a:moveTo>
                    <a:lnTo>
                      <a:pt x="11" y="0"/>
                    </a:lnTo>
                    <a:lnTo>
                      <a:pt x="23" y="12"/>
                    </a:lnTo>
                    <a:lnTo>
                      <a:pt x="11" y="22"/>
                    </a:lnTo>
                    <a:lnTo>
                      <a:pt x="0" y="12"/>
                    </a:lnTo>
                    <a:close/>
                    <a:moveTo>
                      <a:pt x="5" y="12"/>
                    </a:moveTo>
                    <a:lnTo>
                      <a:pt x="13" y="2"/>
                    </a:lnTo>
                    <a:lnTo>
                      <a:pt x="23" y="12"/>
                    </a:lnTo>
                    <a:lnTo>
                      <a:pt x="13" y="20"/>
                    </a:lnTo>
                    <a:lnTo>
                      <a:pt x="5" y="12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" name="Freeform 300">
                <a:extLst>
                  <a:ext uri="{FF2B5EF4-FFF2-40B4-BE49-F238E27FC236}">
                    <a16:creationId xmlns:a16="http://schemas.microsoft.com/office/drawing/2014/main" id="{DD2F1CDB-79B8-4CE2-B6D7-A30DCF5F31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8" y="1475"/>
                <a:ext cx="8" cy="8"/>
              </a:xfrm>
              <a:custGeom>
                <a:avLst/>
                <a:gdLst>
                  <a:gd name="T0" fmla="*/ 0 w 18"/>
                  <a:gd name="T1" fmla="*/ 10 h 18"/>
                  <a:gd name="T2" fmla="*/ 8 w 18"/>
                  <a:gd name="T3" fmla="*/ 0 h 18"/>
                  <a:gd name="T4" fmla="*/ 18 w 18"/>
                  <a:gd name="T5" fmla="*/ 10 h 18"/>
                  <a:gd name="T6" fmla="*/ 8 w 18"/>
                  <a:gd name="T7" fmla="*/ 18 h 18"/>
                  <a:gd name="T8" fmla="*/ 0 w 18"/>
                  <a:gd name="T9" fmla="*/ 10 h 18"/>
                  <a:gd name="T10" fmla="*/ 6 w 18"/>
                  <a:gd name="T11" fmla="*/ 10 h 18"/>
                  <a:gd name="T12" fmla="*/ 12 w 18"/>
                  <a:gd name="T13" fmla="*/ 4 h 18"/>
                  <a:gd name="T14" fmla="*/ 18 w 18"/>
                  <a:gd name="T15" fmla="*/ 10 h 18"/>
                  <a:gd name="T16" fmla="*/ 12 w 18"/>
                  <a:gd name="T17" fmla="*/ 14 h 18"/>
                  <a:gd name="T18" fmla="*/ 6 w 18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0" y="10"/>
                    </a:moveTo>
                    <a:lnTo>
                      <a:pt x="8" y="0"/>
                    </a:lnTo>
                    <a:lnTo>
                      <a:pt x="18" y="10"/>
                    </a:lnTo>
                    <a:lnTo>
                      <a:pt x="8" y="18"/>
                    </a:lnTo>
                    <a:lnTo>
                      <a:pt x="0" y="10"/>
                    </a:lnTo>
                    <a:close/>
                    <a:moveTo>
                      <a:pt x="6" y="10"/>
                    </a:moveTo>
                    <a:lnTo>
                      <a:pt x="12" y="4"/>
                    </a:lnTo>
                    <a:lnTo>
                      <a:pt x="18" y="10"/>
                    </a:lnTo>
                    <a:lnTo>
                      <a:pt x="12" y="14"/>
                    </a:ln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" name="Freeform 301">
                <a:extLst>
                  <a:ext uri="{FF2B5EF4-FFF2-40B4-BE49-F238E27FC236}">
                    <a16:creationId xmlns:a16="http://schemas.microsoft.com/office/drawing/2014/main" id="{6AE91DBE-476F-4698-9116-0F0BFEC0E6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477"/>
                <a:ext cx="5" cy="4"/>
              </a:xfrm>
              <a:custGeom>
                <a:avLst/>
                <a:gdLst>
                  <a:gd name="T0" fmla="*/ 0 w 12"/>
                  <a:gd name="T1" fmla="*/ 6 h 10"/>
                  <a:gd name="T2" fmla="*/ 6 w 12"/>
                  <a:gd name="T3" fmla="*/ 0 h 10"/>
                  <a:gd name="T4" fmla="*/ 12 w 12"/>
                  <a:gd name="T5" fmla="*/ 6 h 10"/>
                  <a:gd name="T6" fmla="*/ 6 w 12"/>
                  <a:gd name="T7" fmla="*/ 10 h 10"/>
                  <a:gd name="T8" fmla="*/ 0 w 12"/>
                  <a:gd name="T9" fmla="*/ 6 h 10"/>
                  <a:gd name="T10" fmla="*/ 6 w 12"/>
                  <a:gd name="T11" fmla="*/ 6 h 10"/>
                  <a:gd name="T12" fmla="*/ 8 w 12"/>
                  <a:gd name="T13" fmla="*/ 2 h 10"/>
                  <a:gd name="T14" fmla="*/ 12 w 12"/>
                  <a:gd name="T15" fmla="*/ 6 h 10"/>
                  <a:gd name="T16" fmla="*/ 8 w 12"/>
                  <a:gd name="T17" fmla="*/ 8 h 10"/>
                  <a:gd name="T18" fmla="*/ 6 w 12"/>
                  <a:gd name="T1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0">
                    <a:moveTo>
                      <a:pt x="0" y="6"/>
                    </a:moveTo>
                    <a:lnTo>
                      <a:pt x="6" y="0"/>
                    </a:lnTo>
                    <a:lnTo>
                      <a:pt x="12" y="6"/>
                    </a:lnTo>
                    <a:lnTo>
                      <a:pt x="6" y="10"/>
                    </a:lnTo>
                    <a:lnTo>
                      <a:pt x="0" y="6"/>
                    </a:lnTo>
                    <a:close/>
                    <a:moveTo>
                      <a:pt x="6" y="6"/>
                    </a:moveTo>
                    <a:lnTo>
                      <a:pt x="8" y="2"/>
                    </a:lnTo>
                    <a:lnTo>
                      <a:pt x="12" y="6"/>
                    </a:lnTo>
                    <a:lnTo>
                      <a:pt x="8" y="8"/>
                    </a:lnTo>
                    <a:lnTo>
                      <a:pt x="6" y="6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5" name="Freeform 302">
                <a:extLst>
                  <a:ext uri="{FF2B5EF4-FFF2-40B4-BE49-F238E27FC236}">
                    <a16:creationId xmlns:a16="http://schemas.microsoft.com/office/drawing/2014/main" id="{8575A311-CF67-4377-A9CC-144FC1E68F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3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2 w 6"/>
                  <a:gd name="T3" fmla="*/ 0 h 6"/>
                  <a:gd name="T4" fmla="*/ 6 w 6"/>
                  <a:gd name="T5" fmla="*/ 4 h 6"/>
                  <a:gd name="T6" fmla="*/ 2 w 6"/>
                  <a:gd name="T7" fmla="*/ 6 h 6"/>
                  <a:gd name="T8" fmla="*/ 0 w 6"/>
                  <a:gd name="T9" fmla="*/ 4 h 6"/>
                  <a:gd name="T10" fmla="*/ 6 w 6"/>
                  <a:gd name="T11" fmla="*/ 4 h 6"/>
                  <a:gd name="T12" fmla="*/ 6 w 6"/>
                  <a:gd name="T13" fmla="*/ 4 h 6"/>
                  <a:gd name="T14" fmla="*/ 6 w 6"/>
                  <a:gd name="T15" fmla="*/ 4 h 6"/>
                  <a:gd name="T16" fmla="*/ 6 w 6"/>
                  <a:gd name="T17" fmla="*/ 4 h 6"/>
                  <a:gd name="T18" fmla="*/ 6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2" y="0"/>
                    </a:lnTo>
                    <a:lnTo>
                      <a:pt x="6" y="4"/>
                    </a:lnTo>
                    <a:lnTo>
                      <a:pt x="2" y="6"/>
                    </a:lnTo>
                    <a:lnTo>
                      <a:pt x="0" y="4"/>
                    </a:lnTo>
                    <a:close/>
                    <a:moveTo>
                      <a:pt x="6" y="4"/>
                    </a:move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6" name="Freeform 303">
                <a:extLst>
                  <a:ext uri="{FF2B5EF4-FFF2-40B4-BE49-F238E27FC236}">
                    <a16:creationId xmlns:a16="http://schemas.microsoft.com/office/drawing/2014/main" id="{466D6570-59A2-40E4-B344-E12B1B615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2" y="1480"/>
                <a:ext cx="32" cy="9"/>
              </a:xfrm>
              <a:custGeom>
                <a:avLst/>
                <a:gdLst>
                  <a:gd name="T0" fmla="*/ 0 w 66"/>
                  <a:gd name="T1" fmla="*/ 0 h 17"/>
                  <a:gd name="T2" fmla="*/ 66 w 66"/>
                  <a:gd name="T3" fmla="*/ 0 h 17"/>
                  <a:gd name="T4" fmla="*/ 66 w 66"/>
                  <a:gd name="T5" fmla="*/ 17 h 17"/>
                  <a:gd name="T6" fmla="*/ 0 w 66"/>
                  <a:gd name="T7" fmla="*/ 17 h 17"/>
                  <a:gd name="T8" fmla="*/ 0 w 66"/>
                  <a:gd name="T9" fmla="*/ 0 h 17"/>
                  <a:gd name="T10" fmla="*/ 4 w 66"/>
                  <a:gd name="T11" fmla="*/ 0 h 17"/>
                  <a:gd name="T12" fmla="*/ 62 w 66"/>
                  <a:gd name="T13" fmla="*/ 0 h 17"/>
                  <a:gd name="T14" fmla="*/ 62 w 66"/>
                  <a:gd name="T15" fmla="*/ 17 h 17"/>
                  <a:gd name="T16" fmla="*/ 4 w 66"/>
                  <a:gd name="T17" fmla="*/ 17 h 17"/>
                  <a:gd name="T18" fmla="*/ 4 w 6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17">
                    <a:moveTo>
                      <a:pt x="0" y="0"/>
                    </a:moveTo>
                    <a:lnTo>
                      <a:pt x="66" y="0"/>
                    </a:lnTo>
                    <a:lnTo>
                      <a:pt x="6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62" y="0"/>
                    </a:lnTo>
                    <a:lnTo>
                      <a:pt x="6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7" name="Freeform 304">
                <a:extLst>
                  <a:ext uri="{FF2B5EF4-FFF2-40B4-BE49-F238E27FC236}">
                    <a16:creationId xmlns:a16="http://schemas.microsoft.com/office/drawing/2014/main" id="{609168F3-841A-4F1E-AFB9-FA298051F3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4" y="1480"/>
                <a:ext cx="28" cy="9"/>
              </a:xfrm>
              <a:custGeom>
                <a:avLst/>
                <a:gdLst>
                  <a:gd name="T0" fmla="*/ 0 w 58"/>
                  <a:gd name="T1" fmla="*/ 0 h 17"/>
                  <a:gd name="T2" fmla="*/ 58 w 58"/>
                  <a:gd name="T3" fmla="*/ 0 h 17"/>
                  <a:gd name="T4" fmla="*/ 58 w 58"/>
                  <a:gd name="T5" fmla="*/ 17 h 17"/>
                  <a:gd name="T6" fmla="*/ 0 w 58"/>
                  <a:gd name="T7" fmla="*/ 17 h 17"/>
                  <a:gd name="T8" fmla="*/ 0 w 58"/>
                  <a:gd name="T9" fmla="*/ 0 h 17"/>
                  <a:gd name="T10" fmla="*/ 4 w 58"/>
                  <a:gd name="T11" fmla="*/ 0 h 17"/>
                  <a:gd name="T12" fmla="*/ 54 w 58"/>
                  <a:gd name="T13" fmla="*/ 0 h 17"/>
                  <a:gd name="T14" fmla="*/ 54 w 58"/>
                  <a:gd name="T15" fmla="*/ 17 h 17"/>
                  <a:gd name="T16" fmla="*/ 4 w 58"/>
                  <a:gd name="T17" fmla="*/ 17 h 17"/>
                  <a:gd name="T18" fmla="*/ 4 w 5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17">
                    <a:moveTo>
                      <a:pt x="0" y="0"/>
                    </a:moveTo>
                    <a:lnTo>
                      <a:pt x="58" y="0"/>
                    </a:lnTo>
                    <a:lnTo>
                      <a:pt x="5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54" y="0"/>
                    </a:lnTo>
                    <a:lnTo>
                      <a:pt x="5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1111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8" name="Freeform 305">
                <a:extLst>
                  <a:ext uri="{FF2B5EF4-FFF2-40B4-BE49-F238E27FC236}">
                    <a16:creationId xmlns:a16="http://schemas.microsoft.com/office/drawing/2014/main" id="{510D4AEC-26EE-434C-9D44-E3B4BCF03B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5" cy="9"/>
              </a:xfrm>
              <a:custGeom>
                <a:avLst/>
                <a:gdLst>
                  <a:gd name="T0" fmla="*/ 0 w 50"/>
                  <a:gd name="T1" fmla="*/ 0 h 17"/>
                  <a:gd name="T2" fmla="*/ 50 w 50"/>
                  <a:gd name="T3" fmla="*/ 0 h 17"/>
                  <a:gd name="T4" fmla="*/ 50 w 50"/>
                  <a:gd name="T5" fmla="*/ 17 h 17"/>
                  <a:gd name="T6" fmla="*/ 0 w 50"/>
                  <a:gd name="T7" fmla="*/ 17 h 17"/>
                  <a:gd name="T8" fmla="*/ 0 w 50"/>
                  <a:gd name="T9" fmla="*/ 0 h 17"/>
                  <a:gd name="T10" fmla="*/ 2 w 50"/>
                  <a:gd name="T11" fmla="*/ 0 h 17"/>
                  <a:gd name="T12" fmla="*/ 48 w 50"/>
                  <a:gd name="T13" fmla="*/ 0 h 17"/>
                  <a:gd name="T14" fmla="*/ 48 w 50"/>
                  <a:gd name="T15" fmla="*/ 17 h 17"/>
                  <a:gd name="T16" fmla="*/ 2 w 50"/>
                  <a:gd name="T17" fmla="*/ 17 h 17"/>
                  <a:gd name="T18" fmla="*/ 2 w 5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17">
                    <a:moveTo>
                      <a:pt x="0" y="0"/>
                    </a:moveTo>
                    <a:lnTo>
                      <a:pt x="50" y="0"/>
                    </a:lnTo>
                    <a:lnTo>
                      <a:pt x="5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48" y="0"/>
                    </a:lnTo>
                    <a:lnTo>
                      <a:pt x="48" y="17"/>
                    </a:lnTo>
                    <a:lnTo>
                      <a:pt x="2" y="17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" name="Freeform 306">
                <a:extLst>
                  <a:ext uri="{FF2B5EF4-FFF2-40B4-BE49-F238E27FC236}">
                    <a16:creationId xmlns:a16="http://schemas.microsoft.com/office/drawing/2014/main" id="{3AAF5646-5CE8-45F3-88A1-D5C467A01A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4" cy="9"/>
              </a:xfrm>
              <a:custGeom>
                <a:avLst/>
                <a:gdLst>
                  <a:gd name="T0" fmla="*/ 0 w 46"/>
                  <a:gd name="T1" fmla="*/ 0 h 17"/>
                  <a:gd name="T2" fmla="*/ 46 w 46"/>
                  <a:gd name="T3" fmla="*/ 0 h 17"/>
                  <a:gd name="T4" fmla="*/ 46 w 46"/>
                  <a:gd name="T5" fmla="*/ 17 h 17"/>
                  <a:gd name="T6" fmla="*/ 0 w 46"/>
                  <a:gd name="T7" fmla="*/ 17 h 17"/>
                  <a:gd name="T8" fmla="*/ 0 w 46"/>
                  <a:gd name="T9" fmla="*/ 0 h 17"/>
                  <a:gd name="T10" fmla="*/ 4 w 46"/>
                  <a:gd name="T11" fmla="*/ 0 h 17"/>
                  <a:gd name="T12" fmla="*/ 42 w 46"/>
                  <a:gd name="T13" fmla="*/ 0 h 17"/>
                  <a:gd name="T14" fmla="*/ 42 w 46"/>
                  <a:gd name="T15" fmla="*/ 17 h 17"/>
                  <a:gd name="T16" fmla="*/ 4 w 46"/>
                  <a:gd name="T17" fmla="*/ 17 h 17"/>
                  <a:gd name="T18" fmla="*/ 4 w 4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17">
                    <a:moveTo>
                      <a:pt x="0" y="0"/>
                    </a:moveTo>
                    <a:lnTo>
                      <a:pt x="46" y="0"/>
                    </a:lnTo>
                    <a:lnTo>
                      <a:pt x="4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2" y="0"/>
                    </a:lnTo>
                    <a:lnTo>
                      <a:pt x="4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" name="Freeform 307">
                <a:extLst>
                  <a:ext uri="{FF2B5EF4-FFF2-40B4-BE49-F238E27FC236}">
                    <a16:creationId xmlns:a16="http://schemas.microsoft.com/office/drawing/2014/main" id="{00FCF905-83C3-4EA5-A900-0D944957FE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8" y="1480"/>
                <a:ext cx="20" cy="9"/>
              </a:xfrm>
              <a:custGeom>
                <a:avLst/>
                <a:gdLst>
                  <a:gd name="T0" fmla="*/ 0 w 38"/>
                  <a:gd name="T1" fmla="*/ 0 h 17"/>
                  <a:gd name="T2" fmla="*/ 38 w 38"/>
                  <a:gd name="T3" fmla="*/ 0 h 17"/>
                  <a:gd name="T4" fmla="*/ 38 w 38"/>
                  <a:gd name="T5" fmla="*/ 17 h 17"/>
                  <a:gd name="T6" fmla="*/ 0 w 38"/>
                  <a:gd name="T7" fmla="*/ 17 h 17"/>
                  <a:gd name="T8" fmla="*/ 0 w 38"/>
                  <a:gd name="T9" fmla="*/ 0 h 17"/>
                  <a:gd name="T10" fmla="*/ 4 w 38"/>
                  <a:gd name="T11" fmla="*/ 0 h 17"/>
                  <a:gd name="T12" fmla="*/ 34 w 38"/>
                  <a:gd name="T13" fmla="*/ 0 h 17"/>
                  <a:gd name="T14" fmla="*/ 34 w 38"/>
                  <a:gd name="T15" fmla="*/ 17 h 17"/>
                  <a:gd name="T16" fmla="*/ 4 w 38"/>
                  <a:gd name="T17" fmla="*/ 17 h 17"/>
                  <a:gd name="T18" fmla="*/ 4 w 3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17">
                    <a:moveTo>
                      <a:pt x="0" y="0"/>
                    </a:moveTo>
                    <a:lnTo>
                      <a:pt x="38" y="0"/>
                    </a:lnTo>
                    <a:lnTo>
                      <a:pt x="3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34" y="0"/>
                    </a:lnTo>
                    <a:lnTo>
                      <a:pt x="3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3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1" name="Freeform 308">
                <a:extLst>
                  <a:ext uri="{FF2B5EF4-FFF2-40B4-BE49-F238E27FC236}">
                    <a16:creationId xmlns:a16="http://schemas.microsoft.com/office/drawing/2014/main" id="{E1354ECF-55D5-4A71-9F7C-3618787D96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0" y="1480"/>
                <a:ext cx="16" cy="9"/>
              </a:xfrm>
              <a:custGeom>
                <a:avLst/>
                <a:gdLst>
                  <a:gd name="T0" fmla="*/ 0 w 30"/>
                  <a:gd name="T1" fmla="*/ 0 h 17"/>
                  <a:gd name="T2" fmla="*/ 30 w 30"/>
                  <a:gd name="T3" fmla="*/ 0 h 17"/>
                  <a:gd name="T4" fmla="*/ 30 w 30"/>
                  <a:gd name="T5" fmla="*/ 17 h 17"/>
                  <a:gd name="T6" fmla="*/ 0 w 30"/>
                  <a:gd name="T7" fmla="*/ 17 h 17"/>
                  <a:gd name="T8" fmla="*/ 0 w 30"/>
                  <a:gd name="T9" fmla="*/ 0 h 17"/>
                  <a:gd name="T10" fmla="*/ 4 w 30"/>
                  <a:gd name="T11" fmla="*/ 0 h 17"/>
                  <a:gd name="T12" fmla="*/ 27 w 30"/>
                  <a:gd name="T13" fmla="*/ 0 h 17"/>
                  <a:gd name="T14" fmla="*/ 27 w 30"/>
                  <a:gd name="T15" fmla="*/ 17 h 17"/>
                  <a:gd name="T16" fmla="*/ 4 w 30"/>
                  <a:gd name="T17" fmla="*/ 17 h 17"/>
                  <a:gd name="T18" fmla="*/ 4 w 3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17">
                    <a:moveTo>
                      <a:pt x="0" y="0"/>
                    </a:moveTo>
                    <a:lnTo>
                      <a:pt x="30" y="0"/>
                    </a:lnTo>
                    <a:lnTo>
                      <a:pt x="3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27" y="0"/>
                    </a:lnTo>
                    <a:lnTo>
                      <a:pt x="27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2" name="Freeform 309">
                <a:extLst>
                  <a:ext uri="{FF2B5EF4-FFF2-40B4-BE49-F238E27FC236}">
                    <a16:creationId xmlns:a16="http://schemas.microsoft.com/office/drawing/2014/main" id="{000FE7FF-596B-46AD-844A-EC312759D7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2" y="1480"/>
                <a:ext cx="12" cy="9"/>
              </a:xfrm>
              <a:custGeom>
                <a:avLst/>
                <a:gdLst>
                  <a:gd name="T0" fmla="*/ 0 w 23"/>
                  <a:gd name="T1" fmla="*/ 0 h 17"/>
                  <a:gd name="T2" fmla="*/ 23 w 23"/>
                  <a:gd name="T3" fmla="*/ 0 h 17"/>
                  <a:gd name="T4" fmla="*/ 23 w 23"/>
                  <a:gd name="T5" fmla="*/ 17 h 17"/>
                  <a:gd name="T6" fmla="*/ 0 w 23"/>
                  <a:gd name="T7" fmla="*/ 17 h 17"/>
                  <a:gd name="T8" fmla="*/ 0 w 23"/>
                  <a:gd name="T9" fmla="*/ 0 h 17"/>
                  <a:gd name="T10" fmla="*/ 3 w 23"/>
                  <a:gd name="T11" fmla="*/ 0 h 17"/>
                  <a:gd name="T12" fmla="*/ 19 w 23"/>
                  <a:gd name="T13" fmla="*/ 0 h 17"/>
                  <a:gd name="T14" fmla="*/ 19 w 23"/>
                  <a:gd name="T15" fmla="*/ 17 h 17"/>
                  <a:gd name="T16" fmla="*/ 3 w 23"/>
                  <a:gd name="T17" fmla="*/ 17 h 17"/>
                  <a:gd name="T18" fmla="*/ 3 w 23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7">
                    <a:moveTo>
                      <a:pt x="0" y="0"/>
                    </a:moveTo>
                    <a:lnTo>
                      <a:pt x="23" y="0"/>
                    </a:lnTo>
                    <a:lnTo>
                      <a:pt x="23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3" y="0"/>
                    </a:moveTo>
                    <a:lnTo>
                      <a:pt x="19" y="0"/>
                    </a:lnTo>
                    <a:lnTo>
                      <a:pt x="19" y="17"/>
                    </a:lnTo>
                    <a:lnTo>
                      <a:pt x="3" y="17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3" name="Freeform 310">
                <a:extLst>
                  <a:ext uri="{FF2B5EF4-FFF2-40B4-BE49-F238E27FC236}">
                    <a16:creationId xmlns:a16="http://schemas.microsoft.com/office/drawing/2014/main" id="{C2E116D7-02E1-4E52-AB4D-92ADA2B3C5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4" y="1480"/>
                <a:ext cx="8" cy="9"/>
              </a:xfrm>
              <a:custGeom>
                <a:avLst/>
                <a:gdLst>
                  <a:gd name="T0" fmla="*/ 0 w 16"/>
                  <a:gd name="T1" fmla="*/ 0 h 17"/>
                  <a:gd name="T2" fmla="*/ 16 w 16"/>
                  <a:gd name="T3" fmla="*/ 0 h 17"/>
                  <a:gd name="T4" fmla="*/ 16 w 16"/>
                  <a:gd name="T5" fmla="*/ 17 h 17"/>
                  <a:gd name="T6" fmla="*/ 0 w 16"/>
                  <a:gd name="T7" fmla="*/ 17 h 17"/>
                  <a:gd name="T8" fmla="*/ 0 w 16"/>
                  <a:gd name="T9" fmla="*/ 0 h 17"/>
                  <a:gd name="T10" fmla="*/ 4 w 16"/>
                  <a:gd name="T11" fmla="*/ 0 h 17"/>
                  <a:gd name="T12" fmla="*/ 12 w 16"/>
                  <a:gd name="T13" fmla="*/ 0 h 17"/>
                  <a:gd name="T14" fmla="*/ 12 w 16"/>
                  <a:gd name="T15" fmla="*/ 17 h 17"/>
                  <a:gd name="T16" fmla="*/ 4 w 16"/>
                  <a:gd name="T17" fmla="*/ 17 h 17"/>
                  <a:gd name="T18" fmla="*/ 4 w 1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7">
                    <a:moveTo>
                      <a:pt x="0" y="0"/>
                    </a:moveTo>
                    <a:lnTo>
                      <a:pt x="16" y="0"/>
                    </a:lnTo>
                    <a:lnTo>
                      <a:pt x="1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12" y="0"/>
                    </a:lnTo>
                    <a:lnTo>
                      <a:pt x="1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8B8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4" name="Freeform 311">
                <a:extLst>
                  <a:ext uri="{FF2B5EF4-FFF2-40B4-BE49-F238E27FC236}">
                    <a16:creationId xmlns:a16="http://schemas.microsoft.com/office/drawing/2014/main" id="{1AEAD362-96ED-4CFE-B537-E7EA3AC381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6" y="1480"/>
                <a:ext cx="4" cy="9"/>
              </a:xfrm>
              <a:custGeom>
                <a:avLst/>
                <a:gdLst>
                  <a:gd name="T0" fmla="*/ 0 w 8"/>
                  <a:gd name="T1" fmla="*/ 0 h 17"/>
                  <a:gd name="T2" fmla="*/ 8 w 8"/>
                  <a:gd name="T3" fmla="*/ 0 h 17"/>
                  <a:gd name="T4" fmla="*/ 8 w 8"/>
                  <a:gd name="T5" fmla="*/ 17 h 17"/>
                  <a:gd name="T6" fmla="*/ 0 w 8"/>
                  <a:gd name="T7" fmla="*/ 17 h 17"/>
                  <a:gd name="T8" fmla="*/ 0 w 8"/>
                  <a:gd name="T9" fmla="*/ 0 h 17"/>
                  <a:gd name="T10" fmla="*/ 4 w 8"/>
                  <a:gd name="T11" fmla="*/ 0 h 17"/>
                  <a:gd name="T12" fmla="*/ 4 w 8"/>
                  <a:gd name="T13" fmla="*/ 0 h 17"/>
                  <a:gd name="T14" fmla="*/ 4 w 8"/>
                  <a:gd name="T15" fmla="*/ 17 h 17"/>
                  <a:gd name="T16" fmla="*/ 4 w 8"/>
                  <a:gd name="T17" fmla="*/ 17 h 17"/>
                  <a:gd name="T18" fmla="*/ 4 w 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7">
                    <a:moveTo>
                      <a:pt x="0" y="0"/>
                    </a:moveTo>
                    <a:lnTo>
                      <a:pt x="8" y="0"/>
                    </a:lnTo>
                    <a:lnTo>
                      <a:pt x="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" y="0"/>
                    </a:lnTo>
                    <a:lnTo>
                      <a:pt x="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5" name="Freeform 312">
                <a:extLst>
                  <a:ext uri="{FF2B5EF4-FFF2-40B4-BE49-F238E27FC236}">
                    <a16:creationId xmlns:a16="http://schemas.microsoft.com/office/drawing/2014/main" id="{F05D0D7E-F439-413F-ACD4-3555692880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2"/>
                <a:ext cx="15" cy="14"/>
              </a:xfrm>
              <a:custGeom>
                <a:avLst/>
                <a:gdLst>
                  <a:gd name="T0" fmla="*/ 0 w 31"/>
                  <a:gd name="T1" fmla="*/ 15 h 28"/>
                  <a:gd name="T2" fmla="*/ 16 w 31"/>
                  <a:gd name="T3" fmla="*/ 0 h 28"/>
                  <a:gd name="T4" fmla="*/ 31 w 31"/>
                  <a:gd name="T5" fmla="*/ 15 h 28"/>
                  <a:gd name="T6" fmla="*/ 16 w 31"/>
                  <a:gd name="T7" fmla="*/ 28 h 28"/>
                  <a:gd name="T8" fmla="*/ 0 w 31"/>
                  <a:gd name="T9" fmla="*/ 15 h 28"/>
                  <a:gd name="T10" fmla="*/ 0 w 31"/>
                  <a:gd name="T11" fmla="*/ 15 h 28"/>
                  <a:gd name="T12" fmla="*/ 12 w 31"/>
                  <a:gd name="T13" fmla="*/ 1 h 28"/>
                  <a:gd name="T14" fmla="*/ 25 w 31"/>
                  <a:gd name="T15" fmla="*/ 15 h 28"/>
                  <a:gd name="T16" fmla="*/ 12 w 31"/>
                  <a:gd name="T17" fmla="*/ 26 h 28"/>
                  <a:gd name="T18" fmla="*/ 0 w 31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8">
                    <a:moveTo>
                      <a:pt x="0" y="15"/>
                    </a:moveTo>
                    <a:lnTo>
                      <a:pt x="16" y="0"/>
                    </a:lnTo>
                    <a:lnTo>
                      <a:pt x="31" y="15"/>
                    </a:lnTo>
                    <a:lnTo>
                      <a:pt x="16" y="28"/>
                    </a:lnTo>
                    <a:lnTo>
                      <a:pt x="0" y="15"/>
                    </a:lnTo>
                    <a:close/>
                    <a:moveTo>
                      <a:pt x="0" y="15"/>
                    </a:moveTo>
                    <a:lnTo>
                      <a:pt x="12" y="1"/>
                    </a:lnTo>
                    <a:lnTo>
                      <a:pt x="25" y="15"/>
                    </a:lnTo>
                    <a:lnTo>
                      <a:pt x="12" y="26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6" name="Freeform 313">
                <a:extLst>
                  <a:ext uri="{FF2B5EF4-FFF2-40B4-BE49-F238E27FC236}">
                    <a16:creationId xmlns:a16="http://schemas.microsoft.com/office/drawing/2014/main" id="{06EFBAB8-D97F-4832-8B48-1C985796ED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3"/>
                <a:ext cx="13" cy="12"/>
              </a:xfrm>
              <a:custGeom>
                <a:avLst/>
                <a:gdLst>
                  <a:gd name="T0" fmla="*/ 0 w 25"/>
                  <a:gd name="T1" fmla="*/ 14 h 25"/>
                  <a:gd name="T2" fmla="*/ 12 w 25"/>
                  <a:gd name="T3" fmla="*/ 0 h 25"/>
                  <a:gd name="T4" fmla="*/ 25 w 25"/>
                  <a:gd name="T5" fmla="*/ 14 h 25"/>
                  <a:gd name="T6" fmla="*/ 12 w 25"/>
                  <a:gd name="T7" fmla="*/ 25 h 25"/>
                  <a:gd name="T8" fmla="*/ 0 w 25"/>
                  <a:gd name="T9" fmla="*/ 14 h 25"/>
                  <a:gd name="T10" fmla="*/ 0 w 25"/>
                  <a:gd name="T11" fmla="*/ 14 h 25"/>
                  <a:gd name="T12" fmla="*/ 10 w 25"/>
                  <a:gd name="T13" fmla="*/ 4 h 25"/>
                  <a:gd name="T14" fmla="*/ 19 w 25"/>
                  <a:gd name="T15" fmla="*/ 14 h 25"/>
                  <a:gd name="T16" fmla="*/ 10 w 25"/>
                  <a:gd name="T17" fmla="*/ 22 h 25"/>
                  <a:gd name="T18" fmla="*/ 0 w 25"/>
                  <a:gd name="T19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25">
                    <a:moveTo>
                      <a:pt x="0" y="14"/>
                    </a:moveTo>
                    <a:lnTo>
                      <a:pt x="12" y="0"/>
                    </a:lnTo>
                    <a:lnTo>
                      <a:pt x="25" y="14"/>
                    </a:lnTo>
                    <a:lnTo>
                      <a:pt x="12" y="25"/>
                    </a:lnTo>
                    <a:lnTo>
                      <a:pt x="0" y="14"/>
                    </a:lnTo>
                    <a:close/>
                    <a:moveTo>
                      <a:pt x="0" y="14"/>
                    </a:moveTo>
                    <a:lnTo>
                      <a:pt x="10" y="4"/>
                    </a:lnTo>
                    <a:lnTo>
                      <a:pt x="19" y="14"/>
                    </a:lnTo>
                    <a:lnTo>
                      <a:pt x="10" y="2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7" name="Freeform 314">
                <a:extLst>
                  <a:ext uri="{FF2B5EF4-FFF2-40B4-BE49-F238E27FC236}">
                    <a16:creationId xmlns:a16="http://schemas.microsoft.com/office/drawing/2014/main" id="{36B52C1C-2E89-4519-9C5C-C26291426F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5"/>
                <a:ext cx="10" cy="8"/>
              </a:xfrm>
              <a:custGeom>
                <a:avLst/>
                <a:gdLst>
                  <a:gd name="T0" fmla="*/ 0 w 19"/>
                  <a:gd name="T1" fmla="*/ 10 h 18"/>
                  <a:gd name="T2" fmla="*/ 10 w 19"/>
                  <a:gd name="T3" fmla="*/ 0 h 18"/>
                  <a:gd name="T4" fmla="*/ 19 w 19"/>
                  <a:gd name="T5" fmla="*/ 10 h 18"/>
                  <a:gd name="T6" fmla="*/ 10 w 19"/>
                  <a:gd name="T7" fmla="*/ 18 h 18"/>
                  <a:gd name="T8" fmla="*/ 0 w 19"/>
                  <a:gd name="T9" fmla="*/ 10 h 18"/>
                  <a:gd name="T10" fmla="*/ 0 w 19"/>
                  <a:gd name="T11" fmla="*/ 10 h 18"/>
                  <a:gd name="T12" fmla="*/ 6 w 19"/>
                  <a:gd name="T13" fmla="*/ 2 h 18"/>
                  <a:gd name="T14" fmla="*/ 12 w 19"/>
                  <a:gd name="T15" fmla="*/ 10 h 18"/>
                  <a:gd name="T16" fmla="*/ 6 w 19"/>
                  <a:gd name="T17" fmla="*/ 16 h 18"/>
                  <a:gd name="T18" fmla="*/ 0 w 19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8">
                    <a:moveTo>
                      <a:pt x="0" y="10"/>
                    </a:moveTo>
                    <a:lnTo>
                      <a:pt x="10" y="0"/>
                    </a:lnTo>
                    <a:lnTo>
                      <a:pt x="19" y="10"/>
                    </a:lnTo>
                    <a:lnTo>
                      <a:pt x="10" y="18"/>
                    </a:lnTo>
                    <a:lnTo>
                      <a:pt x="0" y="10"/>
                    </a:lnTo>
                    <a:close/>
                    <a:moveTo>
                      <a:pt x="0" y="10"/>
                    </a:moveTo>
                    <a:lnTo>
                      <a:pt x="6" y="2"/>
                    </a:lnTo>
                    <a:lnTo>
                      <a:pt x="12" y="10"/>
                    </a:lnTo>
                    <a:lnTo>
                      <a:pt x="6" y="16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8" name="Freeform 315">
                <a:extLst>
                  <a:ext uri="{FF2B5EF4-FFF2-40B4-BE49-F238E27FC236}">
                    <a16:creationId xmlns:a16="http://schemas.microsoft.com/office/drawing/2014/main" id="{8A761D01-B38E-4690-ABE9-FBF683F089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6"/>
                <a:ext cx="6" cy="6"/>
              </a:xfrm>
              <a:custGeom>
                <a:avLst/>
                <a:gdLst>
                  <a:gd name="T0" fmla="*/ 0 w 12"/>
                  <a:gd name="T1" fmla="*/ 8 h 14"/>
                  <a:gd name="T2" fmla="*/ 6 w 12"/>
                  <a:gd name="T3" fmla="*/ 0 h 14"/>
                  <a:gd name="T4" fmla="*/ 12 w 12"/>
                  <a:gd name="T5" fmla="*/ 8 h 14"/>
                  <a:gd name="T6" fmla="*/ 6 w 12"/>
                  <a:gd name="T7" fmla="*/ 14 h 14"/>
                  <a:gd name="T8" fmla="*/ 0 w 12"/>
                  <a:gd name="T9" fmla="*/ 8 h 14"/>
                  <a:gd name="T10" fmla="*/ 0 w 12"/>
                  <a:gd name="T11" fmla="*/ 8 h 14"/>
                  <a:gd name="T12" fmla="*/ 4 w 12"/>
                  <a:gd name="T13" fmla="*/ 4 h 14"/>
                  <a:gd name="T14" fmla="*/ 6 w 12"/>
                  <a:gd name="T15" fmla="*/ 8 h 14"/>
                  <a:gd name="T16" fmla="*/ 4 w 12"/>
                  <a:gd name="T17" fmla="*/ 10 h 14"/>
                  <a:gd name="T18" fmla="*/ 0 w 12"/>
                  <a:gd name="T1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4">
                    <a:moveTo>
                      <a:pt x="0" y="8"/>
                    </a:moveTo>
                    <a:lnTo>
                      <a:pt x="6" y="0"/>
                    </a:lnTo>
                    <a:lnTo>
                      <a:pt x="12" y="8"/>
                    </a:lnTo>
                    <a:lnTo>
                      <a:pt x="6" y="14"/>
                    </a:lnTo>
                    <a:lnTo>
                      <a:pt x="0" y="8"/>
                    </a:lnTo>
                    <a:close/>
                    <a:moveTo>
                      <a:pt x="0" y="8"/>
                    </a:moveTo>
                    <a:lnTo>
                      <a:pt x="4" y="4"/>
                    </a:lnTo>
                    <a:lnTo>
                      <a:pt x="6" y="8"/>
                    </a:lnTo>
                    <a:lnTo>
                      <a:pt x="4" y="1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" name="Freeform 316">
                <a:extLst>
                  <a:ext uri="{FF2B5EF4-FFF2-40B4-BE49-F238E27FC236}">
                    <a16:creationId xmlns:a16="http://schemas.microsoft.com/office/drawing/2014/main" id="{8F2DE689-F972-40AC-83E8-4562E47651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4 w 6"/>
                  <a:gd name="T3" fmla="*/ 0 h 6"/>
                  <a:gd name="T4" fmla="*/ 6 w 6"/>
                  <a:gd name="T5" fmla="*/ 4 h 6"/>
                  <a:gd name="T6" fmla="*/ 4 w 6"/>
                  <a:gd name="T7" fmla="*/ 6 h 6"/>
                  <a:gd name="T8" fmla="*/ 0 w 6"/>
                  <a:gd name="T9" fmla="*/ 4 h 6"/>
                  <a:gd name="T10" fmla="*/ 0 w 6"/>
                  <a:gd name="T11" fmla="*/ 4 h 6"/>
                  <a:gd name="T12" fmla="*/ 0 w 6"/>
                  <a:gd name="T13" fmla="*/ 4 h 6"/>
                  <a:gd name="T14" fmla="*/ 0 w 6"/>
                  <a:gd name="T15" fmla="*/ 4 h 6"/>
                  <a:gd name="T16" fmla="*/ 0 w 6"/>
                  <a:gd name="T17" fmla="*/ 4 h 6"/>
                  <a:gd name="T18" fmla="*/ 0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4" y="0"/>
                    </a:lnTo>
                    <a:lnTo>
                      <a:pt x="6" y="4"/>
                    </a:lnTo>
                    <a:lnTo>
                      <a:pt x="4" y="6"/>
                    </a:lnTo>
                    <a:lnTo>
                      <a:pt x="0" y="4"/>
                    </a:lnTo>
                    <a:close/>
                    <a:moveTo>
                      <a:pt x="0" y="4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" name="Freeform 317">
                <a:extLst>
                  <a:ext uri="{FF2B5EF4-FFF2-40B4-BE49-F238E27FC236}">
                    <a16:creationId xmlns:a16="http://schemas.microsoft.com/office/drawing/2014/main" id="{E2645206-11D6-4FE1-A358-6CB0C46648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9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1" name="Freeform 318">
                <a:extLst>
                  <a:ext uri="{FF2B5EF4-FFF2-40B4-BE49-F238E27FC236}">
                    <a16:creationId xmlns:a16="http://schemas.microsoft.com/office/drawing/2014/main" id="{231EF194-CAF0-4619-84F9-53B9A16EA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4 w 7"/>
                  <a:gd name="T1" fmla="*/ 6 h 6"/>
                  <a:gd name="T2" fmla="*/ 7 w 7"/>
                  <a:gd name="T3" fmla="*/ 4 h 6"/>
                  <a:gd name="T4" fmla="*/ 4 w 7"/>
                  <a:gd name="T5" fmla="*/ 0 h 6"/>
                  <a:gd name="T6" fmla="*/ 0 w 7"/>
                  <a:gd name="T7" fmla="*/ 4 h 6"/>
                  <a:gd name="T8" fmla="*/ 4 w 7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4" y="6"/>
                    </a:moveTo>
                    <a:lnTo>
                      <a:pt x="7" y="4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4" y="6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2" name="Freeform 319">
                <a:extLst>
                  <a:ext uri="{FF2B5EF4-FFF2-40B4-BE49-F238E27FC236}">
                    <a16:creationId xmlns:a16="http://schemas.microsoft.com/office/drawing/2014/main" id="{5692EFC9-434B-4C11-9768-FD2EF3C59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2 w 4"/>
                  <a:gd name="T1" fmla="*/ 3 h 3"/>
                  <a:gd name="T2" fmla="*/ 4 w 4"/>
                  <a:gd name="T3" fmla="*/ 2 h 3"/>
                  <a:gd name="T4" fmla="*/ 2 w 4"/>
                  <a:gd name="T5" fmla="*/ 0 h 3"/>
                  <a:gd name="T6" fmla="*/ 0 w 4"/>
                  <a:gd name="T7" fmla="*/ 2 h 3"/>
                  <a:gd name="T8" fmla="*/ 2 w 4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2" y="3"/>
                    </a:moveTo>
                    <a:lnTo>
                      <a:pt x="4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3"/>
                    </a:lnTo>
                  </a:path>
                </a:pathLst>
              </a:custGeom>
              <a:noFill/>
              <a:ln w="3175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3" name="Freeform 320">
                <a:extLst>
                  <a:ext uri="{FF2B5EF4-FFF2-40B4-BE49-F238E27FC236}">
                    <a16:creationId xmlns:a16="http://schemas.microsoft.com/office/drawing/2014/main" id="{E32F1D12-E902-4C27-86DC-EE13AAB47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1" y="1104"/>
                <a:ext cx="52" cy="314"/>
              </a:xfrm>
              <a:custGeom>
                <a:avLst/>
                <a:gdLst>
                  <a:gd name="T0" fmla="*/ 0 w 106"/>
                  <a:gd name="T1" fmla="*/ 627 h 627"/>
                  <a:gd name="T2" fmla="*/ 81 w 106"/>
                  <a:gd name="T3" fmla="*/ 548 h 627"/>
                  <a:gd name="T4" fmla="*/ 81 w 106"/>
                  <a:gd name="T5" fmla="*/ 400 h 627"/>
                  <a:gd name="T6" fmla="*/ 106 w 106"/>
                  <a:gd name="T7" fmla="*/ 321 h 627"/>
                  <a:gd name="T8" fmla="*/ 106 w 106"/>
                  <a:gd name="T9" fmla="*/ 0 h 627"/>
                  <a:gd name="T10" fmla="*/ 0 w 106"/>
                  <a:gd name="T11" fmla="*/ 108 h 627"/>
                  <a:gd name="T12" fmla="*/ 0 w 106"/>
                  <a:gd name="T13" fmla="*/ 627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627">
                    <a:moveTo>
                      <a:pt x="0" y="627"/>
                    </a:moveTo>
                    <a:lnTo>
                      <a:pt x="81" y="548"/>
                    </a:lnTo>
                    <a:lnTo>
                      <a:pt x="81" y="400"/>
                    </a:lnTo>
                    <a:lnTo>
                      <a:pt x="106" y="321"/>
                    </a:lnTo>
                    <a:lnTo>
                      <a:pt x="106" y="0"/>
                    </a:lnTo>
                    <a:lnTo>
                      <a:pt x="0" y="108"/>
                    </a:lnTo>
                    <a:lnTo>
                      <a:pt x="0" y="627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4" name="Freeform 321">
                <a:extLst>
                  <a:ext uri="{FF2B5EF4-FFF2-40B4-BE49-F238E27FC236}">
                    <a16:creationId xmlns:a16="http://schemas.microsoft.com/office/drawing/2014/main" id="{138F88CB-119E-47DC-A957-9B9C9E6F78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0" y="1104"/>
                <a:ext cx="373" cy="54"/>
              </a:xfrm>
              <a:custGeom>
                <a:avLst/>
                <a:gdLst>
                  <a:gd name="T0" fmla="*/ 746 w 746"/>
                  <a:gd name="T1" fmla="*/ 0 h 108"/>
                  <a:gd name="T2" fmla="*/ 105 w 746"/>
                  <a:gd name="T3" fmla="*/ 0 h 108"/>
                  <a:gd name="T4" fmla="*/ 0 w 746"/>
                  <a:gd name="T5" fmla="*/ 108 h 108"/>
                  <a:gd name="T6" fmla="*/ 640 w 746"/>
                  <a:gd name="T7" fmla="*/ 108 h 108"/>
                  <a:gd name="T8" fmla="*/ 746 w 746"/>
                  <a:gd name="T9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6" h="108">
                    <a:moveTo>
                      <a:pt x="746" y="0"/>
                    </a:moveTo>
                    <a:lnTo>
                      <a:pt x="105" y="0"/>
                    </a:lnTo>
                    <a:lnTo>
                      <a:pt x="0" y="108"/>
                    </a:lnTo>
                    <a:lnTo>
                      <a:pt x="640" y="108"/>
                    </a:lnTo>
                    <a:lnTo>
                      <a:pt x="746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5" name="Rectangle 322">
                <a:extLst>
                  <a:ext uri="{FF2B5EF4-FFF2-40B4-BE49-F238E27FC236}">
                    <a16:creationId xmlns:a16="http://schemas.microsoft.com/office/drawing/2014/main" id="{B2C349AF-4EFC-4747-8800-B01AEB490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" y="1158"/>
                <a:ext cx="321" cy="260"/>
              </a:xfrm>
              <a:prstGeom prst="rect">
                <a:avLst/>
              </a:prstGeom>
              <a:solidFill>
                <a:srgbClr val="C0C0C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6" name="Rectangle 323">
                <a:extLst>
                  <a:ext uri="{FF2B5EF4-FFF2-40B4-BE49-F238E27FC236}">
                    <a16:creationId xmlns:a16="http://schemas.microsoft.com/office/drawing/2014/main" id="{0AAA97F8-024C-4BB0-82C8-1E07162A3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9" y="1385"/>
                <a:ext cx="15" cy="9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7" name="Freeform 324">
                <a:extLst>
                  <a:ext uri="{FF2B5EF4-FFF2-40B4-BE49-F238E27FC236}">
                    <a16:creationId xmlns:a16="http://schemas.microsoft.com/office/drawing/2014/main" id="{20403A0D-3115-4E22-83C6-3975553448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4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8" name="Freeform 325">
                <a:extLst>
                  <a:ext uri="{FF2B5EF4-FFF2-40B4-BE49-F238E27FC236}">
                    <a16:creationId xmlns:a16="http://schemas.microsoft.com/office/drawing/2014/main" id="{8F84753A-DC07-43B9-A608-816FA35D8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8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9" name="Freeform 326">
                <a:extLst>
                  <a:ext uri="{FF2B5EF4-FFF2-40B4-BE49-F238E27FC236}">
                    <a16:creationId xmlns:a16="http://schemas.microsoft.com/office/drawing/2014/main" id="{2D1D53ED-5FB8-407D-932F-9EB93F9AE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3" y="1464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" name="Freeform 327">
                <a:extLst>
                  <a:ext uri="{FF2B5EF4-FFF2-40B4-BE49-F238E27FC236}">
                    <a16:creationId xmlns:a16="http://schemas.microsoft.com/office/drawing/2014/main" id="{40178BB0-BDD2-4DAC-9013-346BD127D5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8" y="1464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" name="Freeform 328">
                <a:extLst>
                  <a:ext uri="{FF2B5EF4-FFF2-40B4-BE49-F238E27FC236}">
                    <a16:creationId xmlns:a16="http://schemas.microsoft.com/office/drawing/2014/main" id="{A0782604-58CE-47C3-A22F-EE6B4C9F06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" name="Freeform 329">
                <a:extLst>
                  <a:ext uri="{FF2B5EF4-FFF2-40B4-BE49-F238E27FC236}">
                    <a16:creationId xmlns:a16="http://schemas.microsoft.com/office/drawing/2014/main" id="{116B71AB-AA7F-4ADA-ABD2-1C0A0F7B76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" name="Freeform 330">
                <a:extLst>
                  <a:ext uri="{FF2B5EF4-FFF2-40B4-BE49-F238E27FC236}">
                    <a16:creationId xmlns:a16="http://schemas.microsoft.com/office/drawing/2014/main" id="{7C2FAAD8-001F-460B-B3C4-28D68CDE1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5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" name="Freeform 331">
                <a:extLst>
                  <a:ext uri="{FF2B5EF4-FFF2-40B4-BE49-F238E27FC236}">
                    <a16:creationId xmlns:a16="http://schemas.microsoft.com/office/drawing/2014/main" id="{4EB07122-CC18-4864-9251-8AFF627F0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7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" name="Freeform 332">
                <a:extLst>
                  <a:ext uri="{FF2B5EF4-FFF2-40B4-BE49-F238E27FC236}">
                    <a16:creationId xmlns:a16="http://schemas.microsoft.com/office/drawing/2014/main" id="{BCE43EE5-4E59-4E80-AD9C-FD840FF495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2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" name="Freeform 333">
                <a:extLst>
                  <a:ext uri="{FF2B5EF4-FFF2-40B4-BE49-F238E27FC236}">
                    <a16:creationId xmlns:a16="http://schemas.microsoft.com/office/drawing/2014/main" id="{0D679579-04A6-4C4B-A99A-700787166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6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" name="Freeform 334">
                <a:extLst>
                  <a:ext uri="{FF2B5EF4-FFF2-40B4-BE49-F238E27FC236}">
                    <a16:creationId xmlns:a16="http://schemas.microsoft.com/office/drawing/2014/main" id="{75C6FC52-4A29-43AD-912F-D8B0CBC4C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" y="1482"/>
                <a:ext cx="6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8" name="Freeform 335">
                <a:extLst>
                  <a:ext uri="{FF2B5EF4-FFF2-40B4-BE49-F238E27FC236}">
                    <a16:creationId xmlns:a16="http://schemas.microsoft.com/office/drawing/2014/main" id="{C555AE73-832C-41BE-A63E-4D9F12E2C2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" y="1482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9" name="Freeform 336">
                <a:extLst>
                  <a:ext uri="{FF2B5EF4-FFF2-40B4-BE49-F238E27FC236}">
                    <a16:creationId xmlns:a16="http://schemas.microsoft.com/office/drawing/2014/main" id="{DD2CD6C0-E2FC-473E-8194-925A0F30D5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482"/>
                <a:ext cx="7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" name="Freeform 337">
                <a:extLst>
                  <a:ext uri="{FF2B5EF4-FFF2-40B4-BE49-F238E27FC236}">
                    <a16:creationId xmlns:a16="http://schemas.microsoft.com/office/drawing/2014/main" id="{08326508-BD67-4CE4-A450-DC4D86541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9" y="1482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" name="Freeform 338">
                <a:extLst>
                  <a:ext uri="{FF2B5EF4-FFF2-40B4-BE49-F238E27FC236}">
                    <a16:creationId xmlns:a16="http://schemas.microsoft.com/office/drawing/2014/main" id="{8AAF87D0-76F6-4501-A839-D665BD8B9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4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" name="Freeform 339">
                <a:extLst>
                  <a:ext uri="{FF2B5EF4-FFF2-40B4-BE49-F238E27FC236}">
                    <a16:creationId xmlns:a16="http://schemas.microsoft.com/office/drawing/2014/main" id="{189CCEE3-3D02-4675-9FAD-ECB94D1D6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" name="Freeform 340">
                <a:extLst>
                  <a:ext uri="{FF2B5EF4-FFF2-40B4-BE49-F238E27FC236}">
                    <a16:creationId xmlns:a16="http://schemas.microsoft.com/office/drawing/2014/main" id="{CD25006C-1D55-410D-B20F-23E3D03CF2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6" y="1482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" name="Freeform 341">
                <a:extLst>
                  <a:ext uri="{FF2B5EF4-FFF2-40B4-BE49-F238E27FC236}">
                    <a16:creationId xmlns:a16="http://schemas.microsoft.com/office/drawing/2014/main" id="{E61AC4B0-0142-49BA-B4FC-2DAE92AC45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1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" name="Freeform 342">
                <a:extLst>
                  <a:ext uri="{FF2B5EF4-FFF2-40B4-BE49-F238E27FC236}">
                    <a16:creationId xmlns:a16="http://schemas.microsoft.com/office/drawing/2014/main" id="{3F3D3BFC-7ACD-408D-BC4F-A175611646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5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6" name="Freeform 343">
                <a:extLst>
                  <a:ext uri="{FF2B5EF4-FFF2-40B4-BE49-F238E27FC236}">
                    <a16:creationId xmlns:a16="http://schemas.microsoft.com/office/drawing/2014/main" id="{CE348D4F-A112-426A-B980-76E62E6BA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8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7" name="Freeform 344">
                <a:extLst>
                  <a:ext uri="{FF2B5EF4-FFF2-40B4-BE49-F238E27FC236}">
                    <a16:creationId xmlns:a16="http://schemas.microsoft.com/office/drawing/2014/main" id="{50BCA5FF-7662-47D3-9FF4-602237D0D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8" name="Freeform 345">
                <a:extLst>
                  <a:ext uri="{FF2B5EF4-FFF2-40B4-BE49-F238E27FC236}">
                    <a16:creationId xmlns:a16="http://schemas.microsoft.com/office/drawing/2014/main" id="{A1750EA7-89F6-4FC4-A15C-4E3124E15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9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9" name="Line 346">
                <a:extLst>
                  <a:ext uri="{FF2B5EF4-FFF2-40B4-BE49-F238E27FC236}">
                    <a16:creationId xmlns:a16="http://schemas.microsoft.com/office/drawing/2014/main" id="{D2CADB30-B848-4FB4-BB5B-7A99D14FDD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" name="Line 347">
                <a:extLst>
                  <a:ext uri="{FF2B5EF4-FFF2-40B4-BE49-F238E27FC236}">
                    <a16:creationId xmlns:a16="http://schemas.microsoft.com/office/drawing/2014/main" id="{102FE105-9DA8-4D58-8BD1-7304F69DC8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1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" name="Line 348">
                <a:extLst>
                  <a:ext uri="{FF2B5EF4-FFF2-40B4-BE49-F238E27FC236}">
                    <a16:creationId xmlns:a16="http://schemas.microsoft.com/office/drawing/2014/main" id="{6F25AC2B-58D7-493D-983D-5A5180097B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0" y="1402"/>
                <a:ext cx="32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2" name="Freeform 349">
                <a:extLst>
                  <a:ext uri="{FF2B5EF4-FFF2-40B4-BE49-F238E27FC236}">
                    <a16:creationId xmlns:a16="http://schemas.microsoft.com/office/drawing/2014/main" id="{28BE3267-88A4-4D26-9414-15B09068F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104"/>
                <a:ext cx="383" cy="395"/>
              </a:xfrm>
              <a:custGeom>
                <a:avLst/>
                <a:gdLst>
                  <a:gd name="T0" fmla="*/ 0 w 767"/>
                  <a:gd name="T1" fmla="*/ 788 h 788"/>
                  <a:gd name="T2" fmla="*/ 0 w 767"/>
                  <a:gd name="T3" fmla="*/ 661 h 788"/>
                  <a:gd name="T4" fmla="*/ 30 w 767"/>
                  <a:gd name="T5" fmla="*/ 629 h 788"/>
                  <a:gd name="T6" fmla="*/ 21 w 767"/>
                  <a:gd name="T7" fmla="*/ 629 h 788"/>
                  <a:gd name="T8" fmla="*/ 21 w 767"/>
                  <a:gd name="T9" fmla="*/ 108 h 788"/>
                  <a:gd name="T10" fmla="*/ 126 w 767"/>
                  <a:gd name="T11" fmla="*/ 0 h 788"/>
                  <a:gd name="T12" fmla="*/ 767 w 767"/>
                  <a:gd name="T13" fmla="*/ 0 h 788"/>
                  <a:gd name="T14" fmla="*/ 767 w 767"/>
                  <a:gd name="T15" fmla="*/ 325 h 788"/>
                  <a:gd name="T16" fmla="*/ 740 w 767"/>
                  <a:gd name="T17" fmla="*/ 400 h 788"/>
                  <a:gd name="T18" fmla="*/ 740 w 767"/>
                  <a:gd name="T19" fmla="*/ 544 h 788"/>
                  <a:gd name="T20" fmla="*/ 713 w 767"/>
                  <a:gd name="T21" fmla="*/ 575 h 788"/>
                  <a:gd name="T22" fmla="*/ 767 w 767"/>
                  <a:gd name="T23" fmla="*/ 575 h 788"/>
                  <a:gd name="T24" fmla="*/ 767 w 767"/>
                  <a:gd name="T25" fmla="*/ 704 h 788"/>
                  <a:gd name="T26" fmla="*/ 680 w 767"/>
                  <a:gd name="T27" fmla="*/ 788 h 788"/>
                  <a:gd name="T28" fmla="*/ 0 w 767"/>
                  <a:gd name="T29" fmla="*/ 78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7" h="788">
                    <a:moveTo>
                      <a:pt x="0" y="788"/>
                    </a:moveTo>
                    <a:lnTo>
                      <a:pt x="0" y="661"/>
                    </a:lnTo>
                    <a:lnTo>
                      <a:pt x="30" y="629"/>
                    </a:lnTo>
                    <a:lnTo>
                      <a:pt x="21" y="629"/>
                    </a:lnTo>
                    <a:lnTo>
                      <a:pt x="21" y="108"/>
                    </a:lnTo>
                    <a:lnTo>
                      <a:pt x="126" y="0"/>
                    </a:lnTo>
                    <a:lnTo>
                      <a:pt x="767" y="0"/>
                    </a:lnTo>
                    <a:lnTo>
                      <a:pt x="767" y="325"/>
                    </a:lnTo>
                    <a:lnTo>
                      <a:pt x="740" y="400"/>
                    </a:lnTo>
                    <a:lnTo>
                      <a:pt x="740" y="544"/>
                    </a:lnTo>
                    <a:lnTo>
                      <a:pt x="713" y="575"/>
                    </a:lnTo>
                    <a:lnTo>
                      <a:pt x="767" y="575"/>
                    </a:lnTo>
                    <a:lnTo>
                      <a:pt x="767" y="704"/>
                    </a:lnTo>
                    <a:lnTo>
                      <a:pt x="680" y="788"/>
                    </a:lnTo>
                    <a:lnTo>
                      <a:pt x="0" y="788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3" name="Rectangle 350">
                <a:extLst>
                  <a:ext uri="{FF2B5EF4-FFF2-40B4-BE49-F238E27FC236}">
                    <a16:creationId xmlns:a16="http://schemas.microsoft.com/office/drawing/2014/main" id="{E9D03E1F-8ACC-48CD-9A3C-18BB5A076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88"/>
                <a:ext cx="244" cy="176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66275"/>
                      <a:invGamma/>
                    </a:schemeClr>
                  </a:gs>
                </a:gsLst>
                <a:path path="rect">
                  <a:fillToRect r="100000" b="100000"/>
                </a:path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0" name="Group 351">
              <a:extLst>
                <a:ext uri="{FF2B5EF4-FFF2-40B4-BE49-F238E27FC236}">
                  <a16:creationId xmlns:a16="http://schemas.microsoft.com/office/drawing/2014/main" id="{51B9CFB5-2C87-434A-85A8-5F1D1EB2CA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5" y="1984"/>
              <a:ext cx="48" cy="96"/>
              <a:chOff x="720" y="960"/>
              <a:chExt cx="192" cy="192"/>
            </a:xfrm>
          </p:grpSpPr>
          <p:sp>
            <p:nvSpPr>
              <p:cNvPr id="241" name="Line 352">
                <a:extLst>
                  <a:ext uri="{FF2B5EF4-FFF2-40B4-BE49-F238E27FC236}">
                    <a16:creationId xmlns:a16="http://schemas.microsoft.com/office/drawing/2014/main" id="{225343A9-C989-48C2-A7F3-13CE56F49A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0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2" name="Line 353">
                <a:extLst>
                  <a:ext uri="{FF2B5EF4-FFF2-40B4-BE49-F238E27FC236}">
                    <a16:creationId xmlns:a16="http://schemas.microsoft.com/office/drawing/2014/main" id="{2882FE91-1AC1-4B36-ABCD-1DAF410421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56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3" name="Line 354">
                <a:extLst>
                  <a:ext uri="{FF2B5EF4-FFF2-40B4-BE49-F238E27FC236}">
                    <a16:creationId xmlns:a16="http://schemas.microsoft.com/office/drawing/2014/main" id="{BD8BE000-11ED-4CC7-898D-C940DB13CA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08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4" name="Line 355">
                <a:extLst>
                  <a:ext uri="{FF2B5EF4-FFF2-40B4-BE49-F238E27FC236}">
                    <a16:creationId xmlns:a16="http://schemas.microsoft.com/office/drawing/2014/main" id="{CBE2EC82-142A-476A-A59F-C4397EDB96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960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5" name="Line 356">
                <a:extLst>
                  <a:ext uri="{FF2B5EF4-FFF2-40B4-BE49-F238E27FC236}">
                    <a16:creationId xmlns:a16="http://schemas.microsoft.com/office/drawing/2014/main" id="{F43E7641-1034-4C73-A069-6DA6F912D4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52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91" name="Group 297">
            <a:extLst>
              <a:ext uri="{FF2B5EF4-FFF2-40B4-BE49-F238E27FC236}">
                <a16:creationId xmlns:a16="http://schemas.microsoft.com/office/drawing/2014/main" id="{1555A2AB-1EE5-4E46-B5DF-E97DE0826E1B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3999565" y="3669509"/>
            <a:ext cx="292903" cy="528700"/>
            <a:chOff x="4239272" y="4596799"/>
            <a:chExt cx="1499664" cy="1866627"/>
          </a:xfrm>
        </p:grpSpPr>
        <p:grpSp>
          <p:nvGrpSpPr>
            <p:cNvPr id="492" name="Group 491">
              <a:extLst>
                <a:ext uri="{FF2B5EF4-FFF2-40B4-BE49-F238E27FC236}">
                  <a16:creationId xmlns:a16="http://schemas.microsoft.com/office/drawing/2014/main" id="{7309791C-755E-4882-8113-651D0C87610E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495" name="Flowchart: Stored Data 494">
                <a:extLst>
                  <a:ext uri="{FF2B5EF4-FFF2-40B4-BE49-F238E27FC236}">
                    <a16:creationId xmlns:a16="http://schemas.microsoft.com/office/drawing/2014/main" id="{58569977-804A-4C73-9552-1F13671C4560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6" name="Flowchart: Stored Data 495">
                <a:extLst>
                  <a:ext uri="{FF2B5EF4-FFF2-40B4-BE49-F238E27FC236}">
                    <a16:creationId xmlns:a16="http://schemas.microsoft.com/office/drawing/2014/main" id="{AADABF00-42D0-4004-98BA-62695681AB99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7" name="Flowchart: Stored Data 496">
                <a:extLst>
                  <a:ext uri="{FF2B5EF4-FFF2-40B4-BE49-F238E27FC236}">
                    <a16:creationId xmlns:a16="http://schemas.microsoft.com/office/drawing/2014/main" id="{AFDD2E90-BB32-477B-85A1-0B1898B934F2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8" name="Flowchart: Stored Data 497">
                <a:extLst>
                  <a:ext uri="{FF2B5EF4-FFF2-40B4-BE49-F238E27FC236}">
                    <a16:creationId xmlns:a16="http://schemas.microsoft.com/office/drawing/2014/main" id="{33B0D72B-D7FD-4EB3-B5BD-C89B3A85E80F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9" name="Oval 498">
                <a:extLst>
                  <a:ext uri="{FF2B5EF4-FFF2-40B4-BE49-F238E27FC236}">
                    <a16:creationId xmlns:a16="http://schemas.microsoft.com/office/drawing/2014/main" id="{FF20A04F-390A-4115-B15C-C26EF4FD566A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00" name="Oval 499">
                <a:extLst>
                  <a:ext uri="{FF2B5EF4-FFF2-40B4-BE49-F238E27FC236}">
                    <a16:creationId xmlns:a16="http://schemas.microsoft.com/office/drawing/2014/main" id="{0FC893B5-74C9-496E-8788-2F9153C30B16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501" name="Picture 2">
                <a:extLst>
                  <a:ext uri="{FF2B5EF4-FFF2-40B4-BE49-F238E27FC236}">
                    <a16:creationId xmlns:a16="http://schemas.microsoft.com/office/drawing/2014/main" id="{297D3E80-1A22-4F75-8839-A8AF67390E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2" name="Picture 3">
                <a:extLst>
                  <a:ext uri="{FF2B5EF4-FFF2-40B4-BE49-F238E27FC236}">
                    <a16:creationId xmlns:a16="http://schemas.microsoft.com/office/drawing/2014/main" id="{BE281CF8-49F3-4992-B2C8-C35E1C788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C92A1C47-0B5C-4107-A92E-940D9A701AA0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494" name="Moon 493">
              <a:extLst>
                <a:ext uri="{FF2B5EF4-FFF2-40B4-BE49-F238E27FC236}">
                  <a16:creationId xmlns:a16="http://schemas.microsoft.com/office/drawing/2014/main" id="{BDEB952E-0F5F-434B-83A4-78EA9B0E58A9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503" name="Cube 502">
            <a:extLst>
              <a:ext uri="{FF2B5EF4-FFF2-40B4-BE49-F238E27FC236}">
                <a16:creationId xmlns:a16="http://schemas.microsoft.com/office/drawing/2014/main" id="{43B5A400-523F-42C5-BFC0-050C5C7D2A09}"/>
              </a:ext>
            </a:extLst>
          </p:cNvPr>
          <p:cNvSpPr/>
          <p:nvPr/>
        </p:nvSpPr>
        <p:spPr>
          <a:xfrm>
            <a:off x="3761649" y="3538572"/>
            <a:ext cx="284749" cy="298051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4" name="Picture 503">
            <a:extLst>
              <a:ext uri="{FF2B5EF4-FFF2-40B4-BE49-F238E27FC236}">
                <a16:creationId xmlns:a16="http://schemas.microsoft.com/office/drawing/2014/main" id="{5B72ED47-0E18-460F-ABA5-AFD43484DC7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401" y="3604112"/>
            <a:ext cx="111290" cy="102051"/>
          </a:xfrm>
          <a:prstGeom prst="rect">
            <a:avLst/>
          </a:prstGeom>
          <a:ln w="28575">
            <a:noFill/>
          </a:ln>
        </p:spPr>
      </p:pic>
      <p:pic>
        <p:nvPicPr>
          <p:cNvPr id="505" name="図 13">
            <a:extLst>
              <a:ext uri="{FF2B5EF4-FFF2-40B4-BE49-F238E27FC236}">
                <a16:creationId xmlns:a16="http://schemas.microsoft.com/office/drawing/2014/main" id="{99489A09-08B8-41A0-A802-D2791272AB6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876" y="3574991"/>
            <a:ext cx="245112" cy="245112"/>
          </a:xfrm>
          <a:prstGeom prst="rect">
            <a:avLst/>
          </a:prstGeom>
        </p:spPr>
      </p:pic>
      <p:sp>
        <p:nvSpPr>
          <p:cNvPr id="506" name="二等辺三角形 7172">
            <a:extLst>
              <a:ext uri="{FF2B5EF4-FFF2-40B4-BE49-F238E27FC236}">
                <a16:creationId xmlns:a16="http://schemas.microsoft.com/office/drawing/2014/main" id="{4DF76D7F-CEB6-42F1-84C2-6DB9EB6D7FA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994698" y="3545376"/>
            <a:ext cx="137453" cy="213337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 w="9525" algn="ctr">
            <a:solidFill>
              <a:srgbClr val="000000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  <a:extLst/>
        </p:spPr>
        <p:txBody>
          <a:bodyPr/>
          <a:lstStyle/>
          <a:p>
            <a:pPr algn="ctr"/>
            <a:endParaRPr lang="en-SG" b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180" name="Group 1179">
            <a:extLst>
              <a:ext uri="{FF2B5EF4-FFF2-40B4-BE49-F238E27FC236}">
                <a16:creationId xmlns:a16="http://schemas.microsoft.com/office/drawing/2014/main" id="{7994E49B-65AE-4285-B699-D248E37A3FA6}"/>
              </a:ext>
            </a:extLst>
          </p:cNvPr>
          <p:cNvGrpSpPr/>
          <p:nvPr/>
        </p:nvGrpSpPr>
        <p:grpSpPr>
          <a:xfrm>
            <a:off x="4670831" y="3336683"/>
            <a:ext cx="2832383" cy="1039970"/>
            <a:chOff x="4695217" y="3551989"/>
            <a:chExt cx="3750713" cy="1350914"/>
          </a:xfrm>
        </p:grpSpPr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E4C78E9D-C6D2-4097-9D16-8716B3CD023F}"/>
                </a:ext>
              </a:extLst>
            </p:cNvPr>
            <p:cNvCxnSpPr/>
            <p:nvPr/>
          </p:nvCxnSpPr>
          <p:spPr>
            <a:xfrm>
              <a:off x="5221999" y="3599193"/>
              <a:ext cx="1728192" cy="357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89128E4B-F8B7-404F-9D2C-05EA20518344}"/>
                </a:ext>
              </a:extLst>
            </p:cNvPr>
            <p:cNvCxnSpPr/>
            <p:nvPr/>
          </p:nvCxnSpPr>
          <p:spPr>
            <a:xfrm>
              <a:off x="5221999" y="3616089"/>
              <a:ext cx="0" cy="59615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FA9C36A8-EC67-4C46-B74E-18600FAC2191}"/>
                </a:ext>
              </a:extLst>
            </p:cNvPr>
            <p:cNvCxnSpPr>
              <a:cxnSpLocks/>
            </p:cNvCxnSpPr>
            <p:nvPr/>
          </p:nvCxnSpPr>
          <p:spPr>
            <a:xfrm>
              <a:off x="4951898" y="4200020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1DA81C9C-BA33-4558-A377-0E4EC143E805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17" y="4211763"/>
              <a:ext cx="405924" cy="3688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4F446059-40F6-4617-8649-185FA9B7A4BC}"/>
                </a:ext>
              </a:extLst>
            </p:cNvPr>
            <p:cNvCxnSpPr/>
            <p:nvPr/>
          </p:nvCxnSpPr>
          <p:spPr>
            <a:xfrm>
              <a:off x="7598263" y="4212242"/>
              <a:ext cx="360040" cy="2706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12FD5E32-BD51-4D11-B470-52C07B47B741}"/>
                </a:ext>
              </a:extLst>
            </p:cNvPr>
            <p:cNvCxnSpPr/>
            <p:nvPr/>
          </p:nvCxnSpPr>
          <p:spPr>
            <a:xfrm flipH="1">
              <a:off x="7310231" y="4492257"/>
              <a:ext cx="648073" cy="11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B6CFD8AD-C322-48B7-A0D9-E0ADBD966C97}"/>
                </a:ext>
              </a:extLst>
            </p:cNvPr>
            <p:cNvCxnSpPr/>
            <p:nvPr/>
          </p:nvCxnSpPr>
          <p:spPr>
            <a:xfrm>
              <a:off x="7204297" y="4199758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D45F428C-DB4C-4203-A01D-FD537679F2B4}"/>
                </a:ext>
              </a:extLst>
            </p:cNvPr>
            <p:cNvCxnSpPr/>
            <p:nvPr/>
          </p:nvCxnSpPr>
          <p:spPr>
            <a:xfrm>
              <a:off x="7466482" y="4206370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E1433B2D-DC83-48D8-9A42-FFF7EFCF07B0}"/>
                </a:ext>
              </a:extLst>
            </p:cNvPr>
            <p:cNvCxnSpPr/>
            <p:nvPr/>
          </p:nvCxnSpPr>
          <p:spPr>
            <a:xfrm flipH="1">
              <a:off x="7310231" y="4561736"/>
              <a:ext cx="648072" cy="125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E7109A3A-8D1C-45C8-A878-B11455794355}"/>
                </a:ext>
              </a:extLst>
            </p:cNvPr>
            <p:cNvCxnSpPr/>
            <p:nvPr/>
          </p:nvCxnSpPr>
          <p:spPr>
            <a:xfrm flipV="1">
              <a:off x="7958303" y="4491270"/>
              <a:ext cx="0" cy="767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2" name="Group 664">
              <a:extLst>
                <a:ext uri="{FF2B5EF4-FFF2-40B4-BE49-F238E27FC236}">
                  <a16:creationId xmlns:a16="http://schemas.microsoft.com/office/drawing/2014/main" id="{0F10EFA3-52CA-40C7-A6FE-C2E7DCABC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77338" y="4165982"/>
              <a:ext cx="437494" cy="265496"/>
              <a:chOff x="1920" y="1824"/>
              <a:chExt cx="1152" cy="971"/>
            </a:xfrm>
          </p:grpSpPr>
          <p:sp>
            <p:nvSpPr>
              <p:cNvPr id="473" name="AutoShape 665">
                <a:extLst>
                  <a:ext uri="{FF2B5EF4-FFF2-40B4-BE49-F238E27FC236}">
                    <a16:creationId xmlns:a16="http://schemas.microsoft.com/office/drawing/2014/main" id="{A594F577-8892-4CDB-87AA-768CDF7A4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835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4" name="Line 666">
                <a:extLst>
                  <a:ext uri="{FF2B5EF4-FFF2-40B4-BE49-F238E27FC236}">
                    <a16:creationId xmlns:a16="http://schemas.microsoft.com/office/drawing/2014/main" id="{A809A88D-E8E9-4B48-A4DA-B8FCE90961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5" name="Oval 667">
                <a:extLst>
                  <a:ext uri="{FF2B5EF4-FFF2-40B4-BE49-F238E27FC236}">
                    <a16:creationId xmlns:a16="http://schemas.microsoft.com/office/drawing/2014/main" id="{DCEC36A2-108D-4B44-8538-783C97482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55AB7418-AF1E-466F-994B-2B1B14DB0B14}"/>
                </a:ext>
              </a:extLst>
            </p:cNvPr>
            <p:cNvCxnSpPr/>
            <p:nvPr/>
          </p:nvCxnSpPr>
          <p:spPr>
            <a:xfrm>
              <a:off x="5268607" y="4568009"/>
              <a:ext cx="313432" cy="32155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7" name="Group 664">
              <a:extLst>
                <a:ext uri="{FF2B5EF4-FFF2-40B4-BE49-F238E27FC236}">
                  <a16:creationId xmlns:a16="http://schemas.microsoft.com/office/drawing/2014/main" id="{2B68F7BE-5B93-4734-8507-B932B66BC6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6773" y="4165982"/>
              <a:ext cx="437494" cy="265496"/>
              <a:chOff x="1920" y="1824"/>
              <a:chExt cx="1152" cy="971"/>
            </a:xfrm>
          </p:grpSpPr>
          <p:sp>
            <p:nvSpPr>
              <p:cNvPr id="478" name="AutoShape 665">
                <a:extLst>
                  <a:ext uri="{FF2B5EF4-FFF2-40B4-BE49-F238E27FC236}">
                    <a16:creationId xmlns:a16="http://schemas.microsoft.com/office/drawing/2014/main" id="{E4661ADA-DB92-447C-85E0-E5A8607BF7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835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" name="Line 666">
                <a:extLst>
                  <a:ext uri="{FF2B5EF4-FFF2-40B4-BE49-F238E27FC236}">
                    <a16:creationId xmlns:a16="http://schemas.microsoft.com/office/drawing/2014/main" id="{7919FA02-74C9-4143-BDCE-5DCFCCA347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0" name="Oval 667">
                <a:extLst>
                  <a:ext uri="{FF2B5EF4-FFF2-40B4-BE49-F238E27FC236}">
                    <a16:creationId xmlns:a16="http://schemas.microsoft.com/office/drawing/2014/main" id="{2FFD763D-F508-4022-AC71-CC179177A4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1690A43C-DCBC-4F56-BF93-88DFE3A4AEF4}"/>
                </a:ext>
              </a:extLst>
            </p:cNvPr>
            <p:cNvSpPr/>
            <p:nvPr/>
          </p:nvSpPr>
          <p:spPr>
            <a:xfrm>
              <a:off x="5582039" y="3873377"/>
              <a:ext cx="1728192" cy="1029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Rounded Rectangle 842">
              <a:extLst>
                <a:ext uri="{FF2B5EF4-FFF2-40B4-BE49-F238E27FC236}">
                  <a16:creationId xmlns:a16="http://schemas.microsoft.com/office/drawing/2014/main" id="{333C533D-AE84-4D44-8F3C-80BF07BEA67B}"/>
                </a:ext>
              </a:extLst>
            </p:cNvPr>
            <p:cNvSpPr/>
            <p:nvPr/>
          </p:nvSpPr>
          <p:spPr>
            <a:xfrm>
              <a:off x="5718584" y="4103241"/>
              <a:ext cx="1386154" cy="584089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Shrink machine</a:t>
              </a:r>
            </a:p>
          </p:txBody>
        </p: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33620746-EA04-4A36-A070-4C7DC87715B9}"/>
                </a:ext>
              </a:extLst>
            </p:cNvPr>
            <p:cNvCxnSpPr/>
            <p:nvPr/>
          </p:nvCxnSpPr>
          <p:spPr>
            <a:xfrm flipH="1">
              <a:off x="5095680" y="4499413"/>
              <a:ext cx="491821" cy="117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BC086401-F7D3-4241-B393-91463661AD67}"/>
                </a:ext>
              </a:extLst>
            </p:cNvPr>
            <p:cNvCxnSpPr/>
            <p:nvPr/>
          </p:nvCxnSpPr>
          <p:spPr>
            <a:xfrm flipH="1">
              <a:off x="5095679" y="4568892"/>
              <a:ext cx="491821" cy="11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B26297EB-5F54-43E7-B688-1353CA82ABEB}"/>
                </a:ext>
              </a:extLst>
            </p:cNvPr>
            <p:cNvCxnSpPr/>
            <p:nvPr/>
          </p:nvCxnSpPr>
          <p:spPr>
            <a:xfrm>
              <a:off x="4765820" y="4209710"/>
              <a:ext cx="350617" cy="29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276BD4D1-3F16-4993-A84C-D3EF277E1C62}"/>
                </a:ext>
              </a:extLst>
            </p:cNvPr>
            <p:cNvCxnSpPr/>
            <p:nvPr/>
          </p:nvCxnSpPr>
          <p:spPr>
            <a:xfrm>
              <a:off x="4867446" y="4209935"/>
              <a:ext cx="350617" cy="29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5547B091-9E25-4F00-9C72-879D28432032}"/>
                </a:ext>
              </a:extLst>
            </p:cNvPr>
            <p:cNvCxnSpPr/>
            <p:nvPr/>
          </p:nvCxnSpPr>
          <p:spPr>
            <a:xfrm flipH="1">
              <a:off x="4695217" y="4193009"/>
              <a:ext cx="491821" cy="117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9A9466A8-3C88-4F4A-849E-6217F5E05B9E}"/>
                </a:ext>
              </a:extLst>
            </p:cNvPr>
            <p:cNvCxnSpPr/>
            <p:nvPr/>
          </p:nvCxnSpPr>
          <p:spPr>
            <a:xfrm>
              <a:off x="6937552" y="3593501"/>
              <a:ext cx="360040" cy="27061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3C3E4EE6-A291-47E7-A7C1-1BC9F878127B}"/>
                </a:ext>
              </a:extLst>
            </p:cNvPr>
            <p:cNvCxnSpPr/>
            <p:nvPr/>
          </p:nvCxnSpPr>
          <p:spPr>
            <a:xfrm>
              <a:off x="5225936" y="3584009"/>
              <a:ext cx="360040" cy="27061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3" name="Freeform 861">
              <a:extLst>
                <a:ext uri="{FF2B5EF4-FFF2-40B4-BE49-F238E27FC236}">
                  <a16:creationId xmlns:a16="http://schemas.microsoft.com/office/drawing/2014/main" id="{0A69DAB0-9AB2-4257-80C3-57CAB7B4D140}"/>
                </a:ext>
              </a:extLst>
            </p:cNvPr>
            <p:cNvSpPr/>
            <p:nvPr/>
          </p:nvSpPr>
          <p:spPr>
            <a:xfrm>
              <a:off x="4928030" y="3606635"/>
              <a:ext cx="1498600" cy="266700"/>
            </a:xfrm>
            <a:custGeom>
              <a:avLst/>
              <a:gdLst>
                <a:gd name="connsiteX0" fmla="*/ 0 w 1498600"/>
                <a:gd name="connsiteY0" fmla="*/ 266700 h 266700"/>
                <a:gd name="connsiteX1" fmla="*/ 584200 w 1498600"/>
                <a:gd name="connsiteY1" fmla="*/ 69850 h 266700"/>
                <a:gd name="connsiteX2" fmla="*/ 1416050 w 1498600"/>
                <a:gd name="connsiteY2" fmla="*/ 6350 h 266700"/>
                <a:gd name="connsiteX3" fmla="*/ 1498600 w 1498600"/>
                <a:gd name="connsiteY3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8600" h="266700">
                  <a:moveTo>
                    <a:pt x="0" y="266700"/>
                  </a:moveTo>
                  <a:cubicBezTo>
                    <a:pt x="174096" y="189971"/>
                    <a:pt x="348192" y="113242"/>
                    <a:pt x="584200" y="69850"/>
                  </a:cubicBezTo>
                  <a:cubicBezTo>
                    <a:pt x="820208" y="26458"/>
                    <a:pt x="1416050" y="6350"/>
                    <a:pt x="1416050" y="6350"/>
                  </a:cubicBezTo>
                  <a:lnTo>
                    <a:pt x="1498600" y="0"/>
                  </a:lnTo>
                </a:path>
              </a:pathLst>
            </a:custGeom>
            <a:ln w="2540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134" name="Freeform 864">
              <a:extLst>
                <a:ext uri="{FF2B5EF4-FFF2-40B4-BE49-F238E27FC236}">
                  <a16:creationId xmlns:a16="http://schemas.microsoft.com/office/drawing/2014/main" id="{EFEA85C5-3DAD-4463-9D47-D266DF75E23F}"/>
                </a:ext>
              </a:extLst>
            </p:cNvPr>
            <p:cNvSpPr/>
            <p:nvPr/>
          </p:nvSpPr>
          <p:spPr>
            <a:xfrm>
              <a:off x="7271180" y="3688185"/>
              <a:ext cx="1174750" cy="343238"/>
            </a:xfrm>
            <a:custGeom>
              <a:avLst/>
              <a:gdLst>
                <a:gd name="connsiteX0" fmla="*/ 0 w 1174750"/>
                <a:gd name="connsiteY0" fmla="*/ 6688 h 343238"/>
                <a:gd name="connsiteX1" fmla="*/ 539750 w 1174750"/>
                <a:gd name="connsiteY1" fmla="*/ 44788 h 343238"/>
                <a:gd name="connsiteX2" fmla="*/ 1174750 w 1174750"/>
                <a:gd name="connsiteY2" fmla="*/ 343238 h 343238"/>
                <a:gd name="connsiteX3" fmla="*/ 1174750 w 1174750"/>
                <a:gd name="connsiteY3" fmla="*/ 343238 h 343238"/>
                <a:gd name="connsiteX4" fmla="*/ 1162050 w 1174750"/>
                <a:gd name="connsiteY4" fmla="*/ 343238 h 343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750" h="343238">
                  <a:moveTo>
                    <a:pt x="0" y="6688"/>
                  </a:moveTo>
                  <a:cubicBezTo>
                    <a:pt x="171979" y="-2308"/>
                    <a:pt x="343958" y="-11304"/>
                    <a:pt x="539750" y="44788"/>
                  </a:cubicBezTo>
                  <a:cubicBezTo>
                    <a:pt x="735542" y="100880"/>
                    <a:pt x="1174750" y="343238"/>
                    <a:pt x="1174750" y="343238"/>
                  </a:cubicBezTo>
                  <a:lnTo>
                    <a:pt x="1174750" y="343238"/>
                  </a:lnTo>
                  <a:lnTo>
                    <a:pt x="1162050" y="343238"/>
                  </a:lnTo>
                </a:path>
              </a:pathLst>
            </a:custGeom>
            <a:ln w="2540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grpSp>
          <p:nvGrpSpPr>
            <p:cNvPr id="1135" name="Group 1134">
              <a:extLst>
                <a:ext uri="{FF2B5EF4-FFF2-40B4-BE49-F238E27FC236}">
                  <a16:creationId xmlns:a16="http://schemas.microsoft.com/office/drawing/2014/main" id="{A3D2B57F-7ECC-47A7-AB99-BD7A6CE1E5A9}"/>
                </a:ext>
              </a:extLst>
            </p:cNvPr>
            <p:cNvGrpSpPr/>
            <p:nvPr/>
          </p:nvGrpSpPr>
          <p:grpSpPr>
            <a:xfrm>
              <a:off x="6458941" y="3551989"/>
              <a:ext cx="828092" cy="390478"/>
              <a:chOff x="5366910" y="741188"/>
              <a:chExt cx="828092" cy="390478"/>
            </a:xfrm>
          </p:grpSpPr>
          <p:sp>
            <p:nvSpPr>
              <p:cNvPr id="1136" name="Freeform 669">
                <a:extLst>
                  <a:ext uri="{FF2B5EF4-FFF2-40B4-BE49-F238E27FC236}">
                    <a16:creationId xmlns:a16="http://schemas.microsoft.com/office/drawing/2014/main" id="{39B72668-6C4E-47FB-9C00-3405CDA9EB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6910" y="741188"/>
                <a:ext cx="828092" cy="390478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137" name="Picture 809">
                <a:extLst>
                  <a:ext uri="{FF2B5EF4-FFF2-40B4-BE49-F238E27FC236}">
                    <a16:creationId xmlns:a16="http://schemas.microsoft.com/office/drawing/2014/main" id="{DBC159F6-5B17-4E41-914A-6DE3EF8A7E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74302" y="756552"/>
                <a:ext cx="607711" cy="2089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1139" name="Group 297">
            <a:extLst>
              <a:ext uri="{FF2B5EF4-FFF2-40B4-BE49-F238E27FC236}">
                <a16:creationId xmlns:a16="http://schemas.microsoft.com/office/drawing/2014/main" id="{91FC6F1C-C2A0-4187-940B-5385D8B81705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3632685" y="979197"/>
            <a:ext cx="479254" cy="699332"/>
            <a:chOff x="4239272" y="4596799"/>
            <a:chExt cx="1499664" cy="1866627"/>
          </a:xfrm>
        </p:grpSpPr>
        <p:grpSp>
          <p:nvGrpSpPr>
            <p:cNvPr id="1140" name="Group 1139">
              <a:extLst>
                <a:ext uri="{FF2B5EF4-FFF2-40B4-BE49-F238E27FC236}">
                  <a16:creationId xmlns:a16="http://schemas.microsoft.com/office/drawing/2014/main" id="{522ACAD9-28E1-47D6-AFE2-44DC16B605CD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143" name="Flowchart: Stored Data 1142">
                <a:extLst>
                  <a:ext uri="{FF2B5EF4-FFF2-40B4-BE49-F238E27FC236}">
                    <a16:creationId xmlns:a16="http://schemas.microsoft.com/office/drawing/2014/main" id="{B1751F5C-D5F9-4B7E-A20A-1962F165B6CB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4" name="Flowchart: Stored Data 1143">
                <a:extLst>
                  <a:ext uri="{FF2B5EF4-FFF2-40B4-BE49-F238E27FC236}">
                    <a16:creationId xmlns:a16="http://schemas.microsoft.com/office/drawing/2014/main" id="{A6666B3D-8338-4E51-9A9A-72CAC5F8EC0E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5" name="Flowchart: Stored Data 1144">
                <a:extLst>
                  <a:ext uri="{FF2B5EF4-FFF2-40B4-BE49-F238E27FC236}">
                    <a16:creationId xmlns:a16="http://schemas.microsoft.com/office/drawing/2014/main" id="{60269D41-DC56-48F3-9E8D-5B9A5D1290C8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6" name="Flowchart: Stored Data 1145">
                <a:extLst>
                  <a:ext uri="{FF2B5EF4-FFF2-40B4-BE49-F238E27FC236}">
                    <a16:creationId xmlns:a16="http://schemas.microsoft.com/office/drawing/2014/main" id="{1E35D6A3-1D29-466E-B5C6-455FDE70904D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7" name="Oval 1146">
                <a:extLst>
                  <a:ext uri="{FF2B5EF4-FFF2-40B4-BE49-F238E27FC236}">
                    <a16:creationId xmlns:a16="http://schemas.microsoft.com/office/drawing/2014/main" id="{3619A726-B015-4303-BC98-D355C05A0A9E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8" name="Oval 1147">
                <a:extLst>
                  <a:ext uri="{FF2B5EF4-FFF2-40B4-BE49-F238E27FC236}">
                    <a16:creationId xmlns:a16="http://schemas.microsoft.com/office/drawing/2014/main" id="{11ACBB4A-AF25-480F-93B3-5EC91C58F603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149" name="Picture 2">
                <a:extLst>
                  <a:ext uri="{FF2B5EF4-FFF2-40B4-BE49-F238E27FC236}">
                    <a16:creationId xmlns:a16="http://schemas.microsoft.com/office/drawing/2014/main" id="{46681648-02DB-4DF7-A38F-3EA1BFB656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50" name="Picture 3">
                <a:extLst>
                  <a:ext uri="{FF2B5EF4-FFF2-40B4-BE49-F238E27FC236}">
                    <a16:creationId xmlns:a16="http://schemas.microsoft.com/office/drawing/2014/main" id="{49FF9C54-A09F-48CC-912B-DBFD50AAE5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41" name="Oval 1140">
              <a:extLst>
                <a:ext uri="{FF2B5EF4-FFF2-40B4-BE49-F238E27FC236}">
                  <a16:creationId xmlns:a16="http://schemas.microsoft.com/office/drawing/2014/main" id="{A38B0D5E-089A-4115-A517-DC848541155A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142" name="Moon 1141">
              <a:extLst>
                <a:ext uri="{FF2B5EF4-FFF2-40B4-BE49-F238E27FC236}">
                  <a16:creationId xmlns:a16="http://schemas.microsoft.com/office/drawing/2014/main" id="{D0CC9F0E-6F17-408E-8124-C70AFEE0ACB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1151" name="Cube 1150">
            <a:extLst>
              <a:ext uri="{FF2B5EF4-FFF2-40B4-BE49-F238E27FC236}">
                <a16:creationId xmlns:a16="http://schemas.microsoft.com/office/drawing/2014/main" id="{67C317FE-2C6F-428E-832F-56FC6465CE34}"/>
              </a:ext>
            </a:extLst>
          </p:cNvPr>
          <p:cNvSpPr/>
          <p:nvPr/>
        </p:nvSpPr>
        <p:spPr>
          <a:xfrm>
            <a:off x="3780925" y="1411009"/>
            <a:ext cx="395348" cy="302206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52" name="Picture 1151">
            <a:extLst>
              <a:ext uri="{FF2B5EF4-FFF2-40B4-BE49-F238E27FC236}">
                <a16:creationId xmlns:a16="http://schemas.microsoft.com/office/drawing/2014/main" id="{51612C0C-CA6E-4A01-A624-73647BF86A5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019" y="1492135"/>
            <a:ext cx="201274" cy="184565"/>
          </a:xfrm>
          <a:prstGeom prst="rect">
            <a:avLst/>
          </a:prstGeom>
          <a:ln w="28575">
            <a:noFill/>
          </a:ln>
        </p:spPr>
      </p:pic>
      <p:sp>
        <p:nvSpPr>
          <p:cNvPr id="1153" name="Rectangle 1152">
            <a:extLst>
              <a:ext uri="{FF2B5EF4-FFF2-40B4-BE49-F238E27FC236}">
                <a16:creationId xmlns:a16="http://schemas.microsoft.com/office/drawing/2014/main" id="{10CA0729-4805-4B4B-B08F-11E4609D4C6B}"/>
              </a:ext>
            </a:extLst>
          </p:cNvPr>
          <p:cNvSpPr/>
          <p:nvPr/>
        </p:nvSpPr>
        <p:spPr>
          <a:xfrm>
            <a:off x="2841636" y="782893"/>
            <a:ext cx="1041290" cy="4422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QC inspection</a:t>
            </a:r>
          </a:p>
        </p:txBody>
      </p:sp>
      <p:sp>
        <p:nvSpPr>
          <p:cNvPr id="1154" name="Rectangle 1153">
            <a:extLst>
              <a:ext uri="{FF2B5EF4-FFF2-40B4-BE49-F238E27FC236}">
                <a16:creationId xmlns:a16="http://schemas.microsoft.com/office/drawing/2014/main" id="{86940987-7D60-4489-936B-5A73941F1732}"/>
              </a:ext>
            </a:extLst>
          </p:cNvPr>
          <p:cNvSpPr/>
          <p:nvPr/>
        </p:nvSpPr>
        <p:spPr>
          <a:xfrm>
            <a:off x="3494444" y="1696498"/>
            <a:ext cx="465009" cy="2953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FF0000"/>
                </a:solidFill>
                <a:latin typeface="Calibri" panose="020F0502020204030204"/>
              </a:rPr>
              <a:t>NG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5" name="Rectangle 1154">
            <a:extLst>
              <a:ext uri="{FF2B5EF4-FFF2-40B4-BE49-F238E27FC236}">
                <a16:creationId xmlns:a16="http://schemas.microsoft.com/office/drawing/2014/main" id="{CC433E64-EA10-4FBB-88DA-B69DE51E92E0}"/>
              </a:ext>
            </a:extLst>
          </p:cNvPr>
          <p:cNvSpPr/>
          <p:nvPr/>
        </p:nvSpPr>
        <p:spPr>
          <a:xfrm>
            <a:off x="4234210" y="1656299"/>
            <a:ext cx="465009" cy="3902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0000CC"/>
                </a:solidFill>
                <a:latin typeface="Calibri" panose="020F0502020204030204"/>
              </a:rPr>
              <a:t>OK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1156" name="Straight Arrow Connector 1155">
            <a:extLst>
              <a:ext uri="{FF2B5EF4-FFF2-40B4-BE49-F238E27FC236}">
                <a16:creationId xmlns:a16="http://schemas.microsoft.com/office/drawing/2014/main" id="{0D72DCA5-B8DF-4849-8BAE-060E7046EF44}"/>
              </a:ext>
            </a:extLst>
          </p:cNvPr>
          <p:cNvCxnSpPr>
            <a:cxnSpLocks/>
          </p:cNvCxnSpPr>
          <p:nvPr/>
        </p:nvCxnSpPr>
        <p:spPr>
          <a:xfrm>
            <a:off x="4438840" y="2004255"/>
            <a:ext cx="0" cy="27317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1" name="Group 1170">
            <a:extLst>
              <a:ext uri="{FF2B5EF4-FFF2-40B4-BE49-F238E27FC236}">
                <a16:creationId xmlns:a16="http://schemas.microsoft.com/office/drawing/2014/main" id="{D32D7BF8-1A40-4356-9DBB-4D0A31CCA624}"/>
              </a:ext>
            </a:extLst>
          </p:cNvPr>
          <p:cNvGrpSpPr/>
          <p:nvPr/>
        </p:nvGrpSpPr>
        <p:grpSpPr>
          <a:xfrm>
            <a:off x="3065505" y="3530199"/>
            <a:ext cx="522305" cy="331587"/>
            <a:chOff x="425020" y="3323176"/>
            <a:chExt cx="873130" cy="550396"/>
          </a:xfrm>
          <a:noFill/>
        </p:grpSpPr>
        <p:pic>
          <p:nvPicPr>
            <p:cNvPr id="1172" name="Picture 1171">
              <a:extLst>
                <a:ext uri="{FF2B5EF4-FFF2-40B4-BE49-F238E27FC236}">
                  <a16:creationId xmlns:a16="http://schemas.microsoft.com/office/drawing/2014/main" id="{3FD36037-C4B5-45FF-A7CF-4BCE4FBA6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020" y="3323176"/>
              <a:ext cx="873130" cy="550396"/>
            </a:xfrm>
            <a:prstGeom prst="rect">
              <a:avLst/>
            </a:prstGeom>
            <a:grpFill/>
          </p:spPr>
        </p:pic>
        <p:pic>
          <p:nvPicPr>
            <p:cNvPr id="1173" name="Picture 1172">
              <a:extLst>
                <a:ext uri="{FF2B5EF4-FFF2-40B4-BE49-F238E27FC236}">
                  <a16:creationId xmlns:a16="http://schemas.microsoft.com/office/drawing/2014/main" id="{965DC7BA-4CC3-4994-BC80-9D346517B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941" y="3420399"/>
              <a:ext cx="246640" cy="199875"/>
            </a:xfrm>
            <a:prstGeom prst="rect">
              <a:avLst/>
            </a:prstGeom>
            <a:grpFill/>
            <a:ln w="28575">
              <a:solidFill>
                <a:srgbClr val="FFFF00"/>
              </a:solidFill>
            </a:ln>
          </p:spPr>
        </p:pic>
      </p:grp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0275AD1D-434B-4FDB-BB1E-856FC99D3852}"/>
              </a:ext>
            </a:extLst>
          </p:cNvPr>
          <p:cNvSpPr/>
          <p:nvPr/>
        </p:nvSpPr>
        <p:spPr>
          <a:xfrm>
            <a:off x="2887101" y="3206949"/>
            <a:ext cx="9201563" cy="3549451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9" name="Group 1188">
            <a:extLst>
              <a:ext uri="{FF2B5EF4-FFF2-40B4-BE49-F238E27FC236}">
                <a16:creationId xmlns:a16="http://schemas.microsoft.com/office/drawing/2014/main" id="{BA98E9B6-FFC3-4936-89E4-F11B8C76170B}"/>
              </a:ext>
            </a:extLst>
          </p:cNvPr>
          <p:cNvGrpSpPr/>
          <p:nvPr/>
        </p:nvGrpSpPr>
        <p:grpSpPr>
          <a:xfrm>
            <a:off x="9376535" y="3433956"/>
            <a:ext cx="2719725" cy="1439557"/>
            <a:chOff x="8103115" y="1341603"/>
            <a:chExt cx="1852716" cy="2010654"/>
          </a:xfrm>
        </p:grpSpPr>
        <p:sp>
          <p:nvSpPr>
            <p:cNvPr id="1190" name="Rectangle 1189">
              <a:extLst>
                <a:ext uri="{FF2B5EF4-FFF2-40B4-BE49-F238E27FC236}">
                  <a16:creationId xmlns:a16="http://schemas.microsoft.com/office/drawing/2014/main" id="{0E9307FB-097F-4779-992C-FE127FF1C82D}"/>
                </a:ext>
              </a:extLst>
            </p:cNvPr>
            <p:cNvSpPr/>
            <p:nvPr/>
          </p:nvSpPr>
          <p:spPr>
            <a:xfrm>
              <a:off x="8115300" y="1341603"/>
              <a:ext cx="1839227" cy="2010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1" name="Straight Connector 1190">
              <a:extLst>
                <a:ext uri="{FF2B5EF4-FFF2-40B4-BE49-F238E27FC236}">
                  <a16:creationId xmlns:a16="http://schemas.microsoft.com/office/drawing/2014/main" id="{FA4D5536-E058-4056-BA26-4B1327ADF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3115" y="1840015"/>
              <a:ext cx="1843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2" name="Straight Connector 1191">
              <a:extLst>
                <a:ext uri="{FF2B5EF4-FFF2-40B4-BE49-F238E27FC236}">
                  <a16:creationId xmlns:a16="http://schemas.microsoft.com/office/drawing/2014/main" id="{BC9B6F43-9698-41EC-B147-C9ABE58135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994" y="2820576"/>
              <a:ext cx="1841837" cy="5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6" name="Rectangle 1195">
            <a:extLst>
              <a:ext uri="{FF2B5EF4-FFF2-40B4-BE49-F238E27FC236}">
                <a16:creationId xmlns:a16="http://schemas.microsoft.com/office/drawing/2014/main" id="{81514720-3C32-4F5D-82B0-490EBFFAA691}"/>
              </a:ext>
            </a:extLst>
          </p:cNvPr>
          <p:cNvSpPr/>
          <p:nvPr/>
        </p:nvSpPr>
        <p:spPr>
          <a:xfrm>
            <a:off x="6304956" y="4953295"/>
            <a:ext cx="1021372" cy="240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 area</a:t>
            </a:r>
          </a:p>
        </p:txBody>
      </p:sp>
      <p:sp>
        <p:nvSpPr>
          <p:cNvPr id="1197" name="Rectangle 1196">
            <a:extLst>
              <a:ext uri="{FF2B5EF4-FFF2-40B4-BE49-F238E27FC236}">
                <a16:creationId xmlns:a16="http://schemas.microsoft.com/office/drawing/2014/main" id="{527462B0-7FF5-4C72-A423-2E0640F3531A}"/>
              </a:ext>
            </a:extLst>
          </p:cNvPr>
          <p:cNvSpPr/>
          <p:nvPr/>
        </p:nvSpPr>
        <p:spPr>
          <a:xfrm>
            <a:off x="9503259" y="529957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8" name="Rectangle 1197">
            <a:extLst>
              <a:ext uri="{FF2B5EF4-FFF2-40B4-BE49-F238E27FC236}">
                <a16:creationId xmlns:a16="http://schemas.microsoft.com/office/drawing/2014/main" id="{A53A4903-8A32-41ED-9EDE-A43801AE28C2}"/>
              </a:ext>
            </a:extLst>
          </p:cNvPr>
          <p:cNvSpPr/>
          <p:nvPr/>
        </p:nvSpPr>
        <p:spPr>
          <a:xfrm>
            <a:off x="10408542" y="529957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9" name="Rectangle 1198">
            <a:extLst>
              <a:ext uri="{FF2B5EF4-FFF2-40B4-BE49-F238E27FC236}">
                <a16:creationId xmlns:a16="http://schemas.microsoft.com/office/drawing/2014/main" id="{16F7564D-3B73-4DAD-AB89-7AC91E4BA0A9}"/>
              </a:ext>
            </a:extLst>
          </p:cNvPr>
          <p:cNvSpPr/>
          <p:nvPr/>
        </p:nvSpPr>
        <p:spPr>
          <a:xfrm>
            <a:off x="11313824" y="5300988"/>
            <a:ext cx="559682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9" name="Group 1208">
            <a:extLst>
              <a:ext uri="{FF2B5EF4-FFF2-40B4-BE49-F238E27FC236}">
                <a16:creationId xmlns:a16="http://schemas.microsoft.com/office/drawing/2014/main" id="{5A798EF1-51CB-45F4-9B0A-97B07041000F}"/>
              </a:ext>
            </a:extLst>
          </p:cNvPr>
          <p:cNvGrpSpPr/>
          <p:nvPr/>
        </p:nvGrpSpPr>
        <p:grpSpPr>
          <a:xfrm>
            <a:off x="9498744" y="5638787"/>
            <a:ext cx="2370247" cy="243509"/>
            <a:chOff x="9571405" y="3928396"/>
            <a:chExt cx="2370247" cy="243509"/>
          </a:xfrm>
        </p:grpSpPr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8235F30E-BE85-4B3F-A020-05674940EFC0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4" name="Rectangle 1203">
              <a:extLst>
                <a:ext uri="{FF2B5EF4-FFF2-40B4-BE49-F238E27FC236}">
                  <a16:creationId xmlns:a16="http://schemas.microsoft.com/office/drawing/2014/main" id="{6F77EFDE-797F-41A6-B133-2D4B53E7C76E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5" name="Rectangle 1204">
              <a:extLst>
                <a:ext uri="{FF2B5EF4-FFF2-40B4-BE49-F238E27FC236}">
                  <a16:creationId xmlns:a16="http://schemas.microsoft.com/office/drawing/2014/main" id="{0CFC49B7-5F6A-431B-BFA5-1C2B45E2E301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0" name="Group 1209">
            <a:extLst>
              <a:ext uri="{FF2B5EF4-FFF2-40B4-BE49-F238E27FC236}">
                <a16:creationId xmlns:a16="http://schemas.microsoft.com/office/drawing/2014/main" id="{3CFB5BC2-7482-4A75-BB42-669FF755652C}"/>
              </a:ext>
            </a:extLst>
          </p:cNvPr>
          <p:cNvGrpSpPr/>
          <p:nvPr/>
        </p:nvGrpSpPr>
        <p:grpSpPr>
          <a:xfrm>
            <a:off x="9498744" y="6012182"/>
            <a:ext cx="2370247" cy="243509"/>
            <a:chOff x="9571405" y="3928396"/>
            <a:chExt cx="2370247" cy="243509"/>
          </a:xfrm>
        </p:grpSpPr>
        <p:sp>
          <p:nvSpPr>
            <p:cNvPr id="1211" name="Rectangle 1210">
              <a:extLst>
                <a:ext uri="{FF2B5EF4-FFF2-40B4-BE49-F238E27FC236}">
                  <a16:creationId xmlns:a16="http://schemas.microsoft.com/office/drawing/2014/main" id="{E54FEB10-1829-47BC-AD72-484898B86F56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2" name="Rectangle 1211">
              <a:extLst>
                <a:ext uri="{FF2B5EF4-FFF2-40B4-BE49-F238E27FC236}">
                  <a16:creationId xmlns:a16="http://schemas.microsoft.com/office/drawing/2014/main" id="{637B84FC-8D0D-4E0A-95D9-A49CD7D772FA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3" name="Rectangle 1212">
              <a:extLst>
                <a:ext uri="{FF2B5EF4-FFF2-40B4-BE49-F238E27FC236}">
                  <a16:creationId xmlns:a16="http://schemas.microsoft.com/office/drawing/2014/main" id="{51E2E19C-EC52-45D1-8FEC-7EF43C69930E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7" name="Group 1216">
            <a:extLst>
              <a:ext uri="{FF2B5EF4-FFF2-40B4-BE49-F238E27FC236}">
                <a16:creationId xmlns:a16="http://schemas.microsoft.com/office/drawing/2014/main" id="{66154267-93BC-4473-AC8F-89AF7DEAF813}"/>
              </a:ext>
            </a:extLst>
          </p:cNvPr>
          <p:cNvGrpSpPr/>
          <p:nvPr/>
        </p:nvGrpSpPr>
        <p:grpSpPr>
          <a:xfrm>
            <a:off x="9525075" y="6409145"/>
            <a:ext cx="2370247" cy="243509"/>
            <a:chOff x="9571405" y="3928396"/>
            <a:chExt cx="2370247" cy="243509"/>
          </a:xfrm>
        </p:grpSpPr>
        <p:sp>
          <p:nvSpPr>
            <p:cNvPr id="1218" name="Rectangle 1217">
              <a:extLst>
                <a:ext uri="{FF2B5EF4-FFF2-40B4-BE49-F238E27FC236}">
                  <a16:creationId xmlns:a16="http://schemas.microsoft.com/office/drawing/2014/main" id="{015D9A28-E490-409F-A2D5-1C6FD24AD6AD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9" name="Rectangle 1218">
              <a:extLst>
                <a:ext uri="{FF2B5EF4-FFF2-40B4-BE49-F238E27FC236}">
                  <a16:creationId xmlns:a16="http://schemas.microsoft.com/office/drawing/2014/main" id="{7E190F5D-8720-4F2E-8655-27BEBEA86D67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0" name="Rectangle 1219">
              <a:extLst>
                <a:ext uri="{FF2B5EF4-FFF2-40B4-BE49-F238E27FC236}">
                  <a16:creationId xmlns:a16="http://schemas.microsoft.com/office/drawing/2014/main" id="{E55E5B8E-52B6-4A13-97F0-41124D607CBD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9" name="Group 1238">
            <a:extLst>
              <a:ext uri="{FF2B5EF4-FFF2-40B4-BE49-F238E27FC236}">
                <a16:creationId xmlns:a16="http://schemas.microsoft.com/office/drawing/2014/main" id="{B16725D5-42CD-4027-A680-0BAF2CD85EC9}"/>
              </a:ext>
            </a:extLst>
          </p:cNvPr>
          <p:cNvGrpSpPr/>
          <p:nvPr/>
        </p:nvGrpSpPr>
        <p:grpSpPr>
          <a:xfrm>
            <a:off x="7393866" y="3547247"/>
            <a:ext cx="619309" cy="589311"/>
            <a:chOff x="7469574" y="3966357"/>
            <a:chExt cx="604402" cy="552039"/>
          </a:xfrm>
        </p:grpSpPr>
        <p:pic>
          <p:nvPicPr>
            <p:cNvPr id="1227" name="Picture 1226">
              <a:extLst>
                <a:ext uri="{FF2B5EF4-FFF2-40B4-BE49-F238E27FC236}">
                  <a16:creationId xmlns:a16="http://schemas.microsoft.com/office/drawing/2014/main" id="{217C86C0-9151-4BFB-9D8F-2F5CDE6C1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236" name="Freeform 669">
              <a:extLst>
                <a:ext uri="{FF2B5EF4-FFF2-40B4-BE49-F238E27FC236}">
                  <a16:creationId xmlns:a16="http://schemas.microsoft.com/office/drawing/2014/main" id="{BE0B325B-D03E-466F-8712-9ECDC7C44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37" name="Picture 809">
              <a:extLst>
                <a:ext uri="{FF2B5EF4-FFF2-40B4-BE49-F238E27FC236}">
                  <a16:creationId xmlns:a16="http://schemas.microsoft.com/office/drawing/2014/main" id="{FF7105D4-C5DF-40DD-920B-DEAA0CDDE0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292" name="Group 297">
            <a:extLst>
              <a:ext uri="{FF2B5EF4-FFF2-40B4-BE49-F238E27FC236}">
                <a16:creationId xmlns:a16="http://schemas.microsoft.com/office/drawing/2014/main" id="{02BDC016-F214-4D0F-812B-8E2ECD2E636C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7029208" y="4164535"/>
            <a:ext cx="219943" cy="396536"/>
            <a:chOff x="4239272" y="4596799"/>
            <a:chExt cx="1499664" cy="1866627"/>
          </a:xfrm>
        </p:grpSpPr>
        <p:grpSp>
          <p:nvGrpSpPr>
            <p:cNvPr id="1293" name="Group 1292">
              <a:extLst>
                <a:ext uri="{FF2B5EF4-FFF2-40B4-BE49-F238E27FC236}">
                  <a16:creationId xmlns:a16="http://schemas.microsoft.com/office/drawing/2014/main" id="{B32D9754-616D-4EEC-A158-80F3116384D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296" name="Flowchart: Stored Data 1295">
                <a:extLst>
                  <a:ext uri="{FF2B5EF4-FFF2-40B4-BE49-F238E27FC236}">
                    <a16:creationId xmlns:a16="http://schemas.microsoft.com/office/drawing/2014/main" id="{6F368E70-B93E-4E37-B70B-12829A12FF06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7" name="Flowchart: Stored Data 1296">
                <a:extLst>
                  <a:ext uri="{FF2B5EF4-FFF2-40B4-BE49-F238E27FC236}">
                    <a16:creationId xmlns:a16="http://schemas.microsoft.com/office/drawing/2014/main" id="{200E8C0F-BF4D-4C15-A99C-82A8D0BFAA50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8" name="Flowchart: Stored Data 1297">
                <a:extLst>
                  <a:ext uri="{FF2B5EF4-FFF2-40B4-BE49-F238E27FC236}">
                    <a16:creationId xmlns:a16="http://schemas.microsoft.com/office/drawing/2014/main" id="{7AC62CD3-DE4E-4B45-BDB2-2A93862C9D24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9" name="Flowchart: Stored Data 1298">
                <a:extLst>
                  <a:ext uri="{FF2B5EF4-FFF2-40B4-BE49-F238E27FC236}">
                    <a16:creationId xmlns:a16="http://schemas.microsoft.com/office/drawing/2014/main" id="{9D0C9106-3783-4458-9268-D4493BDDD305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00" name="Oval 1299">
                <a:extLst>
                  <a:ext uri="{FF2B5EF4-FFF2-40B4-BE49-F238E27FC236}">
                    <a16:creationId xmlns:a16="http://schemas.microsoft.com/office/drawing/2014/main" id="{FB72D1DE-AD0D-4C11-A746-0884F54249BE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01" name="Oval 1300">
                <a:extLst>
                  <a:ext uri="{FF2B5EF4-FFF2-40B4-BE49-F238E27FC236}">
                    <a16:creationId xmlns:a16="http://schemas.microsoft.com/office/drawing/2014/main" id="{9FDE3C2C-127B-4304-8AC7-966AA20FE15C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302" name="Picture 2">
                <a:extLst>
                  <a:ext uri="{FF2B5EF4-FFF2-40B4-BE49-F238E27FC236}">
                    <a16:creationId xmlns:a16="http://schemas.microsoft.com/office/drawing/2014/main" id="{40C3D3DB-8445-426E-A715-597D56139E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03" name="Picture 3">
                <a:extLst>
                  <a:ext uri="{FF2B5EF4-FFF2-40B4-BE49-F238E27FC236}">
                    <a16:creationId xmlns:a16="http://schemas.microsoft.com/office/drawing/2014/main" id="{6129BCD6-E7D0-40CD-BA47-9F8D2B1BC6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94" name="Oval 1293">
              <a:extLst>
                <a:ext uri="{FF2B5EF4-FFF2-40B4-BE49-F238E27FC236}">
                  <a16:creationId xmlns:a16="http://schemas.microsoft.com/office/drawing/2014/main" id="{60601652-66EE-4E98-B2AE-9BB380B91B62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295" name="Moon 1294">
              <a:extLst>
                <a:ext uri="{FF2B5EF4-FFF2-40B4-BE49-F238E27FC236}">
                  <a16:creationId xmlns:a16="http://schemas.microsoft.com/office/drawing/2014/main" id="{A5758F40-9C93-433F-9CE0-6145080B2DFD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340" name="Picture 1339">
            <a:extLst>
              <a:ext uri="{FF2B5EF4-FFF2-40B4-BE49-F238E27FC236}">
                <a16:creationId xmlns:a16="http://schemas.microsoft.com/office/drawing/2014/main" id="{31CC9621-7171-461D-8AA7-BFEC0C80C4F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55" y="4937783"/>
            <a:ext cx="276921" cy="253932"/>
          </a:xfrm>
          <a:prstGeom prst="rect">
            <a:avLst/>
          </a:prstGeom>
          <a:ln w="28575">
            <a:noFill/>
          </a:ln>
        </p:spPr>
      </p:pic>
      <p:sp>
        <p:nvSpPr>
          <p:cNvPr id="1341" name="二等辺三角形 7172">
            <a:extLst>
              <a:ext uri="{FF2B5EF4-FFF2-40B4-BE49-F238E27FC236}">
                <a16:creationId xmlns:a16="http://schemas.microsoft.com/office/drawing/2014/main" id="{97BA00A4-32C2-4C30-A047-2C80D9FA7865}"/>
              </a:ext>
            </a:extLst>
          </p:cNvPr>
          <p:cNvSpPr>
            <a:spLocks noChangeArrowheads="1"/>
          </p:cNvSpPr>
          <p:nvPr/>
        </p:nvSpPr>
        <p:spPr bwMode="auto">
          <a:xfrm rot="14673790" flipH="1">
            <a:off x="7420202" y="3943663"/>
            <a:ext cx="233888" cy="234870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46" name="二等辺三角形 7172">
            <a:extLst>
              <a:ext uri="{FF2B5EF4-FFF2-40B4-BE49-F238E27FC236}">
                <a16:creationId xmlns:a16="http://schemas.microsoft.com/office/drawing/2014/main" id="{1FF1FFE2-EACD-4EE9-8BE8-3339664B4D43}"/>
              </a:ext>
            </a:extLst>
          </p:cNvPr>
          <p:cNvSpPr>
            <a:spLocks noChangeArrowheads="1"/>
          </p:cNvSpPr>
          <p:nvPr/>
        </p:nvSpPr>
        <p:spPr bwMode="auto">
          <a:xfrm rot="21226058" flipH="1">
            <a:off x="7376099" y="4574870"/>
            <a:ext cx="133224" cy="291879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48" name="Rectangle 1347">
            <a:extLst>
              <a:ext uri="{FF2B5EF4-FFF2-40B4-BE49-F238E27FC236}">
                <a16:creationId xmlns:a16="http://schemas.microsoft.com/office/drawing/2014/main" id="{525B6683-3AD0-4DB2-ADDE-144228F397D9}"/>
              </a:ext>
            </a:extLst>
          </p:cNvPr>
          <p:cNvSpPr/>
          <p:nvPr/>
        </p:nvSpPr>
        <p:spPr>
          <a:xfrm>
            <a:off x="6636105" y="4519894"/>
            <a:ext cx="1117453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 fix location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9" name="Rectangle 1348">
            <a:extLst>
              <a:ext uri="{FF2B5EF4-FFF2-40B4-BE49-F238E27FC236}">
                <a16:creationId xmlns:a16="http://schemas.microsoft.com/office/drawing/2014/main" id="{A45BA0AE-488E-4EF0-863D-227C5E0952B0}"/>
              </a:ext>
            </a:extLst>
          </p:cNvPr>
          <p:cNvSpPr/>
          <p:nvPr/>
        </p:nvSpPr>
        <p:spPr>
          <a:xfrm>
            <a:off x="3888467" y="4236179"/>
            <a:ext cx="832846" cy="386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 shrink pallet ID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88" name="二等辺三角形 7172">
            <a:extLst>
              <a:ext uri="{FF2B5EF4-FFF2-40B4-BE49-F238E27FC236}">
                <a16:creationId xmlns:a16="http://schemas.microsoft.com/office/drawing/2014/main" id="{DE47812A-5B2C-4AE5-8F02-20FD97D3D865}"/>
              </a:ext>
            </a:extLst>
          </p:cNvPr>
          <p:cNvSpPr>
            <a:spLocks noChangeArrowheads="1"/>
          </p:cNvSpPr>
          <p:nvPr/>
        </p:nvSpPr>
        <p:spPr bwMode="auto">
          <a:xfrm rot="6790356">
            <a:off x="1923990" y="850262"/>
            <a:ext cx="187002" cy="190510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en-SG" altLang="vi-VN" b="0"/>
          </a:p>
        </p:txBody>
      </p:sp>
      <p:graphicFrame>
        <p:nvGraphicFramePr>
          <p:cNvPr id="1389" name="Object 1388">
            <a:extLst>
              <a:ext uri="{FF2B5EF4-FFF2-40B4-BE49-F238E27FC236}">
                <a16:creationId xmlns:a16="http://schemas.microsoft.com/office/drawing/2014/main" id="{33DD7F3D-45B0-42EA-9FCE-60A5BDFF35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792772" y="812216"/>
          <a:ext cx="146248" cy="14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3" name="ｸﾘｯﾌﾟ" r:id="rId13" imgW="1666667" imgH="1695238" progId="">
                  <p:embed/>
                </p:oleObj>
              </mc:Choice>
              <mc:Fallback>
                <p:oleObj name="ｸﾘｯﾌﾟ" r:id="rId13" imgW="1666667" imgH="1695238" progId="">
                  <p:embed/>
                  <p:pic>
                    <p:nvPicPr>
                      <p:cNvPr id="1389" name="Object 1388">
                        <a:extLst>
                          <a:ext uri="{FF2B5EF4-FFF2-40B4-BE49-F238E27FC236}">
                            <a16:creationId xmlns:a16="http://schemas.microsoft.com/office/drawing/2014/main" id="{33DD7F3D-45B0-42EA-9FCE-60A5BDFF35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2772" y="812216"/>
                        <a:ext cx="146248" cy="14208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90" name="Group 1389">
            <a:extLst>
              <a:ext uri="{FF2B5EF4-FFF2-40B4-BE49-F238E27FC236}">
                <a16:creationId xmlns:a16="http://schemas.microsoft.com/office/drawing/2014/main" id="{26A899D7-1094-4AEE-B62F-ECAAF776B075}"/>
              </a:ext>
            </a:extLst>
          </p:cNvPr>
          <p:cNvGrpSpPr/>
          <p:nvPr/>
        </p:nvGrpSpPr>
        <p:grpSpPr>
          <a:xfrm>
            <a:off x="9306770" y="5244320"/>
            <a:ext cx="2719725" cy="1439557"/>
            <a:chOff x="8103115" y="1341603"/>
            <a:chExt cx="1852716" cy="2010654"/>
          </a:xfrm>
        </p:grpSpPr>
        <p:sp>
          <p:nvSpPr>
            <p:cNvPr id="1391" name="Rectangle 1390">
              <a:extLst>
                <a:ext uri="{FF2B5EF4-FFF2-40B4-BE49-F238E27FC236}">
                  <a16:creationId xmlns:a16="http://schemas.microsoft.com/office/drawing/2014/main" id="{B58CA1BE-EF89-426A-995B-AA75EA09C335}"/>
                </a:ext>
              </a:extLst>
            </p:cNvPr>
            <p:cNvSpPr/>
            <p:nvPr/>
          </p:nvSpPr>
          <p:spPr>
            <a:xfrm>
              <a:off x="8115300" y="1341603"/>
              <a:ext cx="1839227" cy="2010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2" name="Straight Connector 1391">
              <a:extLst>
                <a:ext uri="{FF2B5EF4-FFF2-40B4-BE49-F238E27FC236}">
                  <a16:creationId xmlns:a16="http://schemas.microsoft.com/office/drawing/2014/main" id="{6AF513E7-4D16-4D20-890C-B2C0EBA24E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3115" y="1840015"/>
              <a:ext cx="1843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3" name="Straight Connector 1392">
              <a:extLst>
                <a:ext uri="{FF2B5EF4-FFF2-40B4-BE49-F238E27FC236}">
                  <a16:creationId xmlns:a16="http://schemas.microsoft.com/office/drawing/2014/main" id="{88CC8D53-CEA2-4A07-8596-D355D1AD20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994" y="2820576"/>
              <a:ext cx="1841837" cy="5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4" name="Group 1393">
            <a:extLst>
              <a:ext uri="{FF2B5EF4-FFF2-40B4-BE49-F238E27FC236}">
                <a16:creationId xmlns:a16="http://schemas.microsoft.com/office/drawing/2014/main" id="{083DA512-0263-4F31-8331-D60246B76CEA}"/>
              </a:ext>
            </a:extLst>
          </p:cNvPr>
          <p:cNvGrpSpPr/>
          <p:nvPr/>
        </p:nvGrpSpPr>
        <p:grpSpPr>
          <a:xfrm>
            <a:off x="9541778" y="5256040"/>
            <a:ext cx="481252" cy="291585"/>
            <a:chOff x="7469574" y="3966357"/>
            <a:chExt cx="604402" cy="552039"/>
          </a:xfrm>
        </p:grpSpPr>
        <p:pic>
          <p:nvPicPr>
            <p:cNvPr id="1395" name="Picture 1394">
              <a:extLst>
                <a:ext uri="{FF2B5EF4-FFF2-40B4-BE49-F238E27FC236}">
                  <a16:creationId xmlns:a16="http://schemas.microsoft.com/office/drawing/2014/main" id="{0287A89A-0D60-4375-94EA-FA5205649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396" name="Freeform 669">
              <a:extLst>
                <a:ext uri="{FF2B5EF4-FFF2-40B4-BE49-F238E27FC236}">
                  <a16:creationId xmlns:a16="http://schemas.microsoft.com/office/drawing/2014/main" id="{FD6D421C-16EC-405A-A5CD-14A93499E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397" name="Picture 809">
              <a:extLst>
                <a:ext uri="{FF2B5EF4-FFF2-40B4-BE49-F238E27FC236}">
                  <a16:creationId xmlns:a16="http://schemas.microsoft.com/office/drawing/2014/main" id="{C4087886-F590-48E3-895F-6BCBE8E88D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398" name="Group 1397">
            <a:extLst>
              <a:ext uri="{FF2B5EF4-FFF2-40B4-BE49-F238E27FC236}">
                <a16:creationId xmlns:a16="http://schemas.microsoft.com/office/drawing/2014/main" id="{179DD1F3-05F2-45D3-9733-4C8D25D8C1DC}"/>
              </a:ext>
            </a:extLst>
          </p:cNvPr>
          <p:cNvGrpSpPr/>
          <p:nvPr/>
        </p:nvGrpSpPr>
        <p:grpSpPr>
          <a:xfrm>
            <a:off x="9528081" y="5636847"/>
            <a:ext cx="481252" cy="291585"/>
            <a:chOff x="7469574" y="3966357"/>
            <a:chExt cx="604402" cy="552039"/>
          </a:xfrm>
        </p:grpSpPr>
        <p:pic>
          <p:nvPicPr>
            <p:cNvPr id="1399" name="Picture 1398">
              <a:extLst>
                <a:ext uri="{FF2B5EF4-FFF2-40B4-BE49-F238E27FC236}">
                  <a16:creationId xmlns:a16="http://schemas.microsoft.com/office/drawing/2014/main" id="{8E9EFD4B-53CC-43C6-AAA5-78AE31396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0" name="Freeform 669">
              <a:extLst>
                <a:ext uri="{FF2B5EF4-FFF2-40B4-BE49-F238E27FC236}">
                  <a16:creationId xmlns:a16="http://schemas.microsoft.com/office/drawing/2014/main" id="{A27BD632-8C0E-4BED-85C8-4B959C4CD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1" name="Picture 809">
              <a:extLst>
                <a:ext uri="{FF2B5EF4-FFF2-40B4-BE49-F238E27FC236}">
                  <a16:creationId xmlns:a16="http://schemas.microsoft.com/office/drawing/2014/main" id="{B83AA483-8483-47D5-B72F-6AAC42F89C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02" name="Group 1401">
            <a:extLst>
              <a:ext uri="{FF2B5EF4-FFF2-40B4-BE49-F238E27FC236}">
                <a16:creationId xmlns:a16="http://schemas.microsoft.com/office/drawing/2014/main" id="{0F8AFA2A-B116-4B29-B041-CD069B0564F6}"/>
              </a:ext>
            </a:extLst>
          </p:cNvPr>
          <p:cNvGrpSpPr/>
          <p:nvPr/>
        </p:nvGrpSpPr>
        <p:grpSpPr>
          <a:xfrm>
            <a:off x="9519781" y="6009375"/>
            <a:ext cx="481252" cy="291585"/>
            <a:chOff x="7469574" y="3966357"/>
            <a:chExt cx="604402" cy="552039"/>
          </a:xfrm>
        </p:grpSpPr>
        <p:pic>
          <p:nvPicPr>
            <p:cNvPr id="1403" name="Picture 1402">
              <a:extLst>
                <a:ext uri="{FF2B5EF4-FFF2-40B4-BE49-F238E27FC236}">
                  <a16:creationId xmlns:a16="http://schemas.microsoft.com/office/drawing/2014/main" id="{752F08EC-376F-487E-937B-54C95FB1D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4" name="Freeform 669">
              <a:extLst>
                <a:ext uri="{FF2B5EF4-FFF2-40B4-BE49-F238E27FC236}">
                  <a16:creationId xmlns:a16="http://schemas.microsoft.com/office/drawing/2014/main" id="{0DCBAFD2-C3E7-4FC4-AABB-E4B57E7026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5" name="Picture 809">
              <a:extLst>
                <a:ext uri="{FF2B5EF4-FFF2-40B4-BE49-F238E27FC236}">
                  <a16:creationId xmlns:a16="http://schemas.microsoft.com/office/drawing/2014/main" id="{A0D17C9C-F7E1-4292-9425-ADC6388B79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06" name="Group 1405">
            <a:extLst>
              <a:ext uri="{FF2B5EF4-FFF2-40B4-BE49-F238E27FC236}">
                <a16:creationId xmlns:a16="http://schemas.microsoft.com/office/drawing/2014/main" id="{C84B5B56-2056-493B-888E-0664C2997361}"/>
              </a:ext>
            </a:extLst>
          </p:cNvPr>
          <p:cNvGrpSpPr/>
          <p:nvPr/>
        </p:nvGrpSpPr>
        <p:grpSpPr>
          <a:xfrm>
            <a:off x="9520087" y="6349011"/>
            <a:ext cx="481252" cy="291585"/>
            <a:chOff x="7469574" y="3966357"/>
            <a:chExt cx="604402" cy="552039"/>
          </a:xfrm>
        </p:grpSpPr>
        <p:pic>
          <p:nvPicPr>
            <p:cNvPr id="1407" name="Picture 1406">
              <a:extLst>
                <a:ext uri="{FF2B5EF4-FFF2-40B4-BE49-F238E27FC236}">
                  <a16:creationId xmlns:a16="http://schemas.microsoft.com/office/drawing/2014/main" id="{648AD1B6-4C35-4D99-B8A3-D9DB54C65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8" name="Freeform 669">
              <a:extLst>
                <a:ext uri="{FF2B5EF4-FFF2-40B4-BE49-F238E27FC236}">
                  <a16:creationId xmlns:a16="http://schemas.microsoft.com/office/drawing/2014/main" id="{BFD991A5-07B7-4CD2-92D1-C130B8510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9" name="Picture 809">
              <a:extLst>
                <a:ext uri="{FF2B5EF4-FFF2-40B4-BE49-F238E27FC236}">
                  <a16:creationId xmlns:a16="http://schemas.microsoft.com/office/drawing/2014/main" id="{1B3B8956-24FF-49EE-AFFE-3F1D787E30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0" name="Group 1409">
            <a:extLst>
              <a:ext uri="{FF2B5EF4-FFF2-40B4-BE49-F238E27FC236}">
                <a16:creationId xmlns:a16="http://schemas.microsoft.com/office/drawing/2014/main" id="{155E5911-CFCF-4652-BCEC-5CF8C09DD7C0}"/>
              </a:ext>
            </a:extLst>
          </p:cNvPr>
          <p:cNvGrpSpPr/>
          <p:nvPr/>
        </p:nvGrpSpPr>
        <p:grpSpPr>
          <a:xfrm>
            <a:off x="10475690" y="5261235"/>
            <a:ext cx="481252" cy="291585"/>
            <a:chOff x="7469574" y="3966357"/>
            <a:chExt cx="604402" cy="552039"/>
          </a:xfrm>
        </p:grpSpPr>
        <p:pic>
          <p:nvPicPr>
            <p:cNvPr id="1411" name="Picture 1410">
              <a:extLst>
                <a:ext uri="{FF2B5EF4-FFF2-40B4-BE49-F238E27FC236}">
                  <a16:creationId xmlns:a16="http://schemas.microsoft.com/office/drawing/2014/main" id="{72869EA6-8895-42D4-A2D8-84D0BB4D9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12" name="Freeform 669">
              <a:extLst>
                <a:ext uri="{FF2B5EF4-FFF2-40B4-BE49-F238E27FC236}">
                  <a16:creationId xmlns:a16="http://schemas.microsoft.com/office/drawing/2014/main" id="{9D6371FC-42FB-49CE-A198-97B441452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13" name="Picture 809">
              <a:extLst>
                <a:ext uri="{FF2B5EF4-FFF2-40B4-BE49-F238E27FC236}">
                  <a16:creationId xmlns:a16="http://schemas.microsoft.com/office/drawing/2014/main" id="{9B861FCF-7131-4D7A-A67A-1AB3B936D3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4" name="Group 1413">
            <a:extLst>
              <a:ext uri="{FF2B5EF4-FFF2-40B4-BE49-F238E27FC236}">
                <a16:creationId xmlns:a16="http://schemas.microsoft.com/office/drawing/2014/main" id="{4D3F87BA-4870-45B0-BB08-990BB53E8FF0}"/>
              </a:ext>
            </a:extLst>
          </p:cNvPr>
          <p:cNvGrpSpPr/>
          <p:nvPr/>
        </p:nvGrpSpPr>
        <p:grpSpPr>
          <a:xfrm>
            <a:off x="10461993" y="5642042"/>
            <a:ext cx="481252" cy="291585"/>
            <a:chOff x="7469574" y="3966357"/>
            <a:chExt cx="604402" cy="552039"/>
          </a:xfrm>
        </p:grpSpPr>
        <p:pic>
          <p:nvPicPr>
            <p:cNvPr id="1415" name="Picture 1414">
              <a:extLst>
                <a:ext uri="{FF2B5EF4-FFF2-40B4-BE49-F238E27FC236}">
                  <a16:creationId xmlns:a16="http://schemas.microsoft.com/office/drawing/2014/main" id="{0BCB603A-7FBA-4EFD-A8ED-BC5454EDF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16" name="Freeform 669">
              <a:extLst>
                <a:ext uri="{FF2B5EF4-FFF2-40B4-BE49-F238E27FC236}">
                  <a16:creationId xmlns:a16="http://schemas.microsoft.com/office/drawing/2014/main" id="{4C0FCEAE-1825-4FF4-9D2E-8F3B293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17" name="Picture 809">
              <a:extLst>
                <a:ext uri="{FF2B5EF4-FFF2-40B4-BE49-F238E27FC236}">
                  <a16:creationId xmlns:a16="http://schemas.microsoft.com/office/drawing/2014/main" id="{BC7BE489-519E-45BD-A7D6-CAAC418CCE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8" name="Group 1417">
            <a:extLst>
              <a:ext uri="{FF2B5EF4-FFF2-40B4-BE49-F238E27FC236}">
                <a16:creationId xmlns:a16="http://schemas.microsoft.com/office/drawing/2014/main" id="{41184F32-5EA3-400B-8188-2DB7AB2C48A2}"/>
              </a:ext>
            </a:extLst>
          </p:cNvPr>
          <p:cNvGrpSpPr/>
          <p:nvPr/>
        </p:nvGrpSpPr>
        <p:grpSpPr>
          <a:xfrm>
            <a:off x="10453693" y="6014570"/>
            <a:ext cx="481252" cy="291585"/>
            <a:chOff x="7469574" y="3966357"/>
            <a:chExt cx="604402" cy="552039"/>
          </a:xfrm>
        </p:grpSpPr>
        <p:pic>
          <p:nvPicPr>
            <p:cNvPr id="1419" name="Picture 1418">
              <a:extLst>
                <a:ext uri="{FF2B5EF4-FFF2-40B4-BE49-F238E27FC236}">
                  <a16:creationId xmlns:a16="http://schemas.microsoft.com/office/drawing/2014/main" id="{9D21C8AF-EB86-4F7D-8B97-4FA0FF8B5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0" name="Freeform 669">
              <a:extLst>
                <a:ext uri="{FF2B5EF4-FFF2-40B4-BE49-F238E27FC236}">
                  <a16:creationId xmlns:a16="http://schemas.microsoft.com/office/drawing/2014/main" id="{1AD561E6-2817-4884-B254-C7ED900B8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1" name="Picture 809">
              <a:extLst>
                <a:ext uri="{FF2B5EF4-FFF2-40B4-BE49-F238E27FC236}">
                  <a16:creationId xmlns:a16="http://schemas.microsoft.com/office/drawing/2014/main" id="{85C7403B-E29D-4D71-BCFC-4FFEBF066F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22" name="Group 1421">
            <a:extLst>
              <a:ext uri="{FF2B5EF4-FFF2-40B4-BE49-F238E27FC236}">
                <a16:creationId xmlns:a16="http://schemas.microsoft.com/office/drawing/2014/main" id="{928CA948-D097-4A29-9BED-D302FD2BCEF2}"/>
              </a:ext>
            </a:extLst>
          </p:cNvPr>
          <p:cNvGrpSpPr/>
          <p:nvPr/>
        </p:nvGrpSpPr>
        <p:grpSpPr>
          <a:xfrm>
            <a:off x="10453999" y="6354206"/>
            <a:ext cx="481252" cy="291585"/>
            <a:chOff x="7469574" y="3966357"/>
            <a:chExt cx="604402" cy="552039"/>
          </a:xfrm>
        </p:grpSpPr>
        <p:pic>
          <p:nvPicPr>
            <p:cNvPr id="1423" name="Picture 1422">
              <a:extLst>
                <a:ext uri="{FF2B5EF4-FFF2-40B4-BE49-F238E27FC236}">
                  <a16:creationId xmlns:a16="http://schemas.microsoft.com/office/drawing/2014/main" id="{BBE3DF2E-ADB8-4A6F-AEA5-0357F5991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4" name="Freeform 669">
              <a:extLst>
                <a:ext uri="{FF2B5EF4-FFF2-40B4-BE49-F238E27FC236}">
                  <a16:creationId xmlns:a16="http://schemas.microsoft.com/office/drawing/2014/main" id="{5B427663-2289-473D-A430-4C082CE6C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5" name="Picture 809">
              <a:extLst>
                <a:ext uri="{FF2B5EF4-FFF2-40B4-BE49-F238E27FC236}">
                  <a16:creationId xmlns:a16="http://schemas.microsoft.com/office/drawing/2014/main" id="{9B182838-91AC-4980-8663-0AB895196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26" name="Group 1425">
            <a:extLst>
              <a:ext uri="{FF2B5EF4-FFF2-40B4-BE49-F238E27FC236}">
                <a16:creationId xmlns:a16="http://schemas.microsoft.com/office/drawing/2014/main" id="{B3362208-8C1E-493F-9088-5B620995D5A3}"/>
              </a:ext>
            </a:extLst>
          </p:cNvPr>
          <p:cNvGrpSpPr/>
          <p:nvPr/>
        </p:nvGrpSpPr>
        <p:grpSpPr>
          <a:xfrm>
            <a:off x="11371150" y="5274241"/>
            <a:ext cx="481252" cy="291585"/>
            <a:chOff x="7469574" y="3966357"/>
            <a:chExt cx="604402" cy="552039"/>
          </a:xfrm>
        </p:grpSpPr>
        <p:pic>
          <p:nvPicPr>
            <p:cNvPr id="1427" name="Picture 1426">
              <a:extLst>
                <a:ext uri="{FF2B5EF4-FFF2-40B4-BE49-F238E27FC236}">
                  <a16:creationId xmlns:a16="http://schemas.microsoft.com/office/drawing/2014/main" id="{81E374FB-6C6E-45E2-8BB9-1B6A5E60B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8" name="Freeform 669">
              <a:extLst>
                <a:ext uri="{FF2B5EF4-FFF2-40B4-BE49-F238E27FC236}">
                  <a16:creationId xmlns:a16="http://schemas.microsoft.com/office/drawing/2014/main" id="{CF08012A-23DD-4B88-8ED5-ABB1243BC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9" name="Picture 809">
              <a:extLst>
                <a:ext uri="{FF2B5EF4-FFF2-40B4-BE49-F238E27FC236}">
                  <a16:creationId xmlns:a16="http://schemas.microsoft.com/office/drawing/2014/main" id="{F93E9400-F3DB-4B92-96AC-9617BB3010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0" name="Group 1429">
            <a:extLst>
              <a:ext uri="{FF2B5EF4-FFF2-40B4-BE49-F238E27FC236}">
                <a16:creationId xmlns:a16="http://schemas.microsoft.com/office/drawing/2014/main" id="{450560F2-9412-4245-AAD5-13B116F88B8E}"/>
              </a:ext>
            </a:extLst>
          </p:cNvPr>
          <p:cNvGrpSpPr/>
          <p:nvPr/>
        </p:nvGrpSpPr>
        <p:grpSpPr>
          <a:xfrm>
            <a:off x="11357453" y="5655048"/>
            <a:ext cx="481252" cy="291585"/>
            <a:chOff x="7469574" y="3966357"/>
            <a:chExt cx="604402" cy="552039"/>
          </a:xfrm>
        </p:grpSpPr>
        <p:pic>
          <p:nvPicPr>
            <p:cNvPr id="1431" name="Picture 1430">
              <a:extLst>
                <a:ext uri="{FF2B5EF4-FFF2-40B4-BE49-F238E27FC236}">
                  <a16:creationId xmlns:a16="http://schemas.microsoft.com/office/drawing/2014/main" id="{3B9A2626-E6F2-432E-817A-A5C09069A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32" name="Freeform 669">
              <a:extLst>
                <a:ext uri="{FF2B5EF4-FFF2-40B4-BE49-F238E27FC236}">
                  <a16:creationId xmlns:a16="http://schemas.microsoft.com/office/drawing/2014/main" id="{4F6919B5-F245-409A-818B-F4A40C506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33" name="Picture 809">
              <a:extLst>
                <a:ext uri="{FF2B5EF4-FFF2-40B4-BE49-F238E27FC236}">
                  <a16:creationId xmlns:a16="http://schemas.microsoft.com/office/drawing/2014/main" id="{67C5FFA0-0CD8-411D-9192-F4C75DBD17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4" name="Group 1433">
            <a:extLst>
              <a:ext uri="{FF2B5EF4-FFF2-40B4-BE49-F238E27FC236}">
                <a16:creationId xmlns:a16="http://schemas.microsoft.com/office/drawing/2014/main" id="{8C6859EB-0985-4854-8D2C-2114A9D91FB6}"/>
              </a:ext>
            </a:extLst>
          </p:cNvPr>
          <p:cNvGrpSpPr/>
          <p:nvPr/>
        </p:nvGrpSpPr>
        <p:grpSpPr>
          <a:xfrm>
            <a:off x="11349153" y="6027576"/>
            <a:ext cx="481252" cy="291585"/>
            <a:chOff x="7469574" y="3966357"/>
            <a:chExt cx="604402" cy="552039"/>
          </a:xfrm>
        </p:grpSpPr>
        <p:pic>
          <p:nvPicPr>
            <p:cNvPr id="1435" name="Picture 1434">
              <a:extLst>
                <a:ext uri="{FF2B5EF4-FFF2-40B4-BE49-F238E27FC236}">
                  <a16:creationId xmlns:a16="http://schemas.microsoft.com/office/drawing/2014/main" id="{1C444F55-A34F-4EA5-A920-26B999E12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36" name="Freeform 669">
              <a:extLst>
                <a:ext uri="{FF2B5EF4-FFF2-40B4-BE49-F238E27FC236}">
                  <a16:creationId xmlns:a16="http://schemas.microsoft.com/office/drawing/2014/main" id="{5857E135-6EE3-4689-B6D9-CB2DF1265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37" name="Picture 809">
              <a:extLst>
                <a:ext uri="{FF2B5EF4-FFF2-40B4-BE49-F238E27FC236}">
                  <a16:creationId xmlns:a16="http://schemas.microsoft.com/office/drawing/2014/main" id="{A5BF8DDE-3393-468D-B4FC-20ED21435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8" name="Group 1437">
            <a:extLst>
              <a:ext uri="{FF2B5EF4-FFF2-40B4-BE49-F238E27FC236}">
                <a16:creationId xmlns:a16="http://schemas.microsoft.com/office/drawing/2014/main" id="{ADEC93C0-E25E-45EA-969D-44FB12445F05}"/>
              </a:ext>
            </a:extLst>
          </p:cNvPr>
          <p:cNvGrpSpPr/>
          <p:nvPr/>
        </p:nvGrpSpPr>
        <p:grpSpPr>
          <a:xfrm>
            <a:off x="11349459" y="6367212"/>
            <a:ext cx="481252" cy="291585"/>
            <a:chOff x="7469574" y="3966357"/>
            <a:chExt cx="604402" cy="552039"/>
          </a:xfrm>
        </p:grpSpPr>
        <p:pic>
          <p:nvPicPr>
            <p:cNvPr id="1439" name="Picture 1438">
              <a:extLst>
                <a:ext uri="{FF2B5EF4-FFF2-40B4-BE49-F238E27FC236}">
                  <a16:creationId xmlns:a16="http://schemas.microsoft.com/office/drawing/2014/main" id="{CFCCE944-8221-4A87-B6C1-DB739BCB4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40" name="Freeform 669">
              <a:extLst>
                <a:ext uri="{FF2B5EF4-FFF2-40B4-BE49-F238E27FC236}">
                  <a16:creationId xmlns:a16="http://schemas.microsoft.com/office/drawing/2014/main" id="{26555B5B-10DC-486F-AC91-5BD3C3519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41" name="Picture 809">
              <a:extLst>
                <a:ext uri="{FF2B5EF4-FFF2-40B4-BE49-F238E27FC236}">
                  <a16:creationId xmlns:a16="http://schemas.microsoft.com/office/drawing/2014/main" id="{ACE269FD-8604-404B-ABE9-5C23AFCBE7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42" name="Rectangle 1441">
            <a:extLst>
              <a:ext uri="{FF2B5EF4-FFF2-40B4-BE49-F238E27FC236}">
                <a16:creationId xmlns:a16="http://schemas.microsoft.com/office/drawing/2014/main" id="{48080CFF-5AFD-486D-83AA-5560152F4F53}"/>
              </a:ext>
            </a:extLst>
          </p:cNvPr>
          <p:cNvSpPr/>
          <p:nvPr/>
        </p:nvSpPr>
        <p:spPr>
          <a:xfrm>
            <a:off x="9333177" y="4983012"/>
            <a:ext cx="1097074" cy="2342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DECT area</a:t>
            </a:r>
          </a:p>
        </p:txBody>
      </p:sp>
      <p:grpSp>
        <p:nvGrpSpPr>
          <p:cNvPr id="1513" name="Group 297">
            <a:extLst>
              <a:ext uri="{FF2B5EF4-FFF2-40B4-BE49-F238E27FC236}">
                <a16:creationId xmlns:a16="http://schemas.microsoft.com/office/drawing/2014/main" id="{732415F8-2584-44E1-A3B7-014F9DE18396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3270112" y="3845641"/>
            <a:ext cx="253933" cy="366983"/>
            <a:chOff x="4239272" y="4596799"/>
            <a:chExt cx="1499664" cy="1866627"/>
          </a:xfrm>
        </p:grpSpPr>
        <p:grpSp>
          <p:nvGrpSpPr>
            <p:cNvPr id="1514" name="Group 1513">
              <a:extLst>
                <a:ext uri="{FF2B5EF4-FFF2-40B4-BE49-F238E27FC236}">
                  <a16:creationId xmlns:a16="http://schemas.microsoft.com/office/drawing/2014/main" id="{C91C426F-DF39-4B75-A15B-A0248D8A3BB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517" name="Flowchart: Stored Data 1516">
                <a:extLst>
                  <a:ext uri="{FF2B5EF4-FFF2-40B4-BE49-F238E27FC236}">
                    <a16:creationId xmlns:a16="http://schemas.microsoft.com/office/drawing/2014/main" id="{AC976FCF-7E69-493A-AD64-270A9D8B9754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18" name="Flowchart: Stored Data 1517">
                <a:extLst>
                  <a:ext uri="{FF2B5EF4-FFF2-40B4-BE49-F238E27FC236}">
                    <a16:creationId xmlns:a16="http://schemas.microsoft.com/office/drawing/2014/main" id="{ACE3BDFA-379D-4BC8-B654-9625F38ECC79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19" name="Flowchart: Stored Data 1518">
                <a:extLst>
                  <a:ext uri="{FF2B5EF4-FFF2-40B4-BE49-F238E27FC236}">
                    <a16:creationId xmlns:a16="http://schemas.microsoft.com/office/drawing/2014/main" id="{80AC0D00-E38F-4A0D-8198-612F8ABC651E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0" name="Flowchart: Stored Data 1519">
                <a:extLst>
                  <a:ext uri="{FF2B5EF4-FFF2-40B4-BE49-F238E27FC236}">
                    <a16:creationId xmlns:a16="http://schemas.microsoft.com/office/drawing/2014/main" id="{D9749714-38CE-48AE-8DB3-87A4E2AC890D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1" name="Oval 1520">
                <a:extLst>
                  <a:ext uri="{FF2B5EF4-FFF2-40B4-BE49-F238E27FC236}">
                    <a16:creationId xmlns:a16="http://schemas.microsoft.com/office/drawing/2014/main" id="{0B9F10F2-C427-4E81-8C7B-C61F4947304A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2" name="Oval 1521">
                <a:extLst>
                  <a:ext uri="{FF2B5EF4-FFF2-40B4-BE49-F238E27FC236}">
                    <a16:creationId xmlns:a16="http://schemas.microsoft.com/office/drawing/2014/main" id="{DB278E36-D56C-46FA-BCEC-72DF5C89883B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523" name="Picture 2">
                <a:extLst>
                  <a:ext uri="{FF2B5EF4-FFF2-40B4-BE49-F238E27FC236}">
                    <a16:creationId xmlns:a16="http://schemas.microsoft.com/office/drawing/2014/main" id="{8BDFF0FA-AC51-4B28-B139-B564A99299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24" name="Picture 3">
                <a:extLst>
                  <a:ext uri="{FF2B5EF4-FFF2-40B4-BE49-F238E27FC236}">
                    <a16:creationId xmlns:a16="http://schemas.microsoft.com/office/drawing/2014/main" id="{BA221CE4-679F-4DF5-BF5F-DE89BE5E8D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15" name="Oval 1514">
              <a:extLst>
                <a:ext uri="{FF2B5EF4-FFF2-40B4-BE49-F238E27FC236}">
                  <a16:creationId xmlns:a16="http://schemas.microsoft.com/office/drawing/2014/main" id="{04A7C86E-CE5A-4040-A011-07B9433A0D7D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516" name="Moon 1515">
              <a:extLst>
                <a:ext uri="{FF2B5EF4-FFF2-40B4-BE49-F238E27FC236}">
                  <a16:creationId xmlns:a16="http://schemas.microsoft.com/office/drawing/2014/main" id="{29783118-7D99-4268-9463-383967ADA823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526" name="図 12">
            <a:extLst>
              <a:ext uri="{FF2B5EF4-FFF2-40B4-BE49-F238E27FC236}">
                <a16:creationId xmlns:a16="http://schemas.microsoft.com/office/drawing/2014/main" id="{E29615A8-D0B1-41D2-AFE7-611BC29D8BB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121" y="3685485"/>
            <a:ext cx="131433" cy="30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7" name="二等辺三角形 7172">
            <a:extLst>
              <a:ext uri="{FF2B5EF4-FFF2-40B4-BE49-F238E27FC236}">
                <a16:creationId xmlns:a16="http://schemas.microsoft.com/office/drawing/2014/main" id="{5B47B944-1AE7-4CEF-B154-6596DA29E2A3}"/>
              </a:ext>
            </a:extLst>
          </p:cNvPr>
          <p:cNvSpPr>
            <a:spLocks noChangeArrowheads="1"/>
          </p:cNvSpPr>
          <p:nvPr/>
        </p:nvSpPr>
        <p:spPr bwMode="auto">
          <a:xfrm rot="6790356">
            <a:off x="3033446" y="3613929"/>
            <a:ext cx="187002" cy="190510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en-SG" altLang="vi-VN" b="0"/>
          </a:p>
        </p:txBody>
      </p:sp>
      <p:sp>
        <p:nvSpPr>
          <p:cNvPr id="779" name="Rectangle 778">
            <a:extLst>
              <a:ext uri="{FF2B5EF4-FFF2-40B4-BE49-F238E27FC236}">
                <a16:creationId xmlns:a16="http://schemas.microsoft.com/office/drawing/2014/main" id="{EDE5D3D0-8694-48BB-92FA-62A1ED6AC9BA}"/>
              </a:ext>
            </a:extLst>
          </p:cNvPr>
          <p:cNvSpPr/>
          <p:nvPr/>
        </p:nvSpPr>
        <p:spPr>
          <a:xfrm>
            <a:off x="2742779" y="4249860"/>
            <a:ext cx="1171657" cy="369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OQC return sample</a:t>
            </a:r>
          </a:p>
        </p:txBody>
      </p:sp>
      <p:pic>
        <p:nvPicPr>
          <p:cNvPr id="785" name="Picture 784">
            <a:extLst>
              <a:ext uri="{FF2B5EF4-FFF2-40B4-BE49-F238E27FC236}">
                <a16:creationId xmlns:a16="http://schemas.microsoft.com/office/drawing/2014/main" id="{5E040BC0-D1BB-4AB0-BEFD-7C5F83FE861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897346" y="950290"/>
            <a:ext cx="860153" cy="800591"/>
          </a:xfrm>
          <a:prstGeom prst="rect">
            <a:avLst/>
          </a:prstGeom>
        </p:spPr>
      </p:pic>
      <p:sp>
        <p:nvSpPr>
          <p:cNvPr id="815" name="Rectangle 814">
            <a:extLst>
              <a:ext uri="{FF2B5EF4-FFF2-40B4-BE49-F238E27FC236}">
                <a16:creationId xmlns:a16="http://schemas.microsoft.com/office/drawing/2014/main" id="{FC6B7951-743A-4C04-A220-D553EBF4F0FC}"/>
              </a:ext>
            </a:extLst>
          </p:cNvPr>
          <p:cNvSpPr/>
          <p:nvPr/>
        </p:nvSpPr>
        <p:spPr>
          <a:xfrm>
            <a:off x="10809927" y="1877442"/>
            <a:ext cx="1227564" cy="350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physical stamp</a:t>
            </a:r>
          </a:p>
        </p:txBody>
      </p:sp>
      <p:pic>
        <p:nvPicPr>
          <p:cNvPr id="509" name="Picture 508">
            <a:extLst>
              <a:ext uri="{FF2B5EF4-FFF2-40B4-BE49-F238E27FC236}">
                <a16:creationId xmlns:a16="http://schemas.microsoft.com/office/drawing/2014/main" id="{5C4B7083-0938-4C30-AFA8-34D74CD7881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755" y="3634640"/>
            <a:ext cx="2646794" cy="1278613"/>
          </a:xfrm>
          <a:prstGeom prst="rect">
            <a:avLst/>
          </a:prstGeom>
        </p:spPr>
      </p:pic>
      <p:sp>
        <p:nvSpPr>
          <p:cNvPr id="825" name="Rectangle 824">
            <a:extLst>
              <a:ext uri="{FF2B5EF4-FFF2-40B4-BE49-F238E27FC236}">
                <a16:creationId xmlns:a16="http://schemas.microsoft.com/office/drawing/2014/main" id="{E527E2FB-D76D-43D8-85A1-85CB8BB118E6}"/>
              </a:ext>
            </a:extLst>
          </p:cNvPr>
          <p:cNvSpPr/>
          <p:nvPr/>
        </p:nvSpPr>
        <p:spPr>
          <a:xfrm>
            <a:off x="21555" y="2397097"/>
            <a:ext cx="2783809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New system link FA-SCM-OQC</a:t>
            </a:r>
          </a:p>
        </p:txBody>
      </p:sp>
      <p:grpSp>
        <p:nvGrpSpPr>
          <p:cNvPr id="771" name="Group 770">
            <a:extLst>
              <a:ext uri="{FF2B5EF4-FFF2-40B4-BE49-F238E27FC236}">
                <a16:creationId xmlns:a16="http://schemas.microsoft.com/office/drawing/2014/main" id="{5B8CD16F-9C7A-4E1C-BF01-D6E3949A6108}"/>
              </a:ext>
            </a:extLst>
          </p:cNvPr>
          <p:cNvGrpSpPr/>
          <p:nvPr/>
        </p:nvGrpSpPr>
        <p:grpSpPr>
          <a:xfrm>
            <a:off x="42163" y="2782316"/>
            <a:ext cx="2710358" cy="412115"/>
            <a:chOff x="46819" y="3506600"/>
            <a:chExt cx="2710358" cy="412115"/>
          </a:xfrm>
        </p:grpSpPr>
        <p:cxnSp>
          <p:nvCxnSpPr>
            <p:cNvPr id="826" name="Straight Arrow Connector 825">
              <a:extLst>
                <a:ext uri="{FF2B5EF4-FFF2-40B4-BE49-F238E27FC236}">
                  <a16:creationId xmlns:a16="http://schemas.microsoft.com/office/drawing/2014/main" id="{F4036E16-BED7-40C6-9FB4-9F824D4EE093}"/>
                </a:ext>
              </a:extLst>
            </p:cNvPr>
            <p:cNvCxnSpPr>
              <a:cxnSpLocks/>
              <a:stCxn id="829" idx="1"/>
              <a:endCxn id="831" idx="1"/>
            </p:cNvCxnSpPr>
            <p:nvPr/>
          </p:nvCxnSpPr>
          <p:spPr>
            <a:xfrm flipV="1">
              <a:off x="46819" y="3724910"/>
              <a:ext cx="2083615" cy="158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9" name="Rectangle 828">
              <a:extLst>
                <a:ext uri="{FF2B5EF4-FFF2-40B4-BE49-F238E27FC236}">
                  <a16:creationId xmlns:a16="http://schemas.microsoft.com/office/drawing/2014/main" id="{1C7191BB-88AE-4C4C-8B85-AEDE2E1CAE49}"/>
                </a:ext>
              </a:extLst>
            </p:cNvPr>
            <p:cNvSpPr/>
            <p:nvPr/>
          </p:nvSpPr>
          <p:spPr>
            <a:xfrm>
              <a:off x="46819" y="3566874"/>
              <a:ext cx="564087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FA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0" name="Rectangle 829">
              <a:extLst>
                <a:ext uri="{FF2B5EF4-FFF2-40B4-BE49-F238E27FC236}">
                  <a16:creationId xmlns:a16="http://schemas.microsoft.com/office/drawing/2014/main" id="{3CEF7005-3370-4CB2-A0BB-1D70CD6734ED}"/>
                </a:ext>
              </a:extLst>
            </p:cNvPr>
            <p:cNvSpPr/>
            <p:nvPr/>
          </p:nvSpPr>
          <p:spPr>
            <a:xfrm>
              <a:off x="986245" y="3570981"/>
              <a:ext cx="694535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OQC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1" name="Rectangle 830">
              <a:extLst>
                <a:ext uri="{FF2B5EF4-FFF2-40B4-BE49-F238E27FC236}">
                  <a16:creationId xmlns:a16="http://schemas.microsoft.com/office/drawing/2014/main" id="{A08D4180-1DB8-45B2-BD67-A911453793BB}"/>
                </a:ext>
              </a:extLst>
            </p:cNvPr>
            <p:cNvSpPr/>
            <p:nvPr/>
          </p:nvSpPr>
          <p:spPr>
            <a:xfrm>
              <a:off x="2130434" y="3551043"/>
              <a:ext cx="626743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SCM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4" name="Rectangle 833">
              <a:extLst>
                <a:ext uri="{FF2B5EF4-FFF2-40B4-BE49-F238E27FC236}">
                  <a16:creationId xmlns:a16="http://schemas.microsoft.com/office/drawing/2014/main" id="{B516DEE7-0F3F-43CA-9721-8C7748D86B97}"/>
                </a:ext>
              </a:extLst>
            </p:cNvPr>
            <p:cNvSpPr/>
            <p:nvPr/>
          </p:nvSpPr>
          <p:spPr>
            <a:xfrm>
              <a:off x="611238" y="3506600"/>
              <a:ext cx="379656" cy="140474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Link</a:t>
              </a:r>
              <a:endParaRPr lang="en-US" sz="80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5" name="Rectangle 834">
              <a:extLst>
                <a:ext uri="{FF2B5EF4-FFF2-40B4-BE49-F238E27FC236}">
                  <a16:creationId xmlns:a16="http://schemas.microsoft.com/office/drawing/2014/main" id="{827CAB89-BBB9-43DE-9729-4E6C5ED89211}"/>
                </a:ext>
              </a:extLst>
            </p:cNvPr>
            <p:cNvSpPr/>
            <p:nvPr/>
          </p:nvSpPr>
          <p:spPr>
            <a:xfrm>
              <a:off x="1703940" y="3533435"/>
              <a:ext cx="379656" cy="140474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Link</a:t>
              </a:r>
              <a:endParaRPr lang="en-US" sz="80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838" name="Rectangle 837">
            <a:extLst>
              <a:ext uri="{FF2B5EF4-FFF2-40B4-BE49-F238E27FC236}">
                <a16:creationId xmlns:a16="http://schemas.microsoft.com/office/drawing/2014/main" id="{1F826B7F-446C-4590-AC40-2978283A5F21}"/>
              </a:ext>
            </a:extLst>
          </p:cNvPr>
          <p:cNvSpPr/>
          <p:nvPr/>
        </p:nvSpPr>
        <p:spPr>
          <a:xfrm>
            <a:off x="-30354" y="3263667"/>
            <a:ext cx="2126842" cy="264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OQC inspection</a:t>
            </a:r>
          </a:p>
        </p:txBody>
      </p:sp>
      <p:sp>
        <p:nvSpPr>
          <p:cNvPr id="839" name="Rectangle 838">
            <a:extLst>
              <a:ext uri="{FF2B5EF4-FFF2-40B4-BE49-F238E27FC236}">
                <a16:creationId xmlns:a16="http://schemas.microsoft.com/office/drawing/2014/main" id="{1FD2D769-52A8-4C8C-8E81-DFDEAFBF5353}"/>
              </a:ext>
            </a:extLst>
          </p:cNvPr>
          <p:cNvSpPr/>
          <p:nvPr/>
        </p:nvSpPr>
        <p:spPr>
          <a:xfrm>
            <a:off x="105051" y="4980085"/>
            <a:ext cx="2490653" cy="264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FA Warehouse area</a:t>
            </a:r>
          </a:p>
        </p:txBody>
      </p:sp>
      <p:pic>
        <p:nvPicPr>
          <p:cNvPr id="774" name="Picture 773">
            <a:extLst>
              <a:ext uri="{FF2B5EF4-FFF2-40B4-BE49-F238E27FC236}">
                <a16:creationId xmlns:a16="http://schemas.microsoft.com/office/drawing/2014/main" id="{9FA0E3AA-FF49-4001-9E65-955103DA4E0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813" y="5287411"/>
            <a:ext cx="2623881" cy="1452369"/>
          </a:xfrm>
          <a:prstGeom prst="rect">
            <a:avLst/>
          </a:prstGeom>
        </p:spPr>
      </p:pic>
      <p:grpSp>
        <p:nvGrpSpPr>
          <p:cNvPr id="852" name="Group 851">
            <a:extLst>
              <a:ext uri="{FF2B5EF4-FFF2-40B4-BE49-F238E27FC236}">
                <a16:creationId xmlns:a16="http://schemas.microsoft.com/office/drawing/2014/main" id="{010FFEC5-FDBE-4419-83C5-7AAD5F7038D3}"/>
              </a:ext>
            </a:extLst>
          </p:cNvPr>
          <p:cNvGrpSpPr>
            <a:grpSpLocks/>
          </p:cNvGrpSpPr>
          <p:nvPr/>
        </p:nvGrpSpPr>
        <p:grpSpPr bwMode="auto">
          <a:xfrm>
            <a:off x="8023142" y="4024126"/>
            <a:ext cx="1031135" cy="998830"/>
            <a:chOff x="0" y="1311572"/>
            <a:chExt cx="1152525" cy="1200150"/>
          </a:xfrm>
        </p:grpSpPr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7F26014A-78AB-4EDE-A49B-B01C67554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4" name="Text Box 114">
              <a:extLst>
                <a:ext uri="{FF2B5EF4-FFF2-40B4-BE49-F238E27FC236}">
                  <a16:creationId xmlns:a16="http://schemas.microsoft.com/office/drawing/2014/main" id="{A475C0BE-8AA0-4C23-A9FE-7751ECFD18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275" y="2080899"/>
              <a:ext cx="742304" cy="359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lang="en-GB" sz="1600" b="1" dirty="0">
                  <a:solidFill>
                    <a:srgbClr val="0000FF"/>
                  </a:solidFill>
                  <a:latin typeface="Times New Roman"/>
                  <a:cs typeface="Times New Roman"/>
                </a:rPr>
                <a:t>O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QC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5" name="Line 115">
              <a:extLst>
                <a:ext uri="{FF2B5EF4-FFF2-40B4-BE49-F238E27FC236}">
                  <a16:creationId xmlns:a16="http://schemas.microsoft.com/office/drawing/2014/main" id="{23F4D51B-B40A-4ABB-AC70-D65416195A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6" name="Line 116">
              <a:extLst>
                <a:ext uri="{FF2B5EF4-FFF2-40B4-BE49-F238E27FC236}">
                  <a16:creationId xmlns:a16="http://schemas.microsoft.com/office/drawing/2014/main" id="{F5F46C1F-29E9-452D-9917-F478DDF1E8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7" name="Text Box 117">
              <a:extLst>
                <a:ext uri="{FF2B5EF4-FFF2-40B4-BE49-F238E27FC236}">
                  <a16:creationId xmlns:a16="http://schemas.microsoft.com/office/drawing/2014/main" id="{715315AD-6717-42A0-94CD-A1CA1D541A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5" y="1332088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OK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8" name="Text Box 119">
              <a:extLst>
                <a:ext uri="{FF2B5EF4-FFF2-40B4-BE49-F238E27FC236}">
                  <a16:creationId xmlns:a16="http://schemas.microsoft.com/office/drawing/2014/main" id="{C8946EA5-399D-46B1-989E-EB1AAF4FF8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31" y="1830630"/>
              <a:ext cx="1074388" cy="225669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59" name="Rectangle 858">
            <a:extLst>
              <a:ext uri="{FF2B5EF4-FFF2-40B4-BE49-F238E27FC236}">
                <a16:creationId xmlns:a16="http://schemas.microsoft.com/office/drawing/2014/main" id="{0404E5AC-BEBF-4A2C-885C-610B3B4B4B21}"/>
              </a:ext>
            </a:extLst>
          </p:cNvPr>
          <p:cNvSpPr/>
          <p:nvPr/>
        </p:nvSpPr>
        <p:spPr>
          <a:xfrm>
            <a:off x="7559295" y="3484178"/>
            <a:ext cx="2004567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 – chop can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replace</a:t>
            </a:r>
          </a:p>
        </p:txBody>
      </p:sp>
      <p:sp>
        <p:nvSpPr>
          <p:cNvPr id="775" name="Rectangle 774">
            <a:extLst>
              <a:ext uri="{FF2B5EF4-FFF2-40B4-BE49-F238E27FC236}">
                <a16:creationId xmlns:a16="http://schemas.microsoft.com/office/drawing/2014/main" id="{A0532772-259E-4781-A906-E1DB29EBDF09}"/>
              </a:ext>
            </a:extLst>
          </p:cNvPr>
          <p:cNvSpPr/>
          <p:nvPr/>
        </p:nvSpPr>
        <p:spPr>
          <a:xfrm>
            <a:off x="7442172" y="5582111"/>
            <a:ext cx="1703688" cy="74364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6" name="Straight Arrow Connector 805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  <a:endCxn id="1001" idx="6"/>
          </p:cNvCxnSpPr>
          <p:nvPr/>
        </p:nvCxnSpPr>
        <p:spPr>
          <a:xfrm flipH="1">
            <a:off x="8126872" y="4950713"/>
            <a:ext cx="433611" cy="9028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4" name="Rectangle 893">
            <a:extLst>
              <a:ext uri="{FF2B5EF4-FFF2-40B4-BE49-F238E27FC236}">
                <a16:creationId xmlns:a16="http://schemas.microsoft.com/office/drawing/2014/main" id="{56E4FB59-D44C-4217-BD33-6EF845C2FA35}"/>
              </a:ext>
            </a:extLst>
          </p:cNvPr>
          <p:cNvSpPr/>
          <p:nvPr/>
        </p:nvSpPr>
        <p:spPr>
          <a:xfrm>
            <a:off x="6548305" y="5266758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3" name="Rectangle 902">
            <a:extLst>
              <a:ext uri="{FF2B5EF4-FFF2-40B4-BE49-F238E27FC236}">
                <a16:creationId xmlns:a16="http://schemas.microsoft.com/office/drawing/2014/main" id="{75EB75A5-BE45-429B-9D6A-0A9DE32C7248}"/>
              </a:ext>
            </a:extLst>
          </p:cNvPr>
          <p:cNvSpPr/>
          <p:nvPr/>
        </p:nvSpPr>
        <p:spPr>
          <a:xfrm>
            <a:off x="7533494" y="5285979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4" name="Rectangle 903">
            <a:extLst>
              <a:ext uri="{FF2B5EF4-FFF2-40B4-BE49-F238E27FC236}">
                <a16:creationId xmlns:a16="http://schemas.microsoft.com/office/drawing/2014/main" id="{D3509996-BFC6-4CC0-9C4A-D2FAD4FBB274}"/>
              </a:ext>
            </a:extLst>
          </p:cNvPr>
          <p:cNvSpPr/>
          <p:nvPr/>
        </p:nvSpPr>
        <p:spPr>
          <a:xfrm>
            <a:off x="8484177" y="5298985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5" name="Rectangle 904">
            <a:extLst>
              <a:ext uri="{FF2B5EF4-FFF2-40B4-BE49-F238E27FC236}">
                <a16:creationId xmlns:a16="http://schemas.microsoft.com/office/drawing/2014/main" id="{0AEB71AD-078E-42EB-9B99-957A848C9797}"/>
              </a:ext>
            </a:extLst>
          </p:cNvPr>
          <p:cNvSpPr/>
          <p:nvPr/>
        </p:nvSpPr>
        <p:spPr>
          <a:xfrm>
            <a:off x="6559567" y="5621966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6" name="Rectangle 905">
            <a:extLst>
              <a:ext uri="{FF2B5EF4-FFF2-40B4-BE49-F238E27FC236}">
                <a16:creationId xmlns:a16="http://schemas.microsoft.com/office/drawing/2014/main" id="{CD7346BA-E000-497F-BDF7-D17BBC540F8C}"/>
              </a:ext>
            </a:extLst>
          </p:cNvPr>
          <p:cNvSpPr/>
          <p:nvPr/>
        </p:nvSpPr>
        <p:spPr>
          <a:xfrm>
            <a:off x="7544756" y="5641187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7" name="Rectangle 906">
            <a:extLst>
              <a:ext uri="{FF2B5EF4-FFF2-40B4-BE49-F238E27FC236}">
                <a16:creationId xmlns:a16="http://schemas.microsoft.com/office/drawing/2014/main" id="{4575259D-934A-4E2F-9406-6C6A22214AFF}"/>
              </a:ext>
            </a:extLst>
          </p:cNvPr>
          <p:cNvSpPr/>
          <p:nvPr/>
        </p:nvSpPr>
        <p:spPr>
          <a:xfrm>
            <a:off x="8495439" y="5654193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8" name="Rectangle 907">
            <a:extLst>
              <a:ext uri="{FF2B5EF4-FFF2-40B4-BE49-F238E27FC236}">
                <a16:creationId xmlns:a16="http://schemas.microsoft.com/office/drawing/2014/main" id="{BC9CA66C-730A-4857-A5FD-15689C069D55}"/>
              </a:ext>
            </a:extLst>
          </p:cNvPr>
          <p:cNvSpPr/>
          <p:nvPr/>
        </p:nvSpPr>
        <p:spPr>
          <a:xfrm>
            <a:off x="6544583" y="5953997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9" name="Rectangle 908">
            <a:extLst>
              <a:ext uri="{FF2B5EF4-FFF2-40B4-BE49-F238E27FC236}">
                <a16:creationId xmlns:a16="http://schemas.microsoft.com/office/drawing/2014/main" id="{829A1E8C-B6DA-4B51-8685-1466DE229181}"/>
              </a:ext>
            </a:extLst>
          </p:cNvPr>
          <p:cNvSpPr/>
          <p:nvPr/>
        </p:nvSpPr>
        <p:spPr>
          <a:xfrm>
            <a:off x="7529772" y="5973218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0" name="Rectangle 909">
            <a:extLst>
              <a:ext uri="{FF2B5EF4-FFF2-40B4-BE49-F238E27FC236}">
                <a16:creationId xmlns:a16="http://schemas.microsoft.com/office/drawing/2014/main" id="{8ACF9DF4-10DE-43B7-8631-B658001E28DD}"/>
              </a:ext>
            </a:extLst>
          </p:cNvPr>
          <p:cNvSpPr/>
          <p:nvPr/>
        </p:nvSpPr>
        <p:spPr>
          <a:xfrm>
            <a:off x="8480455" y="598622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1" name="Group 910">
            <a:extLst>
              <a:ext uri="{FF2B5EF4-FFF2-40B4-BE49-F238E27FC236}">
                <a16:creationId xmlns:a16="http://schemas.microsoft.com/office/drawing/2014/main" id="{E21A0ABD-86EC-4BE5-8520-3DF3E86224C6}"/>
              </a:ext>
            </a:extLst>
          </p:cNvPr>
          <p:cNvGrpSpPr/>
          <p:nvPr/>
        </p:nvGrpSpPr>
        <p:grpSpPr>
          <a:xfrm>
            <a:off x="6618307" y="5952391"/>
            <a:ext cx="481252" cy="291585"/>
            <a:chOff x="7469574" y="3966357"/>
            <a:chExt cx="604402" cy="552039"/>
          </a:xfrm>
        </p:grpSpPr>
        <p:pic>
          <p:nvPicPr>
            <p:cNvPr id="912" name="Picture 911">
              <a:extLst>
                <a:ext uri="{FF2B5EF4-FFF2-40B4-BE49-F238E27FC236}">
                  <a16:creationId xmlns:a16="http://schemas.microsoft.com/office/drawing/2014/main" id="{1BA071C5-2A8D-4BE8-98C7-270198AD2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13" name="Freeform 669">
              <a:extLst>
                <a:ext uri="{FF2B5EF4-FFF2-40B4-BE49-F238E27FC236}">
                  <a16:creationId xmlns:a16="http://schemas.microsoft.com/office/drawing/2014/main" id="{9B3A4DA9-462B-4FED-9723-9525DB55E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14" name="Picture 809">
              <a:extLst>
                <a:ext uri="{FF2B5EF4-FFF2-40B4-BE49-F238E27FC236}">
                  <a16:creationId xmlns:a16="http://schemas.microsoft.com/office/drawing/2014/main" id="{A6786CAD-CCE0-4B9E-8201-AE87705CA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15" name="Group 914">
            <a:extLst>
              <a:ext uri="{FF2B5EF4-FFF2-40B4-BE49-F238E27FC236}">
                <a16:creationId xmlns:a16="http://schemas.microsoft.com/office/drawing/2014/main" id="{2AC4AA7E-AFFB-4973-B9AD-416C0128B1D1}"/>
              </a:ext>
            </a:extLst>
          </p:cNvPr>
          <p:cNvGrpSpPr/>
          <p:nvPr/>
        </p:nvGrpSpPr>
        <p:grpSpPr>
          <a:xfrm>
            <a:off x="7552219" y="5957586"/>
            <a:ext cx="481252" cy="291585"/>
            <a:chOff x="7469574" y="3966357"/>
            <a:chExt cx="604402" cy="552039"/>
          </a:xfrm>
        </p:grpSpPr>
        <p:pic>
          <p:nvPicPr>
            <p:cNvPr id="916" name="Picture 915">
              <a:extLst>
                <a:ext uri="{FF2B5EF4-FFF2-40B4-BE49-F238E27FC236}">
                  <a16:creationId xmlns:a16="http://schemas.microsoft.com/office/drawing/2014/main" id="{E6FEE095-7976-4E8B-AE29-11DEA5399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17" name="Freeform 669">
              <a:extLst>
                <a:ext uri="{FF2B5EF4-FFF2-40B4-BE49-F238E27FC236}">
                  <a16:creationId xmlns:a16="http://schemas.microsoft.com/office/drawing/2014/main" id="{8B620049-E9BB-4957-8C38-9C3EA1F668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18" name="Picture 809">
              <a:extLst>
                <a:ext uri="{FF2B5EF4-FFF2-40B4-BE49-F238E27FC236}">
                  <a16:creationId xmlns:a16="http://schemas.microsoft.com/office/drawing/2014/main" id="{C45E67B7-61A0-478E-8F3C-5EBAF0E5FB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19" name="Group 918">
            <a:extLst>
              <a:ext uri="{FF2B5EF4-FFF2-40B4-BE49-F238E27FC236}">
                <a16:creationId xmlns:a16="http://schemas.microsoft.com/office/drawing/2014/main" id="{7F26C508-9FAE-485B-94F7-593842102231}"/>
              </a:ext>
            </a:extLst>
          </p:cNvPr>
          <p:cNvGrpSpPr/>
          <p:nvPr/>
        </p:nvGrpSpPr>
        <p:grpSpPr>
          <a:xfrm>
            <a:off x="8447679" y="5970592"/>
            <a:ext cx="481252" cy="291585"/>
            <a:chOff x="7469574" y="3966357"/>
            <a:chExt cx="604402" cy="552039"/>
          </a:xfrm>
        </p:grpSpPr>
        <p:pic>
          <p:nvPicPr>
            <p:cNvPr id="920" name="Picture 919">
              <a:extLst>
                <a:ext uri="{FF2B5EF4-FFF2-40B4-BE49-F238E27FC236}">
                  <a16:creationId xmlns:a16="http://schemas.microsoft.com/office/drawing/2014/main" id="{0F010A5B-0224-4C8E-A0B1-D18F68DD4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1" name="Freeform 669">
              <a:extLst>
                <a:ext uri="{FF2B5EF4-FFF2-40B4-BE49-F238E27FC236}">
                  <a16:creationId xmlns:a16="http://schemas.microsoft.com/office/drawing/2014/main" id="{C317AC63-82C7-4AFE-B90F-672866540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22" name="Picture 809">
              <a:extLst>
                <a:ext uri="{FF2B5EF4-FFF2-40B4-BE49-F238E27FC236}">
                  <a16:creationId xmlns:a16="http://schemas.microsoft.com/office/drawing/2014/main" id="{EDD22CA2-B9A3-45EB-A690-E55A37277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23" name="Group 922">
            <a:extLst>
              <a:ext uri="{FF2B5EF4-FFF2-40B4-BE49-F238E27FC236}">
                <a16:creationId xmlns:a16="http://schemas.microsoft.com/office/drawing/2014/main" id="{446CD509-48E0-4F6B-A439-822B2C3C930E}"/>
              </a:ext>
            </a:extLst>
          </p:cNvPr>
          <p:cNvGrpSpPr/>
          <p:nvPr/>
        </p:nvGrpSpPr>
        <p:grpSpPr>
          <a:xfrm>
            <a:off x="6680232" y="5620320"/>
            <a:ext cx="481252" cy="291585"/>
            <a:chOff x="7469574" y="3966357"/>
            <a:chExt cx="604402" cy="552039"/>
          </a:xfrm>
        </p:grpSpPr>
        <p:pic>
          <p:nvPicPr>
            <p:cNvPr id="924" name="Picture 923">
              <a:extLst>
                <a:ext uri="{FF2B5EF4-FFF2-40B4-BE49-F238E27FC236}">
                  <a16:creationId xmlns:a16="http://schemas.microsoft.com/office/drawing/2014/main" id="{B4441ADF-DA01-4860-9999-381DAE6A9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5" name="Freeform 669">
              <a:extLst>
                <a:ext uri="{FF2B5EF4-FFF2-40B4-BE49-F238E27FC236}">
                  <a16:creationId xmlns:a16="http://schemas.microsoft.com/office/drawing/2014/main" id="{F440C36A-3DFB-4F55-9E5E-D19BF232B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26" name="Picture 809">
              <a:extLst>
                <a:ext uri="{FF2B5EF4-FFF2-40B4-BE49-F238E27FC236}">
                  <a16:creationId xmlns:a16="http://schemas.microsoft.com/office/drawing/2014/main" id="{056D0194-DBF1-4AB4-88AE-F008EF71F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27" name="Group 926">
            <a:extLst>
              <a:ext uri="{FF2B5EF4-FFF2-40B4-BE49-F238E27FC236}">
                <a16:creationId xmlns:a16="http://schemas.microsoft.com/office/drawing/2014/main" id="{E33BBBD1-4029-4BB6-AF80-9851B13221FC}"/>
              </a:ext>
            </a:extLst>
          </p:cNvPr>
          <p:cNvGrpSpPr/>
          <p:nvPr/>
        </p:nvGrpSpPr>
        <p:grpSpPr>
          <a:xfrm>
            <a:off x="7614144" y="5625515"/>
            <a:ext cx="481252" cy="291585"/>
            <a:chOff x="7469574" y="3966357"/>
            <a:chExt cx="604402" cy="552039"/>
          </a:xfrm>
        </p:grpSpPr>
        <p:pic>
          <p:nvPicPr>
            <p:cNvPr id="928" name="Picture 927">
              <a:extLst>
                <a:ext uri="{FF2B5EF4-FFF2-40B4-BE49-F238E27FC236}">
                  <a16:creationId xmlns:a16="http://schemas.microsoft.com/office/drawing/2014/main" id="{7E554CC6-B202-4C00-929E-C93F90D40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9" name="Freeform 669">
              <a:extLst>
                <a:ext uri="{FF2B5EF4-FFF2-40B4-BE49-F238E27FC236}">
                  <a16:creationId xmlns:a16="http://schemas.microsoft.com/office/drawing/2014/main" id="{F8741FBA-8319-409A-8D19-0D5CE9A7A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30" name="Picture 809">
              <a:extLst>
                <a:ext uri="{FF2B5EF4-FFF2-40B4-BE49-F238E27FC236}">
                  <a16:creationId xmlns:a16="http://schemas.microsoft.com/office/drawing/2014/main" id="{B2FDAD62-85C1-4173-B288-44370CD174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31" name="Group 930">
            <a:extLst>
              <a:ext uri="{FF2B5EF4-FFF2-40B4-BE49-F238E27FC236}">
                <a16:creationId xmlns:a16="http://schemas.microsoft.com/office/drawing/2014/main" id="{D75EBD70-D072-484E-A746-EA2D9D6C74E3}"/>
              </a:ext>
            </a:extLst>
          </p:cNvPr>
          <p:cNvGrpSpPr/>
          <p:nvPr/>
        </p:nvGrpSpPr>
        <p:grpSpPr>
          <a:xfrm>
            <a:off x="8509604" y="5638521"/>
            <a:ext cx="481252" cy="291585"/>
            <a:chOff x="7469574" y="3966357"/>
            <a:chExt cx="604402" cy="552039"/>
          </a:xfrm>
        </p:grpSpPr>
        <p:pic>
          <p:nvPicPr>
            <p:cNvPr id="932" name="Picture 931">
              <a:extLst>
                <a:ext uri="{FF2B5EF4-FFF2-40B4-BE49-F238E27FC236}">
                  <a16:creationId xmlns:a16="http://schemas.microsoft.com/office/drawing/2014/main" id="{26956F9A-05B4-4B9E-BCCF-9B6567E51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33" name="Freeform 669">
              <a:extLst>
                <a:ext uri="{FF2B5EF4-FFF2-40B4-BE49-F238E27FC236}">
                  <a16:creationId xmlns:a16="http://schemas.microsoft.com/office/drawing/2014/main" id="{C2DB65F2-E6F3-4D88-906B-7B420DB3A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34" name="Picture 809">
              <a:extLst>
                <a:ext uri="{FF2B5EF4-FFF2-40B4-BE49-F238E27FC236}">
                  <a16:creationId xmlns:a16="http://schemas.microsoft.com/office/drawing/2014/main" id="{1E362B4B-E77C-4DC3-9A2E-A855D821B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35" name="Rectangle 934">
            <a:extLst>
              <a:ext uri="{FF2B5EF4-FFF2-40B4-BE49-F238E27FC236}">
                <a16:creationId xmlns:a16="http://schemas.microsoft.com/office/drawing/2014/main" id="{B1FC4627-A814-4034-AB31-4E902CD68366}"/>
              </a:ext>
            </a:extLst>
          </p:cNvPr>
          <p:cNvSpPr/>
          <p:nvPr/>
        </p:nvSpPr>
        <p:spPr>
          <a:xfrm>
            <a:off x="6544583" y="635294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6" name="Rectangle 935">
            <a:extLst>
              <a:ext uri="{FF2B5EF4-FFF2-40B4-BE49-F238E27FC236}">
                <a16:creationId xmlns:a16="http://schemas.microsoft.com/office/drawing/2014/main" id="{28480C26-D1B2-45DC-B34A-83C1D80BC5DC}"/>
              </a:ext>
            </a:extLst>
          </p:cNvPr>
          <p:cNvSpPr/>
          <p:nvPr/>
        </p:nvSpPr>
        <p:spPr>
          <a:xfrm>
            <a:off x="7529772" y="6372165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7" name="Rectangle 936">
            <a:extLst>
              <a:ext uri="{FF2B5EF4-FFF2-40B4-BE49-F238E27FC236}">
                <a16:creationId xmlns:a16="http://schemas.microsoft.com/office/drawing/2014/main" id="{71E287C3-F002-4287-B676-A378DD2C9325}"/>
              </a:ext>
            </a:extLst>
          </p:cNvPr>
          <p:cNvSpPr/>
          <p:nvPr/>
        </p:nvSpPr>
        <p:spPr>
          <a:xfrm>
            <a:off x="8480455" y="6385171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8" name="Group 937">
            <a:extLst>
              <a:ext uri="{FF2B5EF4-FFF2-40B4-BE49-F238E27FC236}">
                <a16:creationId xmlns:a16="http://schemas.microsoft.com/office/drawing/2014/main" id="{332EAA98-31A6-40BE-8C79-6862C70E7851}"/>
              </a:ext>
            </a:extLst>
          </p:cNvPr>
          <p:cNvGrpSpPr/>
          <p:nvPr/>
        </p:nvGrpSpPr>
        <p:grpSpPr>
          <a:xfrm>
            <a:off x="6654805" y="5258653"/>
            <a:ext cx="481252" cy="291585"/>
            <a:chOff x="7469574" y="3966357"/>
            <a:chExt cx="604402" cy="552039"/>
          </a:xfrm>
        </p:grpSpPr>
        <p:pic>
          <p:nvPicPr>
            <p:cNvPr id="939" name="Picture 938">
              <a:extLst>
                <a:ext uri="{FF2B5EF4-FFF2-40B4-BE49-F238E27FC236}">
                  <a16:creationId xmlns:a16="http://schemas.microsoft.com/office/drawing/2014/main" id="{8108B6CB-A219-423E-A4E7-9C3C098A9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0" name="Freeform 669">
              <a:extLst>
                <a:ext uri="{FF2B5EF4-FFF2-40B4-BE49-F238E27FC236}">
                  <a16:creationId xmlns:a16="http://schemas.microsoft.com/office/drawing/2014/main" id="{0F84CFD4-BC0F-40A3-B333-EBD580CDF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1" name="Picture 809">
              <a:extLst>
                <a:ext uri="{FF2B5EF4-FFF2-40B4-BE49-F238E27FC236}">
                  <a16:creationId xmlns:a16="http://schemas.microsoft.com/office/drawing/2014/main" id="{FF110502-C2F5-4AEC-8DF4-F1F64A3D2E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42" name="Group 941">
            <a:extLst>
              <a:ext uri="{FF2B5EF4-FFF2-40B4-BE49-F238E27FC236}">
                <a16:creationId xmlns:a16="http://schemas.microsoft.com/office/drawing/2014/main" id="{325B4C5B-900D-4286-9ACE-2DD5D7953770}"/>
              </a:ext>
            </a:extLst>
          </p:cNvPr>
          <p:cNvGrpSpPr/>
          <p:nvPr/>
        </p:nvGrpSpPr>
        <p:grpSpPr>
          <a:xfrm>
            <a:off x="7588717" y="5263848"/>
            <a:ext cx="481252" cy="291585"/>
            <a:chOff x="7469574" y="3966357"/>
            <a:chExt cx="604402" cy="552039"/>
          </a:xfrm>
        </p:grpSpPr>
        <p:pic>
          <p:nvPicPr>
            <p:cNvPr id="943" name="Picture 942">
              <a:extLst>
                <a:ext uri="{FF2B5EF4-FFF2-40B4-BE49-F238E27FC236}">
                  <a16:creationId xmlns:a16="http://schemas.microsoft.com/office/drawing/2014/main" id="{4444997A-E4C5-425A-BEC3-DE0D0975C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4" name="Freeform 669">
              <a:extLst>
                <a:ext uri="{FF2B5EF4-FFF2-40B4-BE49-F238E27FC236}">
                  <a16:creationId xmlns:a16="http://schemas.microsoft.com/office/drawing/2014/main" id="{833B9582-6925-469F-89D1-FD830FBA2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5" name="Picture 809">
              <a:extLst>
                <a:ext uri="{FF2B5EF4-FFF2-40B4-BE49-F238E27FC236}">
                  <a16:creationId xmlns:a16="http://schemas.microsoft.com/office/drawing/2014/main" id="{5B27EF9C-8641-4DA8-8D59-16B342F4D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46" name="Group 945">
            <a:extLst>
              <a:ext uri="{FF2B5EF4-FFF2-40B4-BE49-F238E27FC236}">
                <a16:creationId xmlns:a16="http://schemas.microsoft.com/office/drawing/2014/main" id="{56226DB7-6B8D-4287-AFAC-44A57A761EBC}"/>
              </a:ext>
            </a:extLst>
          </p:cNvPr>
          <p:cNvGrpSpPr/>
          <p:nvPr/>
        </p:nvGrpSpPr>
        <p:grpSpPr>
          <a:xfrm>
            <a:off x="8484177" y="5276854"/>
            <a:ext cx="481252" cy="291585"/>
            <a:chOff x="7469574" y="3966357"/>
            <a:chExt cx="604402" cy="552039"/>
          </a:xfrm>
        </p:grpSpPr>
        <p:pic>
          <p:nvPicPr>
            <p:cNvPr id="947" name="Picture 946">
              <a:extLst>
                <a:ext uri="{FF2B5EF4-FFF2-40B4-BE49-F238E27FC236}">
                  <a16:creationId xmlns:a16="http://schemas.microsoft.com/office/drawing/2014/main" id="{C7D3F321-EC42-4458-A76E-4B77B231B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8" name="Freeform 669">
              <a:extLst>
                <a:ext uri="{FF2B5EF4-FFF2-40B4-BE49-F238E27FC236}">
                  <a16:creationId xmlns:a16="http://schemas.microsoft.com/office/drawing/2014/main" id="{0A973BF3-F4DF-46C7-B664-D5E118850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9" name="Picture 809">
              <a:extLst>
                <a:ext uri="{FF2B5EF4-FFF2-40B4-BE49-F238E27FC236}">
                  <a16:creationId xmlns:a16="http://schemas.microsoft.com/office/drawing/2014/main" id="{27E30B1F-070F-4B3C-9F9A-E98249765E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0" name="Group 949">
            <a:extLst>
              <a:ext uri="{FF2B5EF4-FFF2-40B4-BE49-F238E27FC236}">
                <a16:creationId xmlns:a16="http://schemas.microsoft.com/office/drawing/2014/main" id="{727312A5-E892-4977-BA50-7E2803274A33}"/>
              </a:ext>
            </a:extLst>
          </p:cNvPr>
          <p:cNvGrpSpPr/>
          <p:nvPr/>
        </p:nvGrpSpPr>
        <p:grpSpPr>
          <a:xfrm>
            <a:off x="6630728" y="6359771"/>
            <a:ext cx="481252" cy="291585"/>
            <a:chOff x="7469574" y="3966357"/>
            <a:chExt cx="604402" cy="552039"/>
          </a:xfrm>
        </p:grpSpPr>
        <p:pic>
          <p:nvPicPr>
            <p:cNvPr id="951" name="Picture 950">
              <a:extLst>
                <a:ext uri="{FF2B5EF4-FFF2-40B4-BE49-F238E27FC236}">
                  <a16:creationId xmlns:a16="http://schemas.microsoft.com/office/drawing/2014/main" id="{5B766A7E-E0CF-4812-8121-2B408191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52" name="Freeform 669">
              <a:extLst>
                <a:ext uri="{FF2B5EF4-FFF2-40B4-BE49-F238E27FC236}">
                  <a16:creationId xmlns:a16="http://schemas.microsoft.com/office/drawing/2014/main" id="{596EFA0A-0E8E-4954-9359-945104D1D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53" name="Picture 809">
              <a:extLst>
                <a:ext uri="{FF2B5EF4-FFF2-40B4-BE49-F238E27FC236}">
                  <a16:creationId xmlns:a16="http://schemas.microsoft.com/office/drawing/2014/main" id="{416412A3-6E44-4D31-BC76-D6AEA4DC6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4" name="Group 953">
            <a:extLst>
              <a:ext uri="{FF2B5EF4-FFF2-40B4-BE49-F238E27FC236}">
                <a16:creationId xmlns:a16="http://schemas.microsoft.com/office/drawing/2014/main" id="{D0A69E68-E524-4357-A73D-96BBD766069F}"/>
              </a:ext>
            </a:extLst>
          </p:cNvPr>
          <p:cNvGrpSpPr/>
          <p:nvPr/>
        </p:nvGrpSpPr>
        <p:grpSpPr>
          <a:xfrm>
            <a:off x="7564640" y="6364966"/>
            <a:ext cx="481252" cy="291585"/>
            <a:chOff x="7469574" y="3966357"/>
            <a:chExt cx="604402" cy="552039"/>
          </a:xfrm>
        </p:grpSpPr>
        <p:pic>
          <p:nvPicPr>
            <p:cNvPr id="955" name="Picture 954">
              <a:extLst>
                <a:ext uri="{FF2B5EF4-FFF2-40B4-BE49-F238E27FC236}">
                  <a16:creationId xmlns:a16="http://schemas.microsoft.com/office/drawing/2014/main" id="{9531A0F0-155C-428C-BE80-1BF5F8F3B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56" name="Freeform 669">
              <a:extLst>
                <a:ext uri="{FF2B5EF4-FFF2-40B4-BE49-F238E27FC236}">
                  <a16:creationId xmlns:a16="http://schemas.microsoft.com/office/drawing/2014/main" id="{BFCCC210-B177-40A9-8492-AD5FBD6AA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57" name="Picture 809">
              <a:extLst>
                <a:ext uri="{FF2B5EF4-FFF2-40B4-BE49-F238E27FC236}">
                  <a16:creationId xmlns:a16="http://schemas.microsoft.com/office/drawing/2014/main" id="{AAB5C889-443B-4967-9358-359F4C38F6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8" name="Group 957">
            <a:extLst>
              <a:ext uri="{FF2B5EF4-FFF2-40B4-BE49-F238E27FC236}">
                <a16:creationId xmlns:a16="http://schemas.microsoft.com/office/drawing/2014/main" id="{B83E64B9-8232-4825-96EC-C063DA679EB6}"/>
              </a:ext>
            </a:extLst>
          </p:cNvPr>
          <p:cNvGrpSpPr/>
          <p:nvPr/>
        </p:nvGrpSpPr>
        <p:grpSpPr>
          <a:xfrm>
            <a:off x="8460100" y="6377972"/>
            <a:ext cx="481252" cy="291585"/>
            <a:chOff x="7469574" y="3966357"/>
            <a:chExt cx="604402" cy="552039"/>
          </a:xfrm>
        </p:grpSpPr>
        <p:pic>
          <p:nvPicPr>
            <p:cNvPr id="959" name="Picture 958">
              <a:extLst>
                <a:ext uri="{FF2B5EF4-FFF2-40B4-BE49-F238E27FC236}">
                  <a16:creationId xmlns:a16="http://schemas.microsoft.com/office/drawing/2014/main" id="{18E6FEBC-E34E-4250-B3B3-A97297A6D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60" name="Freeform 669">
              <a:extLst>
                <a:ext uri="{FF2B5EF4-FFF2-40B4-BE49-F238E27FC236}">
                  <a16:creationId xmlns:a16="http://schemas.microsoft.com/office/drawing/2014/main" id="{7D24ED0C-DD44-4691-81CE-9303AEF58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61" name="Picture 809">
              <a:extLst>
                <a:ext uri="{FF2B5EF4-FFF2-40B4-BE49-F238E27FC236}">
                  <a16:creationId xmlns:a16="http://schemas.microsoft.com/office/drawing/2014/main" id="{B48A0DE8-10DC-4700-BCDC-90D88E139E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962" name="Straight Arrow Connector 961">
            <a:extLst>
              <a:ext uri="{FF2B5EF4-FFF2-40B4-BE49-F238E27FC236}">
                <a16:creationId xmlns:a16="http://schemas.microsoft.com/office/drawing/2014/main" id="{56152024-080C-4612-A0A2-1C0CE1CBB8D4}"/>
              </a:ext>
            </a:extLst>
          </p:cNvPr>
          <p:cNvCxnSpPr>
            <a:cxnSpLocks/>
          </p:cNvCxnSpPr>
          <p:nvPr/>
        </p:nvCxnSpPr>
        <p:spPr>
          <a:xfrm>
            <a:off x="8147595" y="3785024"/>
            <a:ext cx="840970" cy="226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3" name="Group 810">
            <a:extLst>
              <a:ext uri="{FF2B5EF4-FFF2-40B4-BE49-F238E27FC236}">
                <a16:creationId xmlns:a16="http://schemas.microsoft.com/office/drawing/2014/main" id="{2B798E78-BAA4-45BE-AD8C-3B154A8CC03F}"/>
              </a:ext>
            </a:extLst>
          </p:cNvPr>
          <p:cNvGrpSpPr>
            <a:grpSpLocks/>
          </p:cNvGrpSpPr>
          <p:nvPr/>
        </p:nvGrpSpPr>
        <p:grpSpPr bwMode="auto">
          <a:xfrm rot="-2700000">
            <a:off x="7257160" y="4264914"/>
            <a:ext cx="333993" cy="319824"/>
            <a:chOff x="2396" y="2242"/>
            <a:chExt cx="885" cy="907"/>
          </a:xfrm>
        </p:grpSpPr>
        <p:sp>
          <p:nvSpPr>
            <p:cNvPr id="964" name="AutoShape 811">
              <a:extLst>
                <a:ext uri="{FF2B5EF4-FFF2-40B4-BE49-F238E27FC236}">
                  <a16:creationId xmlns:a16="http://schemas.microsoft.com/office/drawing/2014/main" id="{5D83B11B-79EA-4A85-98B7-7D7441CD52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3500000" flipH="1">
              <a:off x="2446" y="3027"/>
              <a:ext cx="130" cy="35"/>
            </a:xfrm>
            <a:prstGeom prst="triangle">
              <a:avLst>
                <a:gd name="adj" fmla="val 499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5" name="AutoShape 812">
              <a:extLst>
                <a:ext uri="{FF2B5EF4-FFF2-40B4-BE49-F238E27FC236}">
                  <a16:creationId xmlns:a16="http://schemas.microsoft.com/office/drawing/2014/main" id="{E48A52D9-312E-4F54-918F-6B880CB37C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931" y="2328"/>
              <a:ext cx="371" cy="200"/>
            </a:xfrm>
            <a:prstGeom prst="roundRect">
              <a:avLst>
                <a:gd name="adj" fmla="val 124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966" name="Group 813">
              <a:extLst>
                <a:ext uri="{FF2B5EF4-FFF2-40B4-BE49-F238E27FC236}">
                  <a16:creationId xmlns:a16="http://schemas.microsoft.com/office/drawing/2014/main" id="{5BEBA2B6-616D-4212-9AC9-A37E3961A6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6" y="2264"/>
              <a:ext cx="885" cy="885"/>
              <a:chOff x="2396" y="2264"/>
              <a:chExt cx="885" cy="885"/>
            </a:xfrm>
          </p:grpSpPr>
          <p:sp>
            <p:nvSpPr>
              <p:cNvPr id="997" name="Freeform 814">
                <a:extLst>
                  <a:ext uri="{FF2B5EF4-FFF2-40B4-BE49-F238E27FC236}">
                    <a16:creationId xmlns:a16="http://schemas.microsoft.com/office/drawing/2014/main" id="{1305C889-3E08-49C3-B165-0E8925E30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6" y="2264"/>
                <a:ext cx="826" cy="769"/>
              </a:xfrm>
              <a:custGeom>
                <a:avLst/>
                <a:gdLst>
                  <a:gd name="T0" fmla="*/ 119 w 826"/>
                  <a:gd name="T1" fmla="*/ 756 h 769"/>
                  <a:gd name="T2" fmla="*/ 102 w 826"/>
                  <a:gd name="T3" fmla="*/ 738 h 769"/>
                  <a:gd name="T4" fmla="*/ 85 w 826"/>
                  <a:gd name="T5" fmla="*/ 722 h 769"/>
                  <a:gd name="T6" fmla="*/ 70 w 826"/>
                  <a:gd name="T7" fmla="*/ 707 h 769"/>
                  <a:gd name="T8" fmla="*/ 55 w 826"/>
                  <a:gd name="T9" fmla="*/ 692 h 769"/>
                  <a:gd name="T10" fmla="*/ 40 w 826"/>
                  <a:gd name="T11" fmla="*/ 677 h 769"/>
                  <a:gd name="T12" fmla="*/ 26 w 826"/>
                  <a:gd name="T13" fmla="*/ 663 h 769"/>
                  <a:gd name="T14" fmla="*/ 8 w 826"/>
                  <a:gd name="T15" fmla="*/ 645 h 769"/>
                  <a:gd name="T16" fmla="*/ 8 w 826"/>
                  <a:gd name="T17" fmla="*/ 623 h 769"/>
                  <a:gd name="T18" fmla="*/ 21 w 826"/>
                  <a:gd name="T19" fmla="*/ 600 h 769"/>
                  <a:gd name="T20" fmla="*/ 35 w 826"/>
                  <a:gd name="T21" fmla="*/ 581 h 769"/>
                  <a:gd name="T22" fmla="*/ 48 w 826"/>
                  <a:gd name="T23" fmla="*/ 559 h 769"/>
                  <a:gd name="T24" fmla="*/ 62 w 826"/>
                  <a:gd name="T25" fmla="*/ 537 h 769"/>
                  <a:gd name="T26" fmla="*/ 80 w 826"/>
                  <a:gd name="T27" fmla="*/ 519 h 769"/>
                  <a:gd name="T28" fmla="*/ 100 w 826"/>
                  <a:gd name="T29" fmla="*/ 498 h 769"/>
                  <a:gd name="T30" fmla="*/ 118 w 826"/>
                  <a:gd name="T31" fmla="*/ 480 h 769"/>
                  <a:gd name="T32" fmla="*/ 136 w 826"/>
                  <a:gd name="T33" fmla="*/ 463 h 769"/>
                  <a:gd name="T34" fmla="*/ 154 w 826"/>
                  <a:gd name="T35" fmla="*/ 445 h 769"/>
                  <a:gd name="T36" fmla="*/ 177 w 826"/>
                  <a:gd name="T37" fmla="*/ 427 h 769"/>
                  <a:gd name="T38" fmla="*/ 196 w 826"/>
                  <a:gd name="T39" fmla="*/ 410 h 769"/>
                  <a:gd name="T40" fmla="*/ 227 w 826"/>
                  <a:gd name="T41" fmla="*/ 394 h 769"/>
                  <a:gd name="T42" fmla="*/ 249 w 826"/>
                  <a:gd name="T43" fmla="*/ 380 h 769"/>
                  <a:gd name="T44" fmla="*/ 272 w 826"/>
                  <a:gd name="T45" fmla="*/ 365 h 769"/>
                  <a:gd name="T46" fmla="*/ 294 w 826"/>
                  <a:gd name="T47" fmla="*/ 349 h 769"/>
                  <a:gd name="T48" fmla="*/ 309 w 826"/>
                  <a:gd name="T49" fmla="*/ 328 h 769"/>
                  <a:gd name="T50" fmla="*/ 325 w 826"/>
                  <a:gd name="T51" fmla="*/ 306 h 769"/>
                  <a:gd name="T52" fmla="*/ 342 w 826"/>
                  <a:gd name="T53" fmla="*/ 281 h 769"/>
                  <a:gd name="T54" fmla="*/ 358 w 826"/>
                  <a:gd name="T55" fmla="*/ 262 h 769"/>
                  <a:gd name="T56" fmla="*/ 372 w 826"/>
                  <a:gd name="T57" fmla="*/ 243 h 769"/>
                  <a:gd name="T58" fmla="*/ 389 w 826"/>
                  <a:gd name="T59" fmla="*/ 224 h 769"/>
                  <a:gd name="T60" fmla="*/ 400 w 826"/>
                  <a:gd name="T61" fmla="*/ 199 h 769"/>
                  <a:gd name="T62" fmla="*/ 416 w 826"/>
                  <a:gd name="T63" fmla="*/ 180 h 769"/>
                  <a:gd name="T64" fmla="*/ 438 w 826"/>
                  <a:gd name="T65" fmla="*/ 158 h 769"/>
                  <a:gd name="T66" fmla="*/ 456 w 826"/>
                  <a:gd name="T67" fmla="*/ 137 h 769"/>
                  <a:gd name="T68" fmla="*/ 476 w 826"/>
                  <a:gd name="T69" fmla="*/ 119 h 769"/>
                  <a:gd name="T70" fmla="*/ 498 w 826"/>
                  <a:gd name="T71" fmla="*/ 100 h 769"/>
                  <a:gd name="T72" fmla="*/ 526 w 826"/>
                  <a:gd name="T73" fmla="*/ 86 h 769"/>
                  <a:gd name="T74" fmla="*/ 551 w 826"/>
                  <a:gd name="T75" fmla="*/ 70 h 769"/>
                  <a:gd name="T76" fmla="*/ 575 w 826"/>
                  <a:gd name="T77" fmla="*/ 56 h 769"/>
                  <a:gd name="T78" fmla="*/ 599 w 826"/>
                  <a:gd name="T79" fmla="*/ 44 h 769"/>
                  <a:gd name="T80" fmla="*/ 625 w 826"/>
                  <a:gd name="T81" fmla="*/ 29 h 769"/>
                  <a:gd name="T82" fmla="*/ 652 w 826"/>
                  <a:gd name="T83" fmla="*/ 15 h 769"/>
                  <a:gd name="T84" fmla="*/ 682 w 826"/>
                  <a:gd name="T85" fmla="*/ 1 h 769"/>
                  <a:gd name="T86" fmla="*/ 704 w 826"/>
                  <a:gd name="T87" fmla="*/ 10 h 769"/>
                  <a:gd name="T88" fmla="*/ 719 w 826"/>
                  <a:gd name="T89" fmla="*/ 25 h 769"/>
                  <a:gd name="T90" fmla="*/ 734 w 826"/>
                  <a:gd name="T91" fmla="*/ 40 h 769"/>
                  <a:gd name="T92" fmla="*/ 751 w 826"/>
                  <a:gd name="T93" fmla="*/ 56 h 769"/>
                  <a:gd name="T94" fmla="*/ 766 w 826"/>
                  <a:gd name="T95" fmla="*/ 71 h 769"/>
                  <a:gd name="T96" fmla="*/ 781 w 826"/>
                  <a:gd name="T97" fmla="*/ 86 h 769"/>
                  <a:gd name="T98" fmla="*/ 795 w 826"/>
                  <a:gd name="T99" fmla="*/ 100 h 769"/>
                  <a:gd name="T100" fmla="*/ 812 w 826"/>
                  <a:gd name="T101" fmla="*/ 118 h 769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26" h="769">
                    <a:moveTo>
                      <a:pt x="132" y="768"/>
                    </a:moveTo>
                    <a:lnTo>
                      <a:pt x="128" y="764"/>
                    </a:lnTo>
                    <a:lnTo>
                      <a:pt x="123" y="760"/>
                    </a:lnTo>
                    <a:lnTo>
                      <a:pt x="119" y="756"/>
                    </a:lnTo>
                    <a:lnTo>
                      <a:pt x="113" y="749"/>
                    </a:lnTo>
                    <a:lnTo>
                      <a:pt x="111" y="748"/>
                    </a:lnTo>
                    <a:lnTo>
                      <a:pt x="106" y="742"/>
                    </a:lnTo>
                    <a:lnTo>
                      <a:pt x="102" y="738"/>
                    </a:lnTo>
                    <a:lnTo>
                      <a:pt x="97" y="734"/>
                    </a:lnTo>
                    <a:lnTo>
                      <a:pt x="93" y="730"/>
                    </a:lnTo>
                    <a:lnTo>
                      <a:pt x="89" y="726"/>
                    </a:lnTo>
                    <a:lnTo>
                      <a:pt x="85" y="722"/>
                    </a:lnTo>
                    <a:lnTo>
                      <a:pt x="82" y="719"/>
                    </a:lnTo>
                    <a:lnTo>
                      <a:pt x="78" y="715"/>
                    </a:lnTo>
                    <a:lnTo>
                      <a:pt x="74" y="711"/>
                    </a:lnTo>
                    <a:lnTo>
                      <a:pt x="70" y="707"/>
                    </a:lnTo>
                    <a:lnTo>
                      <a:pt x="66" y="703"/>
                    </a:lnTo>
                    <a:lnTo>
                      <a:pt x="62" y="698"/>
                    </a:lnTo>
                    <a:lnTo>
                      <a:pt x="59" y="696"/>
                    </a:lnTo>
                    <a:lnTo>
                      <a:pt x="55" y="692"/>
                    </a:lnTo>
                    <a:lnTo>
                      <a:pt x="51" y="687"/>
                    </a:lnTo>
                    <a:lnTo>
                      <a:pt x="47" y="683"/>
                    </a:lnTo>
                    <a:lnTo>
                      <a:pt x="45" y="682"/>
                    </a:lnTo>
                    <a:lnTo>
                      <a:pt x="40" y="677"/>
                    </a:lnTo>
                    <a:lnTo>
                      <a:pt x="39" y="675"/>
                    </a:lnTo>
                    <a:lnTo>
                      <a:pt x="32" y="668"/>
                    </a:lnTo>
                    <a:lnTo>
                      <a:pt x="30" y="667"/>
                    </a:lnTo>
                    <a:lnTo>
                      <a:pt x="26" y="663"/>
                    </a:lnTo>
                    <a:lnTo>
                      <a:pt x="23" y="660"/>
                    </a:lnTo>
                    <a:lnTo>
                      <a:pt x="19" y="656"/>
                    </a:lnTo>
                    <a:lnTo>
                      <a:pt x="15" y="652"/>
                    </a:lnTo>
                    <a:lnTo>
                      <a:pt x="8" y="645"/>
                    </a:lnTo>
                    <a:lnTo>
                      <a:pt x="7" y="644"/>
                    </a:lnTo>
                    <a:lnTo>
                      <a:pt x="0" y="637"/>
                    </a:lnTo>
                    <a:lnTo>
                      <a:pt x="10" y="627"/>
                    </a:lnTo>
                    <a:lnTo>
                      <a:pt x="8" y="623"/>
                    </a:lnTo>
                    <a:lnTo>
                      <a:pt x="13" y="616"/>
                    </a:lnTo>
                    <a:lnTo>
                      <a:pt x="14" y="609"/>
                    </a:lnTo>
                    <a:lnTo>
                      <a:pt x="18" y="605"/>
                    </a:lnTo>
                    <a:lnTo>
                      <a:pt x="21" y="600"/>
                    </a:lnTo>
                    <a:lnTo>
                      <a:pt x="26" y="594"/>
                    </a:lnTo>
                    <a:lnTo>
                      <a:pt x="30" y="590"/>
                    </a:lnTo>
                    <a:lnTo>
                      <a:pt x="30" y="585"/>
                    </a:lnTo>
                    <a:lnTo>
                      <a:pt x="35" y="581"/>
                    </a:lnTo>
                    <a:lnTo>
                      <a:pt x="37" y="575"/>
                    </a:lnTo>
                    <a:lnTo>
                      <a:pt x="43" y="570"/>
                    </a:lnTo>
                    <a:lnTo>
                      <a:pt x="44" y="563"/>
                    </a:lnTo>
                    <a:lnTo>
                      <a:pt x="48" y="559"/>
                    </a:lnTo>
                    <a:lnTo>
                      <a:pt x="51" y="553"/>
                    </a:lnTo>
                    <a:lnTo>
                      <a:pt x="56" y="548"/>
                    </a:lnTo>
                    <a:lnTo>
                      <a:pt x="61" y="544"/>
                    </a:lnTo>
                    <a:lnTo>
                      <a:pt x="62" y="537"/>
                    </a:lnTo>
                    <a:lnTo>
                      <a:pt x="66" y="533"/>
                    </a:lnTo>
                    <a:lnTo>
                      <a:pt x="72" y="527"/>
                    </a:lnTo>
                    <a:lnTo>
                      <a:pt x="76" y="523"/>
                    </a:lnTo>
                    <a:lnTo>
                      <a:pt x="80" y="519"/>
                    </a:lnTo>
                    <a:lnTo>
                      <a:pt x="85" y="513"/>
                    </a:lnTo>
                    <a:lnTo>
                      <a:pt x="89" y="509"/>
                    </a:lnTo>
                    <a:lnTo>
                      <a:pt x="96" y="502"/>
                    </a:lnTo>
                    <a:lnTo>
                      <a:pt x="100" y="498"/>
                    </a:lnTo>
                    <a:lnTo>
                      <a:pt x="105" y="494"/>
                    </a:lnTo>
                    <a:lnTo>
                      <a:pt x="110" y="489"/>
                    </a:lnTo>
                    <a:lnTo>
                      <a:pt x="114" y="484"/>
                    </a:lnTo>
                    <a:lnTo>
                      <a:pt x="118" y="480"/>
                    </a:lnTo>
                    <a:lnTo>
                      <a:pt x="122" y="476"/>
                    </a:lnTo>
                    <a:lnTo>
                      <a:pt x="128" y="471"/>
                    </a:lnTo>
                    <a:lnTo>
                      <a:pt x="132" y="467"/>
                    </a:lnTo>
                    <a:lnTo>
                      <a:pt x="136" y="463"/>
                    </a:lnTo>
                    <a:lnTo>
                      <a:pt x="142" y="457"/>
                    </a:lnTo>
                    <a:lnTo>
                      <a:pt x="146" y="453"/>
                    </a:lnTo>
                    <a:lnTo>
                      <a:pt x="150" y="449"/>
                    </a:lnTo>
                    <a:lnTo>
                      <a:pt x="154" y="445"/>
                    </a:lnTo>
                    <a:lnTo>
                      <a:pt x="162" y="442"/>
                    </a:lnTo>
                    <a:lnTo>
                      <a:pt x="166" y="438"/>
                    </a:lnTo>
                    <a:lnTo>
                      <a:pt x="173" y="431"/>
                    </a:lnTo>
                    <a:lnTo>
                      <a:pt x="177" y="427"/>
                    </a:lnTo>
                    <a:lnTo>
                      <a:pt x="181" y="423"/>
                    </a:lnTo>
                    <a:lnTo>
                      <a:pt x="188" y="419"/>
                    </a:lnTo>
                    <a:lnTo>
                      <a:pt x="192" y="414"/>
                    </a:lnTo>
                    <a:lnTo>
                      <a:pt x="196" y="410"/>
                    </a:lnTo>
                    <a:lnTo>
                      <a:pt x="202" y="410"/>
                    </a:lnTo>
                    <a:lnTo>
                      <a:pt x="209" y="404"/>
                    </a:lnTo>
                    <a:lnTo>
                      <a:pt x="217" y="398"/>
                    </a:lnTo>
                    <a:lnTo>
                      <a:pt x="227" y="394"/>
                    </a:lnTo>
                    <a:lnTo>
                      <a:pt x="232" y="391"/>
                    </a:lnTo>
                    <a:lnTo>
                      <a:pt x="236" y="387"/>
                    </a:lnTo>
                    <a:lnTo>
                      <a:pt x="243" y="386"/>
                    </a:lnTo>
                    <a:lnTo>
                      <a:pt x="249" y="380"/>
                    </a:lnTo>
                    <a:lnTo>
                      <a:pt x="257" y="375"/>
                    </a:lnTo>
                    <a:lnTo>
                      <a:pt x="261" y="371"/>
                    </a:lnTo>
                    <a:lnTo>
                      <a:pt x="268" y="369"/>
                    </a:lnTo>
                    <a:lnTo>
                      <a:pt x="272" y="365"/>
                    </a:lnTo>
                    <a:lnTo>
                      <a:pt x="280" y="362"/>
                    </a:lnTo>
                    <a:lnTo>
                      <a:pt x="284" y="358"/>
                    </a:lnTo>
                    <a:lnTo>
                      <a:pt x="288" y="354"/>
                    </a:lnTo>
                    <a:lnTo>
                      <a:pt x="294" y="349"/>
                    </a:lnTo>
                    <a:lnTo>
                      <a:pt x="298" y="344"/>
                    </a:lnTo>
                    <a:lnTo>
                      <a:pt x="302" y="340"/>
                    </a:lnTo>
                    <a:lnTo>
                      <a:pt x="303" y="333"/>
                    </a:lnTo>
                    <a:lnTo>
                      <a:pt x="309" y="328"/>
                    </a:lnTo>
                    <a:lnTo>
                      <a:pt x="313" y="324"/>
                    </a:lnTo>
                    <a:lnTo>
                      <a:pt x="317" y="314"/>
                    </a:lnTo>
                    <a:lnTo>
                      <a:pt x="324" y="307"/>
                    </a:lnTo>
                    <a:lnTo>
                      <a:pt x="325" y="306"/>
                    </a:lnTo>
                    <a:lnTo>
                      <a:pt x="330" y="299"/>
                    </a:lnTo>
                    <a:lnTo>
                      <a:pt x="336" y="292"/>
                    </a:lnTo>
                    <a:lnTo>
                      <a:pt x="341" y="288"/>
                    </a:lnTo>
                    <a:lnTo>
                      <a:pt x="342" y="281"/>
                    </a:lnTo>
                    <a:lnTo>
                      <a:pt x="346" y="277"/>
                    </a:lnTo>
                    <a:lnTo>
                      <a:pt x="352" y="272"/>
                    </a:lnTo>
                    <a:lnTo>
                      <a:pt x="354" y="266"/>
                    </a:lnTo>
                    <a:lnTo>
                      <a:pt x="358" y="262"/>
                    </a:lnTo>
                    <a:lnTo>
                      <a:pt x="364" y="257"/>
                    </a:lnTo>
                    <a:lnTo>
                      <a:pt x="363" y="253"/>
                    </a:lnTo>
                    <a:lnTo>
                      <a:pt x="367" y="248"/>
                    </a:lnTo>
                    <a:lnTo>
                      <a:pt x="372" y="243"/>
                    </a:lnTo>
                    <a:lnTo>
                      <a:pt x="375" y="237"/>
                    </a:lnTo>
                    <a:lnTo>
                      <a:pt x="379" y="233"/>
                    </a:lnTo>
                    <a:lnTo>
                      <a:pt x="384" y="228"/>
                    </a:lnTo>
                    <a:lnTo>
                      <a:pt x="389" y="224"/>
                    </a:lnTo>
                    <a:lnTo>
                      <a:pt x="389" y="215"/>
                    </a:lnTo>
                    <a:lnTo>
                      <a:pt x="393" y="211"/>
                    </a:lnTo>
                    <a:lnTo>
                      <a:pt x="398" y="206"/>
                    </a:lnTo>
                    <a:lnTo>
                      <a:pt x="400" y="199"/>
                    </a:lnTo>
                    <a:lnTo>
                      <a:pt x="404" y="195"/>
                    </a:lnTo>
                    <a:lnTo>
                      <a:pt x="409" y="189"/>
                    </a:lnTo>
                    <a:lnTo>
                      <a:pt x="412" y="184"/>
                    </a:lnTo>
                    <a:lnTo>
                      <a:pt x="416" y="180"/>
                    </a:lnTo>
                    <a:lnTo>
                      <a:pt x="423" y="173"/>
                    </a:lnTo>
                    <a:lnTo>
                      <a:pt x="427" y="169"/>
                    </a:lnTo>
                    <a:lnTo>
                      <a:pt x="434" y="162"/>
                    </a:lnTo>
                    <a:lnTo>
                      <a:pt x="438" y="158"/>
                    </a:lnTo>
                    <a:lnTo>
                      <a:pt x="444" y="152"/>
                    </a:lnTo>
                    <a:lnTo>
                      <a:pt x="446" y="147"/>
                    </a:lnTo>
                    <a:lnTo>
                      <a:pt x="450" y="143"/>
                    </a:lnTo>
                    <a:lnTo>
                      <a:pt x="456" y="137"/>
                    </a:lnTo>
                    <a:lnTo>
                      <a:pt x="460" y="133"/>
                    </a:lnTo>
                    <a:lnTo>
                      <a:pt x="464" y="129"/>
                    </a:lnTo>
                    <a:lnTo>
                      <a:pt x="468" y="125"/>
                    </a:lnTo>
                    <a:lnTo>
                      <a:pt x="476" y="119"/>
                    </a:lnTo>
                    <a:lnTo>
                      <a:pt x="482" y="114"/>
                    </a:lnTo>
                    <a:lnTo>
                      <a:pt x="490" y="108"/>
                    </a:lnTo>
                    <a:lnTo>
                      <a:pt x="494" y="104"/>
                    </a:lnTo>
                    <a:lnTo>
                      <a:pt x="498" y="100"/>
                    </a:lnTo>
                    <a:lnTo>
                      <a:pt x="505" y="99"/>
                    </a:lnTo>
                    <a:lnTo>
                      <a:pt x="512" y="95"/>
                    </a:lnTo>
                    <a:lnTo>
                      <a:pt x="516" y="91"/>
                    </a:lnTo>
                    <a:lnTo>
                      <a:pt x="526" y="86"/>
                    </a:lnTo>
                    <a:lnTo>
                      <a:pt x="531" y="84"/>
                    </a:lnTo>
                    <a:lnTo>
                      <a:pt x="535" y="80"/>
                    </a:lnTo>
                    <a:lnTo>
                      <a:pt x="544" y="77"/>
                    </a:lnTo>
                    <a:lnTo>
                      <a:pt x="551" y="70"/>
                    </a:lnTo>
                    <a:lnTo>
                      <a:pt x="556" y="67"/>
                    </a:lnTo>
                    <a:lnTo>
                      <a:pt x="560" y="63"/>
                    </a:lnTo>
                    <a:lnTo>
                      <a:pt x="567" y="62"/>
                    </a:lnTo>
                    <a:lnTo>
                      <a:pt x="575" y="56"/>
                    </a:lnTo>
                    <a:lnTo>
                      <a:pt x="581" y="51"/>
                    </a:lnTo>
                    <a:lnTo>
                      <a:pt x="588" y="49"/>
                    </a:lnTo>
                    <a:lnTo>
                      <a:pt x="594" y="48"/>
                    </a:lnTo>
                    <a:lnTo>
                      <a:pt x="599" y="44"/>
                    </a:lnTo>
                    <a:lnTo>
                      <a:pt x="604" y="38"/>
                    </a:lnTo>
                    <a:lnTo>
                      <a:pt x="612" y="38"/>
                    </a:lnTo>
                    <a:lnTo>
                      <a:pt x="619" y="32"/>
                    </a:lnTo>
                    <a:lnTo>
                      <a:pt x="625" y="29"/>
                    </a:lnTo>
                    <a:lnTo>
                      <a:pt x="629" y="25"/>
                    </a:lnTo>
                    <a:lnTo>
                      <a:pt x="637" y="22"/>
                    </a:lnTo>
                    <a:lnTo>
                      <a:pt x="645" y="16"/>
                    </a:lnTo>
                    <a:lnTo>
                      <a:pt x="652" y="15"/>
                    </a:lnTo>
                    <a:lnTo>
                      <a:pt x="658" y="12"/>
                    </a:lnTo>
                    <a:lnTo>
                      <a:pt x="667" y="8"/>
                    </a:lnTo>
                    <a:lnTo>
                      <a:pt x="674" y="7"/>
                    </a:lnTo>
                    <a:lnTo>
                      <a:pt x="682" y="1"/>
                    </a:lnTo>
                    <a:lnTo>
                      <a:pt x="688" y="1"/>
                    </a:lnTo>
                    <a:lnTo>
                      <a:pt x="692" y="0"/>
                    </a:lnTo>
                    <a:lnTo>
                      <a:pt x="700" y="5"/>
                    </a:lnTo>
                    <a:lnTo>
                      <a:pt x="704" y="10"/>
                    </a:lnTo>
                    <a:lnTo>
                      <a:pt x="706" y="11"/>
                    </a:lnTo>
                    <a:lnTo>
                      <a:pt x="711" y="16"/>
                    </a:lnTo>
                    <a:lnTo>
                      <a:pt x="715" y="20"/>
                    </a:lnTo>
                    <a:lnTo>
                      <a:pt x="719" y="25"/>
                    </a:lnTo>
                    <a:lnTo>
                      <a:pt x="723" y="29"/>
                    </a:lnTo>
                    <a:lnTo>
                      <a:pt x="727" y="33"/>
                    </a:lnTo>
                    <a:lnTo>
                      <a:pt x="732" y="37"/>
                    </a:lnTo>
                    <a:lnTo>
                      <a:pt x="734" y="40"/>
                    </a:lnTo>
                    <a:lnTo>
                      <a:pt x="740" y="45"/>
                    </a:lnTo>
                    <a:lnTo>
                      <a:pt x="744" y="49"/>
                    </a:lnTo>
                    <a:lnTo>
                      <a:pt x="747" y="52"/>
                    </a:lnTo>
                    <a:lnTo>
                      <a:pt x="751" y="56"/>
                    </a:lnTo>
                    <a:lnTo>
                      <a:pt x="753" y="59"/>
                    </a:lnTo>
                    <a:lnTo>
                      <a:pt x="759" y="64"/>
                    </a:lnTo>
                    <a:lnTo>
                      <a:pt x="763" y="68"/>
                    </a:lnTo>
                    <a:lnTo>
                      <a:pt x="766" y="71"/>
                    </a:lnTo>
                    <a:lnTo>
                      <a:pt x="770" y="75"/>
                    </a:lnTo>
                    <a:lnTo>
                      <a:pt x="773" y="78"/>
                    </a:lnTo>
                    <a:lnTo>
                      <a:pt x="777" y="82"/>
                    </a:lnTo>
                    <a:lnTo>
                      <a:pt x="781" y="86"/>
                    </a:lnTo>
                    <a:lnTo>
                      <a:pt x="782" y="88"/>
                    </a:lnTo>
                    <a:lnTo>
                      <a:pt x="786" y="92"/>
                    </a:lnTo>
                    <a:lnTo>
                      <a:pt x="790" y="96"/>
                    </a:lnTo>
                    <a:lnTo>
                      <a:pt x="795" y="100"/>
                    </a:lnTo>
                    <a:lnTo>
                      <a:pt x="800" y="105"/>
                    </a:lnTo>
                    <a:lnTo>
                      <a:pt x="804" y="110"/>
                    </a:lnTo>
                    <a:lnTo>
                      <a:pt x="808" y="114"/>
                    </a:lnTo>
                    <a:lnTo>
                      <a:pt x="812" y="118"/>
                    </a:lnTo>
                    <a:lnTo>
                      <a:pt x="818" y="123"/>
                    </a:lnTo>
                    <a:lnTo>
                      <a:pt x="825" y="116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8" name="Freeform 815">
                <a:extLst>
                  <a:ext uri="{FF2B5EF4-FFF2-40B4-BE49-F238E27FC236}">
                    <a16:creationId xmlns:a16="http://schemas.microsoft.com/office/drawing/2014/main" id="{A4C9291D-DED7-4FC7-BB15-48F493A1F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2" y="2326"/>
                <a:ext cx="769" cy="823"/>
              </a:xfrm>
              <a:custGeom>
                <a:avLst/>
                <a:gdLst>
                  <a:gd name="T0" fmla="*/ 12 w 769"/>
                  <a:gd name="T1" fmla="*/ 703 h 823"/>
                  <a:gd name="T2" fmla="*/ 30 w 769"/>
                  <a:gd name="T3" fmla="*/ 721 h 823"/>
                  <a:gd name="T4" fmla="*/ 45 w 769"/>
                  <a:gd name="T5" fmla="*/ 736 h 823"/>
                  <a:gd name="T6" fmla="*/ 62 w 769"/>
                  <a:gd name="T7" fmla="*/ 752 h 823"/>
                  <a:gd name="T8" fmla="*/ 77 w 769"/>
                  <a:gd name="T9" fmla="*/ 767 h 823"/>
                  <a:gd name="T10" fmla="*/ 92 w 769"/>
                  <a:gd name="T11" fmla="*/ 782 h 823"/>
                  <a:gd name="T12" fmla="*/ 106 w 769"/>
                  <a:gd name="T13" fmla="*/ 796 h 823"/>
                  <a:gd name="T14" fmla="*/ 123 w 769"/>
                  <a:gd name="T15" fmla="*/ 814 h 823"/>
                  <a:gd name="T16" fmla="*/ 144 w 769"/>
                  <a:gd name="T17" fmla="*/ 813 h 823"/>
                  <a:gd name="T18" fmla="*/ 169 w 769"/>
                  <a:gd name="T19" fmla="*/ 802 h 823"/>
                  <a:gd name="T20" fmla="*/ 188 w 769"/>
                  <a:gd name="T21" fmla="*/ 788 h 823"/>
                  <a:gd name="T22" fmla="*/ 210 w 769"/>
                  <a:gd name="T23" fmla="*/ 774 h 823"/>
                  <a:gd name="T24" fmla="*/ 232 w 769"/>
                  <a:gd name="T25" fmla="*/ 760 h 823"/>
                  <a:gd name="T26" fmla="*/ 250 w 769"/>
                  <a:gd name="T27" fmla="*/ 743 h 823"/>
                  <a:gd name="T28" fmla="*/ 270 w 769"/>
                  <a:gd name="T29" fmla="*/ 722 h 823"/>
                  <a:gd name="T30" fmla="*/ 288 w 769"/>
                  <a:gd name="T31" fmla="*/ 704 h 823"/>
                  <a:gd name="T32" fmla="*/ 306 w 769"/>
                  <a:gd name="T33" fmla="*/ 686 h 823"/>
                  <a:gd name="T34" fmla="*/ 324 w 769"/>
                  <a:gd name="T35" fmla="*/ 668 h 823"/>
                  <a:gd name="T36" fmla="*/ 342 w 769"/>
                  <a:gd name="T37" fmla="*/ 645 h 823"/>
                  <a:gd name="T38" fmla="*/ 358 w 769"/>
                  <a:gd name="T39" fmla="*/ 626 h 823"/>
                  <a:gd name="T40" fmla="*/ 374 w 769"/>
                  <a:gd name="T41" fmla="*/ 596 h 823"/>
                  <a:gd name="T42" fmla="*/ 388 w 769"/>
                  <a:gd name="T43" fmla="*/ 574 h 823"/>
                  <a:gd name="T44" fmla="*/ 403 w 769"/>
                  <a:gd name="T45" fmla="*/ 550 h 823"/>
                  <a:gd name="T46" fmla="*/ 420 w 769"/>
                  <a:gd name="T47" fmla="*/ 529 h 823"/>
                  <a:gd name="T48" fmla="*/ 440 w 769"/>
                  <a:gd name="T49" fmla="*/ 513 h 823"/>
                  <a:gd name="T50" fmla="*/ 461 w 769"/>
                  <a:gd name="T51" fmla="*/ 496 h 823"/>
                  <a:gd name="T52" fmla="*/ 487 w 769"/>
                  <a:gd name="T53" fmla="*/ 480 h 823"/>
                  <a:gd name="T54" fmla="*/ 506 w 769"/>
                  <a:gd name="T55" fmla="*/ 464 h 823"/>
                  <a:gd name="T56" fmla="*/ 525 w 769"/>
                  <a:gd name="T57" fmla="*/ 450 h 823"/>
                  <a:gd name="T58" fmla="*/ 545 w 769"/>
                  <a:gd name="T59" fmla="*/ 434 h 823"/>
                  <a:gd name="T60" fmla="*/ 569 w 769"/>
                  <a:gd name="T61" fmla="*/ 423 h 823"/>
                  <a:gd name="T62" fmla="*/ 589 w 769"/>
                  <a:gd name="T63" fmla="*/ 406 h 823"/>
                  <a:gd name="T64" fmla="*/ 611 w 769"/>
                  <a:gd name="T65" fmla="*/ 384 h 823"/>
                  <a:gd name="T66" fmla="*/ 634 w 769"/>
                  <a:gd name="T67" fmla="*/ 369 h 823"/>
                  <a:gd name="T68" fmla="*/ 649 w 769"/>
                  <a:gd name="T69" fmla="*/ 346 h 823"/>
                  <a:gd name="T70" fmla="*/ 668 w 769"/>
                  <a:gd name="T71" fmla="*/ 324 h 823"/>
                  <a:gd name="T72" fmla="*/ 682 w 769"/>
                  <a:gd name="T73" fmla="*/ 297 h 823"/>
                  <a:gd name="T74" fmla="*/ 698 w 769"/>
                  <a:gd name="T75" fmla="*/ 272 h 823"/>
                  <a:gd name="T76" fmla="*/ 711 w 769"/>
                  <a:gd name="T77" fmla="*/ 246 h 823"/>
                  <a:gd name="T78" fmla="*/ 724 w 769"/>
                  <a:gd name="T79" fmla="*/ 224 h 823"/>
                  <a:gd name="T80" fmla="*/ 740 w 769"/>
                  <a:gd name="T81" fmla="*/ 198 h 823"/>
                  <a:gd name="T82" fmla="*/ 753 w 769"/>
                  <a:gd name="T83" fmla="*/ 170 h 823"/>
                  <a:gd name="T84" fmla="*/ 767 w 769"/>
                  <a:gd name="T85" fmla="*/ 140 h 823"/>
                  <a:gd name="T86" fmla="*/ 759 w 769"/>
                  <a:gd name="T87" fmla="*/ 118 h 823"/>
                  <a:gd name="T88" fmla="*/ 744 w 769"/>
                  <a:gd name="T89" fmla="*/ 103 h 823"/>
                  <a:gd name="T90" fmla="*/ 729 w 769"/>
                  <a:gd name="T91" fmla="*/ 88 h 823"/>
                  <a:gd name="T92" fmla="*/ 711 w 769"/>
                  <a:gd name="T93" fmla="*/ 70 h 823"/>
                  <a:gd name="T94" fmla="*/ 697 w 769"/>
                  <a:gd name="T95" fmla="*/ 57 h 823"/>
                  <a:gd name="T96" fmla="*/ 682 w 769"/>
                  <a:gd name="T97" fmla="*/ 41 h 823"/>
                  <a:gd name="T98" fmla="*/ 667 w 769"/>
                  <a:gd name="T99" fmla="*/ 26 h 823"/>
                  <a:gd name="T100" fmla="*/ 651 w 769"/>
                  <a:gd name="T101" fmla="*/ 10 h 82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69" h="823">
                    <a:moveTo>
                      <a:pt x="0" y="691"/>
                    </a:moveTo>
                    <a:lnTo>
                      <a:pt x="4" y="695"/>
                    </a:lnTo>
                    <a:lnTo>
                      <a:pt x="8" y="699"/>
                    </a:lnTo>
                    <a:lnTo>
                      <a:pt x="12" y="703"/>
                    </a:lnTo>
                    <a:lnTo>
                      <a:pt x="19" y="710"/>
                    </a:lnTo>
                    <a:lnTo>
                      <a:pt x="21" y="711"/>
                    </a:lnTo>
                    <a:lnTo>
                      <a:pt x="26" y="717"/>
                    </a:lnTo>
                    <a:lnTo>
                      <a:pt x="30" y="721"/>
                    </a:lnTo>
                    <a:lnTo>
                      <a:pt x="34" y="725"/>
                    </a:lnTo>
                    <a:lnTo>
                      <a:pt x="38" y="729"/>
                    </a:lnTo>
                    <a:lnTo>
                      <a:pt x="43" y="733"/>
                    </a:lnTo>
                    <a:lnTo>
                      <a:pt x="45" y="736"/>
                    </a:lnTo>
                    <a:lnTo>
                      <a:pt x="49" y="740"/>
                    </a:lnTo>
                    <a:lnTo>
                      <a:pt x="53" y="744"/>
                    </a:lnTo>
                    <a:lnTo>
                      <a:pt x="58" y="748"/>
                    </a:lnTo>
                    <a:lnTo>
                      <a:pt x="62" y="752"/>
                    </a:lnTo>
                    <a:lnTo>
                      <a:pt x="66" y="756"/>
                    </a:lnTo>
                    <a:lnTo>
                      <a:pt x="70" y="761"/>
                    </a:lnTo>
                    <a:lnTo>
                      <a:pt x="73" y="763"/>
                    </a:lnTo>
                    <a:lnTo>
                      <a:pt x="77" y="767"/>
                    </a:lnTo>
                    <a:lnTo>
                      <a:pt x="81" y="772"/>
                    </a:lnTo>
                    <a:lnTo>
                      <a:pt x="85" y="776"/>
                    </a:lnTo>
                    <a:lnTo>
                      <a:pt x="86" y="777"/>
                    </a:lnTo>
                    <a:lnTo>
                      <a:pt x="92" y="782"/>
                    </a:lnTo>
                    <a:lnTo>
                      <a:pt x="93" y="784"/>
                    </a:lnTo>
                    <a:lnTo>
                      <a:pt x="100" y="791"/>
                    </a:lnTo>
                    <a:lnTo>
                      <a:pt x="101" y="792"/>
                    </a:lnTo>
                    <a:lnTo>
                      <a:pt x="106" y="796"/>
                    </a:lnTo>
                    <a:lnTo>
                      <a:pt x="108" y="799"/>
                    </a:lnTo>
                    <a:lnTo>
                      <a:pt x="111" y="802"/>
                    </a:lnTo>
                    <a:lnTo>
                      <a:pt x="117" y="807"/>
                    </a:lnTo>
                    <a:lnTo>
                      <a:pt x="123" y="814"/>
                    </a:lnTo>
                    <a:lnTo>
                      <a:pt x="125" y="815"/>
                    </a:lnTo>
                    <a:lnTo>
                      <a:pt x="132" y="822"/>
                    </a:lnTo>
                    <a:lnTo>
                      <a:pt x="141" y="813"/>
                    </a:lnTo>
                    <a:lnTo>
                      <a:pt x="144" y="813"/>
                    </a:lnTo>
                    <a:lnTo>
                      <a:pt x="152" y="810"/>
                    </a:lnTo>
                    <a:lnTo>
                      <a:pt x="159" y="808"/>
                    </a:lnTo>
                    <a:lnTo>
                      <a:pt x="163" y="804"/>
                    </a:lnTo>
                    <a:lnTo>
                      <a:pt x="169" y="802"/>
                    </a:lnTo>
                    <a:lnTo>
                      <a:pt x="174" y="796"/>
                    </a:lnTo>
                    <a:lnTo>
                      <a:pt x="178" y="792"/>
                    </a:lnTo>
                    <a:lnTo>
                      <a:pt x="184" y="792"/>
                    </a:lnTo>
                    <a:lnTo>
                      <a:pt x="188" y="788"/>
                    </a:lnTo>
                    <a:lnTo>
                      <a:pt x="193" y="785"/>
                    </a:lnTo>
                    <a:lnTo>
                      <a:pt x="199" y="780"/>
                    </a:lnTo>
                    <a:lnTo>
                      <a:pt x="206" y="778"/>
                    </a:lnTo>
                    <a:lnTo>
                      <a:pt x="210" y="774"/>
                    </a:lnTo>
                    <a:lnTo>
                      <a:pt x="215" y="771"/>
                    </a:lnTo>
                    <a:lnTo>
                      <a:pt x="221" y="766"/>
                    </a:lnTo>
                    <a:lnTo>
                      <a:pt x="225" y="762"/>
                    </a:lnTo>
                    <a:lnTo>
                      <a:pt x="232" y="760"/>
                    </a:lnTo>
                    <a:lnTo>
                      <a:pt x="236" y="756"/>
                    </a:lnTo>
                    <a:lnTo>
                      <a:pt x="241" y="751"/>
                    </a:lnTo>
                    <a:lnTo>
                      <a:pt x="245" y="747"/>
                    </a:lnTo>
                    <a:lnTo>
                      <a:pt x="250" y="743"/>
                    </a:lnTo>
                    <a:lnTo>
                      <a:pt x="255" y="737"/>
                    </a:lnTo>
                    <a:lnTo>
                      <a:pt x="259" y="733"/>
                    </a:lnTo>
                    <a:lnTo>
                      <a:pt x="266" y="726"/>
                    </a:lnTo>
                    <a:lnTo>
                      <a:pt x="270" y="722"/>
                    </a:lnTo>
                    <a:lnTo>
                      <a:pt x="274" y="718"/>
                    </a:lnTo>
                    <a:lnTo>
                      <a:pt x="280" y="712"/>
                    </a:lnTo>
                    <a:lnTo>
                      <a:pt x="284" y="708"/>
                    </a:lnTo>
                    <a:lnTo>
                      <a:pt x="288" y="704"/>
                    </a:lnTo>
                    <a:lnTo>
                      <a:pt x="292" y="700"/>
                    </a:lnTo>
                    <a:lnTo>
                      <a:pt x="298" y="695"/>
                    </a:lnTo>
                    <a:lnTo>
                      <a:pt x="302" y="690"/>
                    </a:lnTo>
                    <a:lnTo>
                      <a:pt x="306" y="686"/>
                    </a:lnTo>
                    <a:lnTo>
                      <a:pt x="311" y="681"/>
                    </a:lnTo>
                    <a:lnTo>
                      <a:pt x="315" y="677"/>
                    </a:lnTo>
                    <a:lnTo>
                      <a:pt x="320" y="673"/>
                    </a:lnTo>
                    <a:lnTo>
                      <a:pt x="324" y="668"/>
                    </a:lnTo>
                    <a:lnTo>
                      <a:pt x="326" y="660"/>
                    </a:lnTo>
                    <a:lnTo>
                      <a:pt x="331" y="656"/>
                    </a:lnTo>
                    <a:lnTo>
                      <a:pt x="337" y="649"/>
                    </a:lnTo>
                    <a:lnTo>
                      <a:pt x="342" y="645"/>
                    </a:lnTo>
                    <a:lnTo>
                      <a:pt x="346" y="641"/>
                    </a:lnTo>
                    <a:lnTo>
                      <a:pt x="350" y="634"/>
                    </a:lnTo>
                    <a:lnTo>
                      <a:pt x="354" y="630"/>
                    </a:lnTo>
                    <a:lnTo>
                      <a:pt x="358" y="626"/>
                    </a:lnTo>
                    <a:lnTo>
                      <a:pt x="358" y="620"/>
                    </a:lnTo>
                    <a:lnTo>
                      <a:pt x="365" y="614"/>
                    </a:lnTo>
                    <a:lnTo>
                      <a:pt x="370" y="605"/>
                    </a:lnTo>
                    <a:lnTo>
                      <a:pt x="374" y="596"/>
                    </a:lnTo>
                    <a:lnTo>
                      <a:pt x="377" y="590"/>
                    </a:lnTo>
                    <a:lnTo>
                      <a:pt x="381" y="586"/>
                    </a:lnTo>
                    <a:lnTo>
                      <a:pt x="383" y="579"/>
                    </a:lnTo>
                    <a:lnTo>
                      <a:pt x="388" y="574"/>
                    </a:lnTo>
                    <a:lnTo>
                      <a:pt x="392" y="564"/>
                    </a:lnTo>
                    <a:lnTo>
                      <a:pt x="396" y="560"/>
                    </a:lnTo>
                    <a:lnTo>
                      <a:pt x="399" y="555"/>
                    </a:lnTo>
                    <a:lnTo>
                      <a:pt x="403" y="550"/>
                    </a:lnTo>
                    <a:lnTo>
                      <a:pt x="406" y="542"/>
                    </a:lnTo>
                    <a:lnTo>
                      <a:pt x="410" y="538"/>
                    </a:lnTo>
                    <a:lnTo>
                      <a:pt x="414" y="534"/>
                    </a:lnTo>
                    <a:lnTo>
                      <a:pt x="420" y="529"/>
                    </a:lnTo>
                    <a:lnTo>
                      <a:pt x="424" y="524"/>
                    </a:lnTo>
                    <a:lnTo>
                      <a:pt x="428" y="520"/>
                    </a:lnTo>
                    <a:lnTo>
                      <a:pt x="435" y="519"/>
                    </a:lnTo>
                    <a:lnTo>
                      <a:pt x="440" y="513"/>
                    </a:lnTo>
                    <a:lnTo>
                      <a:pt x="445" y="509"/>
                    </a:lnTo>
                    <a:lnTo>
                      <a:pt x="453" y="504"/>
                    </a:lnTo>
                    <a:lnTo>
                      <a:pt x="460" y="497"/>
                    </a:lnTo>
                    <a:lnTo>
                      <a:pt x="461" y="496"/>
                    </a:lnTo>
                    <a:lnTo>
                      <a:pt x="469" y="493"/>
                    </a:lnTo>
                    <a:lnTo>
                      <a:pt x="476" y="486"/>
                    </a:lnTo>
                    <a:lnTo>
                      <a:pt x="480" y="482"/>
                    </a:lnTo>
                    <a:lnTo>
                      <a:pt x="487" y="480"/>
                    </a:lnTo>
                    <a:lnTo>
                      <a:pt x="491" y="476"/>
                    </a:lnTo>
                    <a:lnTo>
                      <a:pt x="497" y="471"/>
                    </a:lnTo>
                    <a:lnTo>
                      <a:pt x="502" y="468"/>
                    </a:lnTo>
                    <a:lnTo>
                      <a:pt x="506" y="464"/>
                    </a:lnTo>
                    <a:lnTo>
                      <a:pt x="512" y="459"/>
                    </a:lnTo>
                    <a:lnTo>
                      <a:pt x="516" y="460"/>
                    </a:lnTo>
                    <a:lnTo>
                      <a:pt x="520" y="456"/>
                    </a:lnTo>
                    <a:lnTo>
                      <a:pt x="525" y="450"/>
                    </a:lnTo>
                    <a:lnTo>
                      <a:pt x="531" y="448"/>
                    </a:lnTo>
                    <a:lnTo>
                      <a:pt x="535" y="443"/>
                    </a:lnTo>
                    <a:lnTo>
                      <a:pt x="541" y="438"/>
                    </a:lnTo>
                    <a:lnTo>
                      <a:pt x="545" y="434"/>
                    </a:lnTo>
                    <a:lnTo>
                      <a:pt x="553" y="434"/>
                    </a:lnTo>
                    <a:lnTo>
                      <a:pt x="557" y="430"/>
                    </a:lnTo>
                    <a:lnTo>
                      <a:pt x="563" y="424"/>
                    </a:lnTo>
                    <a:lnTo>
                      <a:pt x="569" y="423"/>
                    </a:lnTo>
                    <a:lnTo>
                      <a:pt x="573" y="419"/>
                    </a:lnTo>
                    <a:lnTo>
                      <a:pt x="579" y="413"/>
                    </a:lnTo>
                    <a:lnTo>
                      <a:pt x="584" y="410"/>
                    </a:lnTo>
                    <a:lnTo>
                      <a:pt x="589" y="406"/>
                    </a:lnTo>
                    <a:lnTo>
                      <a:pt x="595" y="399"/>
                    </a:lnTo>
                    <a:lnTo>
                      <a:pt x="600" y="395"/>
                    </a:lnTo>
                    <a:lnTo>
                      <a:pt x="606" y="388"/>
                    </a:lnTo>
                    <a:lnTo>
                      <a:pt x="611" y="384"/>
                    </a:lnTo>
                    <a:lnTo>
                      <a:pt x="616" y="379"/>
                    </a:lnTo>
                    <a:lnTo>
                      <a:pt x="624" y="379"/>
                    </a:lnTo>
                    <a:lnTo>
                      <a:pt x="628" y="375"/>
                    </a:lnTo>
                    <a:lnTo>
                      <a:pt x="634" y="369"/>
                    </a:lnTo>
                    <a:lnTo>
                      <a:pt x="638" y="365"/>
                    </a:lnTo>
                    <a:lnTo>
                      <a:pt x="642" y="361"/>
                    </a:lnTo>
                    <a:lnTo>
                      <a:pt x="646" y="357"/>
                    </a:lnTo>
                    <a:lnTo>
                      <a:pt x="649" y="346"/>
                    </a:lnTo>
                    <a:lnTo>
                      <a:pt x="654" y="340"/>
                    </a:lnTo>
                    <a:lnTo>
                      <a:pt x="660" y="332"/>
                    </a:lnTo>
                    <a:lnTo>
                      <a:pt x="664" y="328"/>
                    </a:lnTo>
                    <a:lnTo>
                      <a:pt x="668" y="324"/>
                    </a:lnTo>
                    <a:lnTo>
                      <a:pt x="670" y="317"/>
                    </a:lnTo>
                    <a:lnTo>
                      <a:pt x="674" y="310"/>
                    </a:lnTo>
                    <a:lnTo>
                      <a:pt x="678" y="306"/>
                    </a:lnTo>
                    <a:lnTo>
                      <a:pt x="682" y="297"/>
                    </a:lnTo>
                    <a:lnTo>
                      <a:pt x="685" y="291"/>
                    </a:lnTo>
                    <a:lnTo>
                      <a:pt x="689" y="287"/>
                    </a:lnTo>
                    <a:lnTo>
                      <a:pt x="692" y="279"/>
                    </a:lnTo>
                    <a:lnTo>
                      <a:pt x="698" y="272"/>
                    </a:lnTo>
                    <a:lnTo>
                      <a:pt x="701" y="266"/>
                    </a:lnTo>
                    <a:lnTo>
                      <a:pt x="705" y="262"/>
                    </a:lnTo>
                    <a:lnTo>
                      <a:pt x="707" y="255"/>
                    </a:lnTo>
                    <a:lnTo>
                      <a:pt x="711" y="246"/>
                    </a:lnTo>
                    <a:lnTo>
                      <a:pt x="716" y="240"/>
                    </a:lnTo>
                    <a:lnTo>
                      <a:pt x="719" y="235"/>
                    </a:lnTo>
                    <a:lnTo>
                      <a:pt x="720" y="228"/>
                    </a:lnTo>
                    <a:lnTo>
                      <a:pt x="724" y="224"/>
                    </a:lnTo>
                    <a:lnTo>
                      <a:pt x="730" y="218"/>
                    </a:lnTo>
                    <a:lnTo>
                      <a:pt x="730" y="210"/>
                    </a:lnTo>
                    <a:lnTo>
                      <a:pt x="737" y="203"/>
                    </a:lnTo>
                    <a:lnTo>
                      <a:pt x="740" y="198"/>
                    </a:lnTo>
                    <a:lnTo>
                      <a:pt x="744" y="194"/>
                    </a:lnTo>
                    <a:lnTo>
                      <a:pt x="746" y="185"/>
                    </a:lnTo>
                    <a:lnTo>
                      <a:pt x="752" y="177"/>
                    </a:lnTo>
                    <a:lnTo>
                      <a:pt x="753" y="170"/>
                    </a:lnTo>
                    <a:lnTo>
                      <a:pt x="756" y="165"/>
                    </a:lnTo>
                    <a:lnTo>
                      <a:pt x="759" y="154"/>
                    </a:lnTo>
                    <a:lnTo>
                      <a:pt x="762" y="148"/>
                    </a:lnTo>
                    <a:lnTo>
                      <a:pt x="767" y="140"/>
                    </a:lnTo>
                    <a:lnTo>
                      <a:pt x="767" y="135"/>
                    </a:lnTo>
                    <a:lnTo>
                      <a:pt x="768" y="131"/>
                    </a:lnTo>
                    <a:lnTo>
                      <a:pt x="763" y="122"/>
                    </a:lnTo>
                    <a:lnTo>
                      <a:pt x="759" y="118"/>
                    </a:lnTo>
                    <a:lnTo>
                      <a:pt x="757" y="117"/>
                    </a:lnTo>
                    <a:lnTo>
                      <a:pt x="752" y="111"/>
                    </a:lnTo>
                    <a:lnTo>
                      <a:pt x="748" y="107"/>
                    </a:lnTo>
                    <a:lnTo>
                      <a:pt x="744" y="103"/>
                    </a:lnTo>
                    <a:lnTo>
                      <a:pt x="740" y="99"/>
                    </a:lnTo>
                    <a:lnTo>
                      <a:pt x="736" y="95"/>
                    </a:lnTo>
                    <a:lnTo>
                      <a:pt x="731" y="91"/>
                    </a:lnTo>
                    <a:lnTo>
                      <a:pt x="729" y="88"/>
                    </a:lnTo>
                    <a:lnTo>
                      <a:pt x="723" y="83"/>
                    </a:lnTo>
                    <a:lnTo>
                      <a:pt x="719" y="78"/>
                    </a:lnTo>
                    <a:lnTo>
                      <a:pt x="716" y="76"/>
                    </a:lnTo>
                    <a:lnTo>
                      <a:pt x="711" y="70"/>
                    </a:lnTo>
                    <a:lnTo>
                      <a:pt x="710" y="69"/>
                    </a:lnTo>
                    <a:lnTo>
                      <a:pt x="704" y="63"/>
                    </a:lnTo>
                    <a:lnTo>
                      <a:pt x="700" y="59"/>
                    </a:lnTo>
                    <a:lnTo>
                      <a:pt x="697" y="57"/>
                    </a:lnTo>
                    <a:lnTo>
                      <a:pt x="693" y="52"/>
                    </a:lnTo>
                    <a:lnTo>
                      <a:pt x="692" y="51"/>
                    </a:lnTo>
                    <a:lnTo>
                      <a:pt x="686" y="46"/>
                    </a:lnTo>
                    <a:lnTo>
                      <a:pt x="682" y="41"/>
                    </a:lnTo>
                    <a:lnTo>
                      <a:pt x="681" y="40"/>
                    </a:lnTo>
                    <a:lnTo>
                      <a:pt x="677" y="36"/>
                    </a:lnTo>
                    <a:lnTo>
                      <a:pt x="673" y="32"/>
                    </a:lnTo>
                    <a:lnTo>
                      <a:pt x="667" y="26"/>
                    </a:lnTo>
                    <a:lnTo>
                      <a:pt x="663" y="22"/>
                    </a:lnTo>
                    <a:lnTo>
                      <a:pt x="659" y="18"/>
                    </a:lnTo>
                    <a:lnTo>
                      <a:pt x="655" y="14"/>
                    </a:lnTo>
                    <a:lnTo>
                      <a:pt x="651" y="10"/>
                    </a:lnTo>
                    <a:lnTo>
                      <a:pt x="648" y="7"/>
                    </a:lnTo>
                    <a:lnTo>
                      <a:pt x="655" y="0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67" name="AutoShape 816">
              <a:extLst>
                <a:ext uri="{FF2B5EF4-FFF2-40B4-BE49-F238E27FC236}">
                  <a16:creationId xmlns:a16="http://schemas.microsoft.com/office/drawing/2014/main" id="{F51956CA-111A-44D9-B886-483493F115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050" y="2347"/>
              <a:ext cx="225" cy="74"/>
            </a:xfrm>
            <a:prstGeom prst="roundRect">
              <a:avLst>
                <a:gd name="adj" fmla="val 12477"/>
              </a:avLst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8" name="AutoShape 817">
              <a:extLst>
                <a:ext uri="{FF2B5EF4-FFF2-40B4-BE49-F238E27FC236}">
                  <a16:creationId xmlns:a16="http://schemas.microsoft.com/office/drawing/2014/main" id="{E0445874-84D0-40EF-831D-A159FC56EF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92" y="2419"/>
              <a:ext cx="287" cy="184"/>
            </a:xfrm>
            <a:prstGeom prst="roundRect">
              <a:avLst>
                <a:gd name="adj" fmla="val 5727"/>
              </a:avLst>
            </a:prstGeom>
            <a:solidFill>
              <a:srgbClr val="99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9" name="AutoShape 818">
              <a:extLst>
                <a:ext uri="{FF2B5EF4-FFF2-40B4-BE49-F238E27FC236}">
                  <a16:creationId xmlns:a16="http://schemas.microsoft.com/office/drawing/2014/main" id="{6F93DA84-1755-48E3-9C58-4A78A3EB9F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80" y="2562"/>
              <a:ext cx="287" cy="522"/>
            </a:xfrm>
            <a:prstGeom prst="roundRect">
              <a:avLst>
                <a:gd name="adj" fmla="val 5727"/>
              </a:avLst>
            </a:prstGeom>
            <a:solidFill>
              <a:srgbClr val="03219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0" name="Oval 819">
              <a:extLst>
                <a:ext uri="{FF2B5EF4-FFF2-40B4-BE49-F238E27FC236}">
                  <a16:creationId xmlns:a16="http://schemas.microsoft.com/office/drawing/2014/main" id="{326F8AD2-C68D-4DFC-A5C2-2A87C82261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134" y="2393"/>
              <a:ext cx="33" cy="3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1" name="AutoShape 820">
              <a:extLst>
                <a:ext uri="{FF2B5EF4-FFF2-40B4-BE49-F238E27FC236}">
                  <a16:creationId xmlns:a16="http://schemas.microsoft.com/office/drawing/2014/main" id="{BE0B3EC9-9145-4A59-9B62-E8A8D09CB8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0" y="2610"/>
              <a:ext cx="69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2" name="AutoShape 821">
              <a:extLst>
                <a:ext uri="{FF2B5EF4-FFF2-40B4-BE49-F238E27FC236}">
                  <a16:creationId xmlns:a16="http://schemas.microsoft.com/office/drawing/2014/main" id="{EC98D476-AA76-4D52-B062-111209DED6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80" y="2700"/>
              <a:ext cx="70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3" name="AutoShape 822">
              <a:extLst>
                <a:ext uri="{FF2B5EF4-FFF2-40B4-BE49-F238E27FC236}">
                  <a16:creationId xmlns:a16="http://schemas.microsoft.com/office/drawing/2014/main" id="{4A44B29E-D626-4B79-86AB-136673F13B0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31" y="2665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4" name="AutoShape 823">
              <a:extLst>
                <a:ext uri="{FF2B5EF4-FFF2-40B4-BE49-F238E27FC236}">
                  <a16:creationId xmlns:a16="http://schemas.microsoft.com/office/drawing/2014/main" id="{ECBEE1CC-52D5-406B-BF16-C9FFBE54E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1" y="2727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5" name="AutoShape 824">
              <a:extLst>
                <a:ext uri="{FF2B5EF4-FFF2-40B4-BE49-F238E27FC236}">
                  <a16:creationId xmlns:a16="http://schemas.microsoft.com/office/drawing/2014/main" id="{61151E4B-A6CF-49E4-9DE9-95E44A5018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55" y="2787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6" name="AutoShape 825">
              <a:extLst>
                <a:ext uri="{FF2B5EF4-FFF2-40B4-BE49-F238E27FC236}">
                  <a16:creationId xmlns:a16="http://schemas.microsoft.com/office/drawing/2014/main" id="{877156B4-497E-448F-9D55-401622C238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86" y="2710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7" name="AutoShape 826">
              <a:extLst>
                <a:ext uri="{FF2B5EF4-FFF2-40B4-BE49-F238E27FC236}">
                  <a16:creationId xmlns:a16="http://schemas.microsoft.com/office/drawing/2014/main" id="{10D3333D-DADD-47B3-A5FD-268D18947B3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46" y="2772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8" name="AutoShape 827">
              <a:extLst>
                <a:ext uri="{FF2B5EF4-FFF2-40B4-BE49-F238E27FC236}">
                  <a16:creationId xmlns:a16="http://schemas.microsoft.com/office/drawing/2014/main" id="{03509575-AB2D-4C6F-9DC9-F1CDC9E840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10" y="2832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9" name="AutoShape 828">
              <a:extLst>
                <a:ext uri="{FF2B5EF4-FFF2-40B4-BE49-F238E27FC236}">
                  <a16:creationId xmlns:a16="http://schemas.microsoft.com/office/drawing/2014/main" id="{7C9AC076-4C93-4B40-9D77-0B2F52BAC2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47" y="2752"/>
              <a:ext cx="42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0" name="AutoShape 829">
              <a:extLst>
                <a:ext uri="{FF2B5EF4-FFF2-40B4-BE49-F238E27FC236}">
                  <a16:creationId xmlns:a16="http://schemas.microsoft.com/office/drawing/2014/main" id="{C9CBC4C9-69F1-4CD7-A2FF-D8EEAFD625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06" y="2813"/>
              <a:ext cx="45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1" name="AutoShape 830">
              <a:extLst>
                <a:ext uri="{FF2B5EF4-FFF2-40B4-BE49-F238E27FC236}">
                  <a16:creationId xmlns:a16="http://schemas.microsoft.com/office/drawing/2014/main" id="{7A8AEDC5-3FFA-4369-909A-8357E85994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70" y="2873"/>
              <a:ext cx="37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2" name="AutoShape 831">
              <a:extLst>
                <a:ext uri="{FF2B5EF4-FFF2-40B4-BE49-F238E27FC236}">
                  <a16:creationId xmlns:a16="http://schemas.microsoft.com/office/drawing/2014/main" id="{8A454CC2-BDC8-4B5F-BD8F-D13C49F4D6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2" y="2795"/>
              <a:ext cx="42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3" name="AutoShape 832">
              <a:extLst>
                <a:ext uri="{FF2B5EF4-FFF2-40B4-BE49-F238E27FC236}">
                  <a16:creationId xmlns:a16="http://schemas.microsoft.com/office/drawing/2014/main" id="{9CB15D5D-781A-4B2B-9850-5E3FB8C216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62" y="2857"/>
              <a:ext cx="45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4" name="AutoShape 833">
              <a:extLst>
                <a:ext uri="{FF2B5EF4-FFF2-40B4-BE49-F238E27FC236}">
                  <a16:creationId xmlns:a16="http://schemas.microsoft.com/office/drawing/2014/main" id="{11A97BB2-90DF-4CFB-9A32-E415DA908E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26" y="2917"/>
              <a:ext cx="37" cy="35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5" name="AutoShape 834">
              <a:extLst>
                <a:ext uri="{FF2B5EF4-FFF2-40B4-BE49-F238E27FC236}">
                  <a16:creationId xmlns:a16="http://schemas.microsoft.com/office/drawing/2014/main" id="{8E1B9736-C57B-49D8-9EE3-77AB49CE22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6" y="2828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6" name="AutoShape 835">
              <a:extLst>
                <a:ext uri="{FF2B5EF4-FFF2-40B4-BE49-F238E27FC236}">
                  <a16:creationId xmlns:a16="http://schemas.microsoft.com/office/drawing/2014/main" id="{3C1639AF-BF37-4FB4-9906-CAC5D4E2E5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9" y="2870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7" name="AutoShape 836">
              <a:extLst>
                <a:ext uri="{FF2B5EF4-FFF2-40B4-BE49-F238E27FC236}">
                  <a16:creationId xmlns:a16="http://schemas.microsoft.com/office/drawing/2014/main" id="{08E36C88-0C9D-4B59-BE0B-AE6FCA16CE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2917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8" name="AutoShape 837">
              <a:extLst>
                <a:ext uri="{FF2B5EF4-FFF2-40B4-BE49-F238E27FC236}">
                  <a16:creationId xmlns:a16="http://schemas.microsoft.com/office/drawing/2014/main" id="{C9326FA9-7310-453B-8F46-F0CC4BF5A4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98" y="2959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9" name="AutoShape 838">
              <a:extLst>
                <a:ext uri="{FF2B5EF4-FFF2-40B4-BE49-F238E27FC236}">
                  <a16:creationId xmlns:a16="http://schemas.microsoft.com/office/drawing/2014/main" id="{0F56F678-73E2-46EF-AF82-0DCA7339EA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4" y="2871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0" name="AutoShape 839">
              <a:extLst>
                <a:ext uri="{FF2B5EF4-FFF2-40B4-BE49-F238E27FC236}">
                  <a16:creationId xmlns:a16="http://schemas.microsoft.com/office/drawing/2014/main" id="{7F3DFFD8-5707-4804-9BB3-AC42412C405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7" y="291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1" name="AutoShape 840">
              <a:extLst>
                <a:ext uri="{FF2B5EF4-FFF2-40B4-BE49-F238E27FC236}">
                  <a16:creationId xmlns:a16="http://schemas.microsoft.com/office/drawing/2014/main" id="{53696757-C04F-43C6-81F8-4F0A83EC006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3" y="2960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2" name="AutoShape 841">
              <a:extLst>
                <a:ext uri="{FF2B5EF4-FFF2-40B4-BE49-F238E27FC236}">
                  <a16:creationId xmlns:a16="http://schemas.microsoft.com/office/drawing/2014/main" id="{96F5B3E9-A2C4-4F2E-A83D-8FF116E1402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300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3" name="AutoShape 842">
              <a:extLst>
                <a:ext uri="{FF2B5EF4-FFF2-40B4-BE49-F238E27FC236}">
                  <a16:creationId xmlns:a16="http://schemas.microsoft.com/office/drawing/2014/main" id="{F3032993-72E8-486B-9BE6-493F6ED922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479" y="2916"/>
              <a:ext cx="33" cy="35"/>
            </a:xfrm>
            <a:prstGeom prst="roundRect">
              <a:avLst>
                <a:gd name="adj" fmla="val 37477"/>
              </a:avLst>
            </a:prstGeom>
            <a:solidFill>
              <a:srgbClr val="FF993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4" name="AutoShape 843">
              <a:extLst>
                <a:ext uri="{FF2B5EF4-FFF2-40B4-BE49-F238E27FC236}">
                  <a16:creationId xmlns:a16="http://schemas.microsoft.com/office/drawing/2014/main" id="{DDC15508-65A3-4D6D-A3A2-A0411A7BD8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2" y="2958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5" name="AutoShape 844">
              <a:extLst>
                <a:ext uri="{FF2B5EF4-FFF2-40B4-BE49-F238E27FC236}">
                  <a16:creationId xmlns:a16="http://schemas.microsoft.com/office/drawing/2014/main" id="{C3BA1DCB-9878-437E-8DAE-38D2F19215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9" y="3005"/>
              <a:ext cx="33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6" name="AutoShape 845">
              <a:extLst>
                <a:ext uri="{FF2B5EF4-FFF2-40B4-BE49-F238E27FC236}">
                  <a16:creationId xmlns:a16="http://schemas.microsoft.com/office/drawing/2014/main" id="{8117D932-4A7E-48F3-AAC2-5A2462FA03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1" y="3047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999" name="Oval 998">
            <a:extLst>
              <a:ext uri="{FF2B5EF4-FFF2-40B4-BE49-F238E27FC236}">
                <a16:creationId xmlns:a16="http://schemas.microsoft.com/office/drawing/2014/main" id="{CEC7BDB6-DAC3-4016-B2A6-E7BCCA429160}"/>
              </a:ext>
            </a:extLst>
          </p:cNvPr>
          <p:cNvSpPr/>
          <p:nvPr/>
        </p:nvSpPr>
        <p:spPr>
          <a:xfrm>
            <a:off x="8891128" y="5791408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0" name="Oval 999">
            <a:extLst>
              <a:ext uri="{FF2B5EF4-FFF2-40B4-BE49-F238E27FC236}">
                <a16:creationId xmlns:a16="http://schemas.microsoft.com/office/drawing/2014/main" id="{6B8B6360-8501-48E0-A210-F8AFB010B585}"/>
              </a:ext>
            </a:extLst>
          </p:cNvPr>
          <p:cNvSpPr/>
          <p:nvPr/>
        </p:nvSpPr>
        <p:spPr>
          <a:xfrm>
            <a:off x="8743089" y="6078299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1" name="Oval 1000">
            <a:extLst>
              <a:ext uri="{FF2B5EF4-FFF2-40B4-BE49-F238E27FC236}">
                <a16:creationId xmlns:a16="http://schemas.microsoft.com/office/drawing/2014/main" id="{C4D66716-7AFF-4EB7-B2D5-4F547140E381}"/>
              </a:ext>
            </a:extLst>
          </p:cNvPr>
          <p:cNvSpPr/>
          <p:nvPr/>
        </p:nvSpPr>
        <p:spPr>
          <a:xfrm>
            <a:off x="8001180" y="5790754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2" name="Oval 1001">
            <a:extLst>
              <a:ext uri="{FF2B5EF4-FFF2-40B4-BE49-F238E27FC236}">
                <a16:creationId xmlns:a16="http://schemas.microsoft.com/office/drawing/2014/main" id="{69230E94-D85D-440F-8999-3C0BD78E21EB}"/>
              </a:ext>
            </a:extLst>
          </p:cNvPr>
          <p:cNvSpPr/>
          <p:nvPr/>
        </p:nvSpPr>
        <p:spPr>
          <a:xfrm>
            <a:off x="7995019" y="6052886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20" name="Group 1019">
            <a:extLst>
              <a:ext uri="{FF2B5EF4-FFF2-40B4-BE49-F238E27FC236}">
                <a16:creationId xmlns:a16="http://schemas.microsoft.com/office/drawing/2014/main" id="{3FA2D118-E4AC-4432-A70D-4CF83E91B1DF}"/>
              </a:ext>
            </a:extLst>
          </p:cNvPr>
          <p:cNvGrpSpPr/>
          <p:nvPr/>
        </p:nvGrpSpPr>
        <p:grpSpPr>
          <a:xfrm>
            <a:off x="4133127" y="5354736"/>
            <a:ext cx="927610" cy="957837"/>
            <a:chOff x="5517670" y="4090272"/>
            <a:chExt cx="682070" cy="415123"/>
          </a:xfrm>
        </p:grpSpPr>
        <p:pic>
          <p:nvPicPr>
            <p:cNvPr id="1021" name="Picture 1020">
              <a:extLst>
                <a:ext uri="{FF2B5EF4-FFF2-40B4-BE49-F238E27FC236}">
                  <a16:creationId xmlns:a16="http://schemas.microsoft.com/office/drawing/2014/main" id="{3E5947DD-FD84-4A6A-8DC1-5AB1B3AD9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1022" name="Rectangle 1">
              <a:extLst>
                <a:ext uri="{FF2B5EF4-FFF2-40B4-BE49-F238E27FC236}">
                  <a16:creationId xmlns:a16="http://schemas.microsoft.com/office/drawing/2014/main" id="{8BFE3390-356A-4CDA-9ABB-0331D2254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670" y="4218962"/>
              <a:ext cx="682070" cy="195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1000" b="1" dirty="0">
                  <a:solidFill>
                    <a:srgbClr val="0000FF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WMS system</a:t>
              </a:r>
              <a:endParaRPr kumimoji="0" lang="en-GB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23" name="Straight Arrow Connector 1022">
            <a:extLst>
              <a:ext uri="{FF2B5EF4-FFF2-40B4-BE49-F238E27FC236}">
                <a16:creationId xmlns:a16="http://schemas.microsoft.com/office/drawing/2014/main" id="{C826380E-8BE0-4A37-9C8A-FDD813FA241E}"/>
              </a:ext>
            </a:extLst>
          </p:cNvPr>
          <p:cNvCxnSpPr>
            <a:cxnSpLocks/>
          </p:cNvCxnSpPr>
          <p:nvPr/>
        </p:nvCxnSpPr>
        <p:spPr>
          <a:xfrm>
            <a:off x="3726931" y="1991897"/>
            <a:ext cx="0" cy="273178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435F6FF-D190-4EB8-AA50-ADBDC7083EDA}"/>
              </a:ext>
            </a:extLst>
          </p:cNvPr>
          <p:cNvSpPr/>
          <p:nvPr/>
        </p:nvSpPr>
        <p:spPr>
          <a:xfrm>
            <a:off x="8355055" y="2014126"/>
            <a:ext cx="2391823" cy="71331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Auto </a:t>
            </a:r>
            <a:r>
              <a:rPr lang="en-US" sz="12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judgment OK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pallet ID the same Model, production date, line and shift</a:t>
            </a:r>
            <a:r>
              <a:rPr 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4" name="Picture 1033">
            <a:extLst>
              <a:ext uri="{FF2B5EF4-FFF2-40B4-BE49-F238E27FC236}">
                <a16:creationId xmlns:a16="http://schemas.microsoft.com/office/drawing/2014/main" id="{542470E8-7D85-424F-B64C-33C2250485A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496" y="4962761"/>
            <a:ext cx="276921" cy="253932"/>
          </a:xfrm>
          <a:prstGeom prst="rect">
            <a:avLst/>
          </a:prstGeom>
          <a:ln w="28575">
            <a:noFill/>
          </a:ln>
        </p:spPr>
      </p:pic>
      <p:grpSp>
        <p:nvGrpSpPr>
          <p:cNvPr id="762" name="Group 761">
            <a:extLst>
              <a:ext uri="{FF2B5EF4-FFF2-40B4-BE49-F238E27FC236}">
                <a16:creationId xmlns:a16="http://schemas.microsoft.com/office/drawing/2014/main" id="{0DA86298-31A2-4EAF-9CF3-C118A535C035}"/>
              </a:ext>
            </a:extLst>
          </p:cNvPr>
          <p:cNvGrpSpPr/>
          <p:nvPr/>
        </p:nvGrpSpPr>
        <p:grpSpPr>
          <a:xfrm>
            <a:off x="5527045" y="5640720"/>
            <a:ext cx="619309" cy="589311"/>
            <a:chOff x="7469574" y="3966357"/>
            <a:chExt cx="604402" cy="552039"/>
          </a:xfrm>
        </p:grpSpPr>
        <p:pic>
          <p:nvPicPr>
            <p:cNvPr id="763" name="Picture 762">
              <a:extLst>
                <a:ext uri="{FF2B5EF4-FFF2-40B4-BE49-F238E27FC236}">
                  <a16:creationId xmlns:a16="http://schemas.microsoft.com/office/drawing/2014/main" id="{0E1EE87C-04F8-49CD-9BF1-A8587735F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764" name="Freeform 669">
              <a:extLst>
                <a:ext uri="{FF2B5EF4-FFF2-40B4-BE49-F238E27FC236}">
                  <a16:creationId xmlns:a16="http://schemas.microsoft.com/office/drawing/2014/main" id="{2DC46C61-CBF8-4268-AD78-5A3B3CF4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765" name="Picture 809">
              <a:extLst>
                <a:ext uri="{FF2B5EF4-FFF2-40B4-BE49-F238E27FC236}">
                  <a16:creationId xmlns:a16="http://schemas.microsoft.com/office/drawing/2014/main" id="{4AFDFCB9-B71F-4EC6-9886-228F6EF83D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66" name="Group 297">
            <a:extLst>
              <a:ext uri="{FF2B5EF4-FFF2-40B4-BE49-F238E27FC236}">
                <a16:creationId xmlns:a16="http://schemas.microsoft.com/office/drawing/2014/main" id="{2F7E3D21-5F88-46B8-B3D5-0F5E45A1BBB6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5573840" y="5357351"/>
            <a:ext cx="219943" cy="396536"/>
            <a:chOff x="4239272" y="4596799"/>
            <a:chExt cx="1499664" cy="1866627"/>
          </a:xfrm>
        </p:grpSpPr>
        <p:grpSp>
          <p:nvGrpSpPr>
            <p:cNvPr id="767" name="Group 766">
              <a:extLst>
                <a:ext uri="{FF2B5EF4-FFF2-40B4-BE49-F238E27FC236}">
                  <a16:creationId xmlns:a16="http://schemas.microsoft.com/office/drawing/2014/main" id="{BC13852D-4886-4C0B-9CCA-B4BDF41975D8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770" name="Flowchart: Stored Data 769">
                <a:extLst>
                  <a:ext uri="{FF2B5EF4-FFF2-40B4-BE49-F238E27FC236}">
                    <a16:creationId xmlns:a16="http://schemas.microsoft.com/office/drawing/2014/main" id="{D71600A5-3695-41C1-8058-EA7499CC70A9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2" name="Flowchart: Stored Data 771">
                <a:extLst>
                  <a:ext uri="{FF2B5EF4-FFF2-40B4-BE49-F238E27FC236}">
                    <a16:creationId xmlns:a16="http://schemas.microsoft.com/office/drawing/2014/main" id="{6906EF41-04CF-49DE-B207-A3EBC284FC0F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3" name="Flowchart: Stored Data 772">
                <a:extLst>
                  <a:ext uri="{FF2B5EF4-FFF2-40B4-BE49-F238E27FC236}">
                    <a16:creationId xmlns:a16="http://schemas.microsoft.com/office/drawing/2014/main" id="{1436D433-FD1F-4341-AA99-0CBE7EDA2CE3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6" name="Flowchart: Stored Data 775">
                <a:extLst>
                  <a:ext uri="{FF2B5EF4-FFF2-40B4-BE49-F238E27FC236}">
                    <a16:creationId xmlns:a16="http://schemas.microsoft.com/office/drawing/2014/main" id="{2A5AE5D6-D979-42C2-9CCB-4345CDFBDE52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7" name="Oval 776">
                <a:extLst>
                  <a:ext uri="{FF2B5EF4-FFF2-40B4-BE49-F238E27FC236}">
                    <a16:creationId xmlns:a16="http://schemas.microsoft.com/office/drawing/2014/main" id="{3B981BC7-106B-491D-B84F-1A83B93F6F8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81" name="Oval 780">
                <a:extLst>
                  <a:ext uri="{FF2B5EF4-FFF2-40B4-BE49-F238E27FC236}">
                    <a16:creationId xmlns:a16="http://schemas.microsoft.com/office/drawing/2014/main" id="{26376BEB-616F-43F0-8296-EE1A7ADA6E3E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782" name="Picture 2">
                <a:extLst>
                  <a:ext uri="{FF2B5EF4-FFF2-40B4-BE49-F238E27FC236}">
                    <a16:creationId xmlns:a16="http://schemas.microsoft.com/office/drawing/2014/main" id="{B3A5AE88-FBDF-4797-8015-FF4A74DDA1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84" name="Picture 3">
                <a:extLst>
                  <a:ext uri="{FF2B5EF4-FFF2-40B4-BE49-F238E27FC236}">
                    <a16:creationId xmlns:a16="http://schemas.microsoft.com/office/drawing/2014/main" id="{C81F40B3-BAA5-4E38-98F4-EB717C6EC9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17720D67-D0E7-4143-AB7F-EC39585E9706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769" name="Moon 768">
              <a:extLst>
                <a:ext uri="{FF2B5EF4-FFF2-40B4-BE49-F238E27FC236}">
                  <a16:creationId xmlns:a16="http://schemas.microsoft.com/office/drawing/2014/main" id="{6264F744-4E30-41AC-BB67-AFFF3973C100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788" name="object 199">
            <a:extLst>
              <a:ext uri="{FF2B5EF4-FFF2-40B4-BE49-F238E27FC236}">
                <a16:creationId xmlns:a16="http://schemas.microsoft.com/office/drawing/2014/main" id="{A4B3CD45-CC23-4C77-B72B-D3700C875067}"/>
              </a:ext>
            </a:extLst>
          </p:cNvPr>
          <p:cNvSpPr/>
          <p:nvPr/>
        </p:nvSpPr>
        <p:spPr>
          <a:xfrm flipH="1">
            <a:off x="5258487" y="5593960"/>
            <a:ext cx="249957" cy="337100"/>
          </a:xfrm>
          <a:prstGeom prst="rect">
            <a:avLst/>
          </a:prstGeom>
          <a:blipFill>
            <a:blip r:embed="rId21" cstate="print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90000" l="0" r="75956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789" name="Picture 788">
            <a:extLst>
              <a:ext uri="{FF2B5EF4-FFF2-40B4-BE49-F238E27FC236}">
                <a16:creationId xmlns:a16="http://schemas.microsoft.com/office/drawing/2014/main" id="{70D3CE10-8569-41E8-809E-847869D0EC15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13710">
            <a:off x="5537439" y="5694606"/>
            <a:ext cx="129456" cy="275111"/>
          </a:xfrm>
          <a:prstGeom prst="rect">
            <a:avLst/>
          </a:prstGeom>
        </p:spPr>
      </p:pic>
      <p:sp>
        <p:nvSpPr>
          <p:cNvPr id="790" name="Rectangle 789">
            <a:extLst>
              <a:ext uri="{FF2B5EF4-FFF2-40B4-BE49-F238E27FC236}">
                <a16:creationId xmlns:a16="http://schemas.microsoft.com/office/drawing/2014/main" id="{25FA72A4-E70C-4AD6-9653-59371C3A687B}"/>
              </a:ext>
            </a:extLst>
          </p:cNvPr>
          <p:cNvSpPr/>
          <p:nvPr/>
        </p:nvSpPr>
        <p:spPr>
          <a:xfrm>
            <a:off x="5198126" y="4962762"/>
            <a:ext cx="1267042" cy="404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 Out location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91" name="Straight Arrow Connector 790">
            <a:extLst>
              <a:ext uri="{FF2B5EF4-FFF2-40B4-BE49-F238E27FC236}">
                <a16:creationId xmlns:a16="http://schemas.microsoft.com/office/drawing/2014/main" id="{E9CF2835-3666-42E7-B25B-D91D277939EF}"/>
              </a:ext>
            </a:extLst>
          </p:cNvPr>
          <p:cNvCxnSpPr>
            <a:cxnSpLocks/>
          </p:cNvCxnSpPr>
          <p:nvPr/>
        </p:nvCxnSpPr>
        <p:spPr>
          <a:xfrm flipH="1" flipV="1">
            <a:off x="6177188" y="5903876"/>
            <a:ext cx="1264026" cy="12944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4" name="Picture 154" descr="BD06761_">
            <a:extLst>
              <a:ext uri="{FF2B5EF4-FFF2-40B4-BE49-F238E27FC236}">
                <a16:creationId xmlns:a16="http://schemas.microsoft.com/office/drawing/2014/main" id="{68B26810-88CF-4B35-9107-E4B6A9977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670" y="5436935"/>
            <a:ext cx="743884" cy="63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5" name="object 254">
            <a:extLst>
              <a:ext uri="{FF2B5EF4-FFF2-40B4-BE49-F238E27FC236}">
                <a16:creationId xmlns:a16="http://schemas.microsoft.com/office/drawing/2014/main" id="{F82ABD48-4976-4AA2-A98C-B4E9C3515F11}"/>
              </a:ext>
            </a:extLst>
          </p:cNvPr>
          <p:cNvSpPr txBox="1"/>
          <p:nvPr/>
        </p:nvSpPr>
        <p:spPr>
          <a:xfrm>
            <a:off x="2970547" y="6113656"/>
            <a:ext cx="8395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Shipping To market</a:t>
            </a: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03" name="Straight Arrow Connector 802">
            <a:extLst>
              <a:ext uri="{FF2B5EF4-FFF2-40B4-BE49-F238E27FC236}">
                <a16:creationId xmlns:a16="http://schemas.microsoft.com/office/drawing/2014/main" id="{A2DC940A-4FE3-4E56-8EF8-62383CCEB861}"/>
              </a:ext>
            </a:extLst>
          </p:cNvPr>
          <p:cNvCxnSpPr>
            <a:cxnSpLocks/>
          </p:cNvCxnSpPr>
          <p:nvPr/>
        </p:nvCxnSpPr>
        <p:spPr>
          <a:xfrm flipH="1">
            <a:off x="5042234" y="5892370"/>
            <a:ext cx="28847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4" name="Rectangle 803">
            <a:extLst>
              <a:ext uri="{FF2B5EF4-FFF2-40B4-BE49-F238E27FC236}">
                <a16:creationId xmlns:a16="http://schemas.microsoft.com/office/drawing/2014/main" id="{DBB6C65B-8380-4EC1-B97C-A9BC9916D163}"/>
              </a:ext>
            </a:extLst>
          </p:cNvPr>
          <p:cNvSpPr/>
          <p:nvPr/>
        </p:nvSpPr>
        <p:spPr>
          <a:xfrm>
            <a:off x="64154" y="1653544"/>
            <a:ext cx="1567280" cy="2980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check</a:t>
            </a:r>
          </a:p>
        </p:txBody>
      </p:sp>
      <p:grpSp>
        <p:nvGrpSpPr>
          <p:cNvPr id="805" name="Group 804">
            <a:extLst>
              <a:ext uri="{FF2B5EF4-FFF2-40B4-BE49-F238E27FC236}">
                <a16:creationId xmlns:a16="http://schemas.microsoft.com/office/drawing/2014/main" id="{9F93E5D0-7E07-441B-8C34-F2CC8FC268C9}"/>
              </a:ext>
            </a:extLst>
          </p:cNvPr>
          <p:cNvGrpSpPr/>
          <p:nvPr/>
        </p:nvGrpSpPr>
        <p:grpSpPr>
          <a:xfrm>
            <a:off x="3291088" y="2341372"/>
            <a:ext cx="852407" cy="707542"/>
            <a:chOff x="5504256" y="4090272"/>
            <a:chExt cx="698169" cy="415123"/>
          </a:xfrm>
        </p:grpSpPr>
        <p:pic>
          <p:nvPicPr>
            <p:cNvPr id="807" name="Picture 806">
              <a:extLst>
                <a:ext uri="{FF2B5EF4-FFF2-40B4-BE49-F238E27FC236}">
                  <a16:creationId xmlns:a16="http://schemas.microsoft.com/office/drawing/2014/main" id="{8F4151B4-6AD2-4463-A591-C2AB26E44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808" name="Rectangle 1">
              <a:extLst>
                <a:ext uri="{FF2B5EF4-FFF2-40B4-BE49-F238E27FC236}">
                  <a16:creationId xmlns:a16="http://schemas.microsoft.com/office/drawing/2014/main" id="{DF9681EC-2BF5-4729-A864-FE9BA7681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4256" y="4197645"/>
              <a:ext cx="698169" cy="234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altLang="en-US" sz="1000" b="1" dirty="0">
                  <a:solidFill>
                    <a:srgbClr val="FF0000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NG Location</a:t>
              </a:r>
              <a:endParaRPr kumimoji="0" lang="en-GB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10" name="Straight Arrow Connector 809">
            <a:extLst>
              <a:ext uri="{FF2B5EF4-FFF2-40B4-BE49-F238E27FC236}">
                <a16:creationId xmlns:a16="http://schemas.microsoft.com/office/drawing/2014/main" id="{7EB13E4D-87F0-49B6-9E10-83FFD28D0339}"/>
              </a:ext>
            </a:extLst>
          </p:cNvPr>
          <p:cNvCxnSpPr>
            <a:cxnSpLocks/>
          </p:cNvCxnSpPr>
          <p:nvPr/>
        </p:nvCxnSpPr>
        <p:spPr>
          <a:xfrm flipH="1">
            <a:off x="3830822" y="5880882"/>
            <a:ext cx="28847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1" name="Rectangle 810">
            <a:extLst>
              <a:ext uri="{FF2B5EF4-FFF2-40B4-BE49-F238E27FC236}">
                <a16:creationId xmlns:a16="http://schemas.microsoft.com/office/drawing/2014/main" id="{50D2DE9B-66D1-4846-BCEF-4F85A09DC26A}"/>
              </a:ext>
            </a:extLst>
          </p:cNvPr>
          <p:cNvSpPr/>
          <p:nvPr/>
        </p:nvSpPr>
        <p:spPr>
          <a:xfrm>
            <a:off x="3965464" y="5016853"/>
            <a:ext cx="1095273" cy="3540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 Warehouse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2" name="Arrow: Right 195">
            <a:extLst>
              <a:ext uri="{FF2B5EF4-FFF2-40B4-BE49-F238E27FC236}">
                <a16:creationId xmlns:a16="http://schemas.microsoft.com/office/drawing/2014/main" id="{3CC79395-7438-417F-8091-167401E2E5B5}"/>
              </a:ext>
            </a:extLst>
          </p:cNvPr>
          <p:cNvSpPr/>
          <p:nvPr/>
        </p:nvSpPr>
        <p:spPr>
          <a:xfrm>
            <a:off x="4426244" y="128319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5" name="Rectangle 844">
            <a:extLst>
              <a:ext uri="{FF2B5EF4-FFF2-40B4-BE49-F238E27FC236}">
                <a16:creationId xmlns:a16="http://schemas.microsoft.com/office/drawing/2014/main" id="{6344C0EE-0C12-45B5-A280-E4FCC11ACDF5}"/>
              </a:ext>
            </a:extLst>
          </p:cNvPr>
          <p:cNvSpPr/>
          <p:nvPr/>
        </p:nvSpPr>
        <p:spPr>
          <a:xfrm>
            <a:off x="4188969" y="927111"/>
            <a:ext cx="648262" cy="299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Steps</a:t>
            </a:r>
          </a:p>
        </p:txBody>
      </p:sp>
      <p:grpSp>
        <p:nvGrpSpPr>
          <p:cNvPr id="1384" name="Group 1383"/>
          <p:cNvGrpSpPr/>
          <p:nvPr/>
        </p:nvGrpSpPr>
        <p:grpSpPr>
          <a:xfrm>
            <a:off x="4713017" y="974383"/>
            <a:ext cx="4439522" cy="776498"/>
            <a:chOff x="4713017" y="974383"/>
            <a:chExt cx="3455339" cy="684335"/>
          </a:xfrm>
        </p:grpSpPr>
        <p:grpSp>
          <p:nvGrpSpPr>
            <p:cNvPr id="2" name="Group 1"/>
            <p:cNvGrpSpPr/>
            <p:nvPr/>
          </p:nvGrpSpPr>
          <p:grpSpPr>
            <a:xfrm>
              <a:off x="4713017" y="1066497"/>
              <a:ext cx="3432274" cy="552774"/>
              <a:chOff x="5211181" y="1105441"/>
              <a:chExt cx="3432274" cy="552774"/>
            </a:xfrm>
          </p:grpSpPr>
          <p:grpSp>
            <p:nvGrpSpPr>
              <p:cNvPr id="816" name="Group 815">
                <a:extLst>
                  <a:ext uri="{FF2B5EF4-FFF2-40B4-BE49-F238E27FC236}">
                    <a16:creationId xmlns:a16="http://schemas.microsoft.com/office/drawing/2014/main" id="{B08BD579-3007-4185-90D9-1ADAEC8ADF97}"/>
                  </a:ext>
                </a:extLst>
              </p:cNvPr>
              <p:cNvGrpSpPr/>
              <p:nvPr/>
            </p:nvGrpSpPr>
            <p:grpSpPr>
              <a:xfrm>
                <a:off x="5211181" y="1105929"/>
                <a:ext cx="2948967" cy="552286"/>
                <a:chOff x="0" y="0"/>
                <a:chExt cx="2005715" cy="336737"/>
              </a:xfrm>
            </p:grpSpPr>
            <p:cxnSp>
              <p:nvCxnSpPr>
                <p:cNvPr id="817" name="Straight Arrow Connector 816">
                  <a:extLst>
                    <a:ext uri="{FF2B5EF4-FFF2-40B4-BE49-F238E27FC236}">
                      <a16:creationId xmlns:a16="http://schemas.microsoft.com/office/drawing/2014/main" id="{B416C6CC-EC1F-46D8-AC04-A91879D7FA45}"/>
                    </a:ext>
                  </a:extLst>
                </p:cNvPr>
                <p:cNvCxnSpPr/>
                <p:nvPr/>
              </p:nvCxnSpPr>
              <p:spPr>
                <a:xfrm>
                  <a:off x="37477" y="170323"/>
                  <a:ext cx="1968238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18" name="Group 817">
                  <a:extLst>
                    <a:ext uri="{FF2B5EF4-FFF2-40B4-BE49-F238E27FC236}">
                      <a16:creationId xmlns:a16="http://schemas.microsoft.com/office/drawing/2014/main" id="{A17D0B6C-5FEF-4450-B540-74C4F39E1DAB}"/>
                    </a:ext>
                  </a:extLst>
                </p:cNvPr>
                <p:cNvGrpSpPr/>
                <p:nvPr/>
              </p:nvGrpSpPr>
              <p:grpSpPr>
                <a:xfrm>
                  <a:off x="0" y="4483"/>
                  <a:ext cx="410310" cy="330013"/>
                  <a:chOff x="0" y="4483"/>
                  <a:chExt cx="441512" cy="330013"/>
                </a:xfrm>
              </p:grpSpPr>
              <p:sp>
                <p:nvSpPr>
                  <p:cNvPr id="840" name="Oval 839">
                    <a:extLst>
                      <a:ext uri="{FF2B5EF4-FFF2-40B4-BE49-F238E27FC236}">
                        <a16:creationId xmlns:a16="http://schemas.microsoft.com/office/drawing/2014/main" id="{C699D74B-35B1-43F5-AB16-CFA4208DE5A3}"/>
                      </a:ext>
                    </a:extLst>
                  </p:cNvPr>
                  <p:cNvSpPr/>
                  <p:nvPr/>
                </p:nvSpPr>
                <p:spPr>
                  <a:xfrm>
                    <a:off x="35174" y="4483"/>
                    <a:ext cx="348562" cy="330013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1000"/>
                  </a:p>
                </p:txBody>
              </p:sp>
              <p:sp>
                <p:nvSpPr>
                  <p:cNvPr id="841" name="Rectangle 840">
                    <a:extLst>
                      <a:ext uri="{FF2B5EF4-FFF2-40B4-BE49-F238E27FC236}">
                        <a16:creationId xmlns:a16="http://schemas.microsoft.com/office/drawing/2014/main" id="{08873DD4-335E-4BCF-B37E-74A7EE4DFAC8}"/>
                      </a:ext>
                    </a:extLst>
                  </p:cNvPr>
                  <p:cNvSpPr/>
                  <p:nvPr/>
                </p:nvSpPr>
                <p:spPr>
                  <a:xfrm>
                    <a:off x="0" y="24096"/>
                    <a:ext cx="441512" cy="2844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100">
                        <a:solidFill>
                          <a:sysClr val="windowText" lastClr="000000"/>
                        </a:solidFill>
                      </a:rPr>
                      <a:t>9</a:t>
                    </a:r>
                  </a:p>
                </p:txBody>
              </p:sp>
            </p:grpSp>
            <p:grpSp>
              <p:nvGrpSpPr>
                <p:cNvPr id="819" name="Group 818">
                  <a:extLst>
                    <a:ext uri="{FF2B5EF4-FFF2-40B4-BE49-F238E27FC236}">
                      <a16:creationId xmlns:a16="http://schemas.microsoft.com/office/drawing/2014/main" id="{1D8E93A1-E8E2-421B-91E4-EA4A698A30A5}"/>
                    </a:ext>
                  </a:extLst>
                </p:cNvPr>
                <p:cNvGrpSpPr/>
                <p:nvPr/>
              </p:nvGrpSpPr>
              <p:grpSpPr>
                <a:xfrm>
                  <a:off x="360524" y="4483"/>
                  <a:ext cx="410310" cy="330013"/>
                  <a:chOff x="360524" y="4483"/>
                  <a:chExt cx="441512" cy="330013"/>
                </a:xfrm>
              </p:grpSpPr>
              <p:sp>
                <p:nvSpPr>
                  <p:cNvPr id="836" name="Oval 835">
                    <a:extLst>
                      <a:ext uri="{FF2B5EF4-FFF2-40B4-BE49-F238E27FC236}">
                        <a16:creationId xmlns:a16="http://schemas.microsoft.com/office/drawing/2014/main" id="{77B67C04-5CE8-425D-9146-2A5CD1808791}"/>
                      </a:ext>
                    </a:extLst>
                  </p:cNvPr>
                  <p:cNvSpPr/>
                  <p:nvPr/>
                </p:nvSpPr>
                <p:spPr>
                  <a:xfrm>
                    <a:off x="407756" y="4483"/>
                    <a:ext cx="348562" cy="330013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1000"/>
                  </a:p>
                </p:txBody>
              </p:sp>
              <p:sp>
                <p:nvSpPr>
                  <p:cNvPr id="837" name="Rectangle 836">
                    <a:extLst>
                      <a:ext uri="{FF2B5EF4-FFF2-40B4-BE49-F238E27FC236}">
                        <a16:creationId xmlns:a16="http://schemas.microsoft.com/office/drawing/2014/main" id="{54D1B8A8-2B7E-424F-8284-03E5B9334A97}"/>
                      </a:ext>
                    </a:extLst>
                  </p:cNvPr>
                  <p:cNvSpPr/>
                  <p:nvPr/>
                </p:nvSpPr>
                <p:spPr>
                  <a:xfrm>
                    <a:off x="360524" y="12893"/>
                    <a:ext cx="441512" cy="2844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100">
                        <a:solidFill>
                          <a:sysClr val="windowText" lastClr="000000"/>
                        </a:solidFill>
                      </a:rPr>
                      <a:t>10</a:t>
                    </a:r>
                  </a:p>
                </p:txBody>
              </p:sp>
            </p:grpSp>
            <p:grpSp>
              <p:nvGrpSpPr>
                <p:cNvPr id="820" name="Group 819">
                  <a:extLst>
                    <a:ext uri="{FF2B5EF4-FFF2-40B4-BE49-F238E27FC236}">
                      <a16:creationId xmlns:a16="http://schemas.microsoft.com/office/drawing/2014/main" id="{90B9D219-5E7A-46C5-BCC8-3C0F6D237541}"/>
                    </a:ext>
                  </a:extLst>
                </p:cNvPr>
                <p:cNvGrpSpPr/>
                <p:nvPr/>
              </p:nvGrpSpPr>
              <p:grpSpPr>
                <a:xfrm>
                  <a:off x="770539" y="0"/>
                  <a:ext cx="410310" cy="330013"/>
                  <a:chOff x="770539" y="0"/>
                  <a:chExt cx="441512" cy="330013"/>
                </a:xfrm>
              </p:grpSpPr>
              <p:sp>
                <p:nvSpPr>
                  <p:cNvPr id="832" name="Oval 831">
                    <a:extLst>
                      <a:ext uri="{FF2B5EF4-FFF2-40B4-BE49-F238E27FC236}">
                        <a16:creationId xmlns:a16="http://schemas.microsoft.com/office/drawing/2014/main" id="{52D89B06-D9B8-4FB0-B21F-4E8D8AEA29E1}"/>
                      </a:ext>
                    </a:extLst>
                  </p:cNvPr>
                  <p:cNvSpPr/>
                  <p:nvPr/>
                </p:nvSpPr>
                <p:spPr>
                  <a:xfrm>
                    <a:off x="805714" y="0"/>
                    <a:ext cx="348562" cy="330013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1000"/>
                  </a:p>
                </p:txBody>
              </p:sp>
              <p:sp>
                <p:nvSpPr>
                  <p:cNvPr id="833" name="Rectangle 832">
                    <a:extLst>
                      <a:ext uri="{FF2B5EF4-FFF2-40B4-BE49-F238E27FC236}">
                        <a16:creationId xmlns:a16="http://schemas.microsoft.com/office/drawing/2014/main" id="{21F13353-3194-4437-9487-DF7593270AEE}"/>
                      </a:ext>
                    </a:extLst>
                  </p:cNvPr>
                  <p:cNvSpPr/>
                  <p:nvPr/>
                </p:nvSpPr>
                <p:spPr>
                  <a:xfrm>
                    <a:off x="770539" y="19615"/>
                    <a:ext cx="441512" cy="2844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100">
                        <a:solidFill>
                          <a:sysClr val="windowText" lastClr="000000"/>
                        </a:solidFill>
                      </a:rPr>
                      <a:t>11</a:t>
                    </a:r>
                  </a:p>
                </p:txBody>
              </p:sp>
            </p:grpSp>
            <p:grpSp>
              <p:nvGrpSpPr>
                <p:cNvPr id="821" name="Group 820">
                  <a:extLst>
                    <a:ext uri="{FF2B5EF4-FFF2-40B4-BE49-F238E27FC236}">
                      <a16:creationId xmlns:a16="http://schemas.microsoft.com/office/drawing/2014/main" id="{6DFEF41F-1E6F-45F3-B608-18F6E387DD2A}"/>
                    </a:ext>
                  </a:extLst>
                </p:cNvPr>
                <p:cNvGrpSpPr/>
                <p:nvPr/>
              </p:nvGrpSpPr>
              <p:grpSpPr>
                <a:xfrm>
                  <a:off x="1158143" y="6724"/>
                  <a:ext cx="410310" cy="330013"/>
                  <a:chOff x="1158143" y="6724"/>
                  <a:chExt cx="441512" cy="330013"/>
                </a:xfrm>
              </p:grpSpPr>
              <p:sp>
                <p:nvSpPr>
                  <p:cNvPr id="827" name="Oval 826">
                    <a:extLst>
                      <a:ext uri="{FF2B5EF4-FFF2-40B4-BE49-F238E27FC236}">
                        <a16:creationId xmlns:a16="http://schemas.microsoft.com/office/drawing/2014/main" id="{597E5E5E-0B1F-463D-9B5E-FE5D2471D7A9}"/>
                      </a:ext>
                    </a:extLst>
                  </p:cNvPr>
                  <p:cNvSpPr/>
                  <p:nvPr/>
                </p:nvSpPr>
                <p:spPr>
                  <a:xfrm>
                    <a:off x="1193317" y="6724"/>
                    <a:ext cx="348562" cy="330013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1000"/>
                  </a:p>
                </p:txBody>
              </p:sp>
              <p:sp>
                <p:nvSpPr>
                  <p:cNvPr id="828" name="Rectangle 827">
                    <a:extLst>
                      <a:ext uri="{FF2B5EF4-FFF2-40B4-BE49-F238E27FC236}">
                        <a16:creationId xmlns:a16="http://schemas.microsoft.com/office/drawing/2014/main" id="{FE904540-783B-4B97-8858-88F004D19325}"/>
                      </a:ext>
                    </a:extLst>
                  </p:cNvPr>
                  <p:cNvSpPr/>
                  <p:nvPr/>
                </p:nvSpPr>
                <p:spPr>
                  <a:xfrm>
                    <a:off x="1158143" y="26339"/>
                    <a:ext cx="441512" cy="2844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100">
                        <a:solidFill>
                          <a:sysClr val="windowText" lastClr="000000"/>
                        </a:solidFill>
                      </a:rPr>
                      <a:t>12</a:t>
                    </a:r>
                  </a:p>
                </p:txBody>
              </p:sp>
            </p:grpSp>
            <p:grpSp>
              <p:nvGrpSpPr>
                <p:cNvPr id="822" name="Group 821">
                  <a:extLst>
                    <a:ext uri="{FF2B5EF4-FFF2-40B4-BE49-F238E27FC236}">
                      <a16:creationId xmlns:a16="http://schemas.microsoft.com/office/drawing/2014/main" id="{1DA404EA-E603-48AF-90D5-7CA0BDEA188A}"/>
                    </a:ext>
                  </a:extLst>
                </p:cNvPr>
                <p:cNvGrpSpPr/>
                <p:nvPr/>
              </p:nvGrpSpPr>
              <p:grpSpPr>
                <a:xfrm>
                  <a:off x="1534661" y="2241"/>
                  <a:ext cx="410310" cy="330013"/>
                  <a:chOff x="1534661" y="2241"/>
                  <a:chExt cx="441512" cy="330013"/>
                </a:xfrm>
              </p:grpSpPr>
              <p:sp>
                <p:nvSpPr>
                  <p:cNvPr id="823" name="Oval 822">
                    <a:extLst>
                      <a:ext uri="{FF2B5EF4-FFF2-40B4-BE49-F238E27FC236}">
                        <a16:creationId xmlns:a16="http://schemas.microsoft.com/office/drawing/2014/main" id="{8C1C4A28-783E-4C81-BA78-85D32ACFDDC4}"/>
                      </a:ext>
                    </a:extLst>
                  </p:cNvPr>
                  <p:cNvSpPr/>
                  <p:nvPr/>
                </p:nvSpPr>
                <p:spPr>
                  <a:xfrm>
                    <a:off x="1581894" y="2241"/>
                    <a:ext cx="348562" cy="330013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1000"/>
                  </a:p>
                </p:txBody>
              </p:sp>
              <p:sp>
                <p:nvSpPr>
                  <p:cNvPr id="824" name="Rectangle 823">
                    <a:extLst>
                      <a:ext uri="{FF2B5EF4-FFF2-40B4-BE49-F238E27FC236}">
                        <a16:creationId xmlns:a16="http://schemas.microsoft.com/office/drawing/2014/main" id="{99787885-3492-472A-B7B4-B36B297A8BC4}"/>
                      </a:ext>
                    </a:extLst>
                  </p:cNvPr>
                  <p:cNvSpPr/>
                  <p:nvPr/>
                </p:nvSpPr>
                <p:spPr>
                  <a:xfrm>
                    <a:off x="1534661" y="21856"/>
                    <a:ext cx="441512" cy="2844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100" dirty="0">
                        <a:solidFill>
                          <a:sysClr val="windowText" lastClr="000000"/>
                        </a:solidFill>
                      </a:rPr>
                      <a:t>13</a:t>
                    </a:r>
                  </a:p>
                </p:txBody>
              </p:sp>
            </p:grpSp>
          </p:grpSp>
          <p:sp>
            <p:nvSpPr>
              <p:cNvPr id="843" name="Oval 842">
                <a:extLst>
                  <a:ext uri="{FF2B5EF4-FFF2-40B4-BE49-F238E27FC236}">
                    <a16:creationId xmlns:a16="http://schemas.microsoft.com/office/drawing/2014/main" id="{8C1C4A28-783E-4C81-BA78-85D32ACFDDC4}"/>
                  </a:ext>
                </a:extLst>
              </p:cNvPr>
              <p:cNvSpPr/>
              <p:nvPr/>
            </p:nvSpPr>
            <p:spPr>
              <a:xfrm>
                <a:off x="8167189" y="1105441"/>
                <a:ext cx="476266" cy="54125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14</a:t>
                </a:r>
              </a:p>
            </p:txBody>
          </p:sp>
        </p:grpSp>
        <p:cxnSp>
          <p:nvCxnSpPr>
            <p:cNvPr id="846" name="Straight Connector 845">
              <a:extLst>
                <a:ext uri="{FF2B5EF4-FFF2-40B4-BE49-F238E27FC236}">
                  <a16:creationId xmlns:a16="http://schemas.microsoft.com/office/drawing/2014/main" id="{629EB294-F303-42B9-99E5-0D45C041928C}"/>
                </a:ext>
              </a:extLst>
            </p:cNvPr>
            <p:cNvCxnSpPr/>
            <p:nvPr/>
          </p:nvCxnSpPr>
          <p:spPr>
            <a:xfrm>
              <a:off x="7643286" y="1048453"/>
              <a:ext cx="521576" cy="60130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7" name="Straight Connector 846">
              <a:extLst>
                <a:ext uri="{FF2B5EF4-FFF2-40B4-BE49-F238E27FC236}">
                  <a16:creationId xmlns:a16="http://schemas.microsoft.com/office/drawing/2014/main" id="{B0149A70-E67F-4673-8FCF-568F762CD1E7}"/>
                </a:ext>
              </a:extLst>
            </p:cNvPr>
            <p:cNvCxnSpPr/>
            <p:nvPr/>
          </p:nvCxnSpPr>
          <p:spPr>
            <a:xfrm flipV="1">
              <a:off x="7649103" y="1005816"/>
              <a:ext cx="519253" cy="62321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8" name="Straight Connector 847">
              <a:extLst>
                <a:ext uri="{FF2B5EF4-FFF2-40B4-BE49-F238E27FC236}">
                  <a16:creationId xmlns:a16="http://schemas.microsoft.com/office/drawing/2014/main" id="{629EB294-F303-42B9-99E5-0D45C041928C}"/>
                </a:ext>
              </a:extLst>
            </p:cNvPr>
            <p:cNvCxnSpPr/>
            <p:nvPr/>
          </p:nvCxnSpPr>
          <p:spPr>
            <a:xfrm>
              <a:off x="7026088" y="1031467"/>
              <a:ext cx="521576" cy="60130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9" name="Straight Connector 848">
              <a:extLst>
                <a:ext uri="{FF2B5EF4-FFF2-40B4-BE49-F238E27FC236}">
                  <a16:creationId xmlns:a16="http://schemas.microsoft.com/office/drawing/2014/main" id="{B0149A70-E67F-4673-8FCF-568F762CD1E7}"/>
                </a:ext>
              </a:extLst>
            </p:cNvPr>
            <p:cNvCxnSpPr/>
            <p:nvPr/>
          </p:nvCxnSpPr>
          <p:spPr>
            <a:xfrm flipV="1">
              <a:off x="7031905" y="988830"/>
              <a:ext cx="519253" cy="62321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0" name="Straight Connector 849">
              <a:extLst>
                <a:ext uri="{FF2B5EF4-FFF2-40B4-BE49-F238E27FC236}">
                  <a16:creationId xmlns:a16="http://schemas.microsoft.com/office/drawing/2014/main" id="{629EB294-F303-42B9-99E5-0D45C041928C}"/>
                </a:ext>
              </a:extLst>
            </p:cNvPr>
            <p:cNvCxnSpPr/>
            <p:nvPr/>
          </p:nvCxnSpPr>
          <p:spPr>
            <a:xfrm>
              <a:off x="6464355" y="1017020"/>
              <a:ext cx="521576" cy="60130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0" name="Straight Connector 859">
              <a:extLst>
                <a:ext uri="{FF2B5EF4-FFF2-40B4-BE49-F238E27FC236}">
                  <a16:creationId xmlns:a16="http://schemas.microsoft.com/office/drawing/2014/main" id="{B0149A70-E67F-4673-8FCF-568F762CD1E7}"/>
                </a:ext>
              </a:extLst>
            </p:cNvPr>
            <p:cNvCxnSpPr/>
            <p:nvPr/>
          </p:nvCxnSpPr>
          <p:spPr>
            <a:xfrm flipV="1">
              <a:off x="6470172" y="974383"/>
              <a:ext cx="519253" cy="62321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1" name="Straight Connector 860">
              <a:extLst>
                <a:ext uri="{FF2B5EF4-FFF2-40B4-BE49-F238E27FC236}">
                  <a16:creationId xmlns:a16="http://schemas.microsoft.com/office/drawing/2014/main" id="{629EB294-F303-42B9-99E5-0D45C041928C}"/>
                </a:ext>
              </a:extLst>
            </p:cNvPr>
            <p:cNvCxnSpPr/>
            <p:nvPr/>
          </p:nvCxnSpPr>
          <p:spPr>
            <a:xfrm>
              <a:off x="5886818" y="1031467"/>
              <a:ext cx="521576" cy="60130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2" name="Straight Connector 861">
              <a:extLst>
                <a:ext uri="{FF2B5EF4-FFF2-40B4-BE49-F238E27FC236}">
                  <a16:creationId xmlns:a16="http://schemas.microsoft.com/office/drawing/2014/main" id="{B0149A70-E67F-4673-8FCF-568F762CD1E7}"/>
                </a:ext>
              </a:extLst>
            </p:cNvPr>
            <p:cNvCxnSpPr/>
            <p:nvPr/>
          </p:nvCxnSpPr>
          <p:spPr>
            <a:xfrm flipV="1">
              <a:off x="5892635" y="988830"/>
              <a:ext cx="519253" cy="62321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4" name="Straight Connector 863">
              <a:extLst>
                <a:ext uri="{FF2B5EF4-FFF2-40B4-BE49-F238E27FC236}">
                  <a16:creationId xmlns:a16="http://schemas.microsoft.com/office/drawing/2014/main" id="{629EB294-F303-42B9-99E5-0D45C041928C}"/>
                </a:ext>
              </a:extLst>
            </p:cNvPr>
            <p:cNvCxnSpPr/>
            <p:nvPr/>
          </p:nvCxnSpPr>
          <p:spPr>
            <a:xfrm>
              <a:off x="5274559" y="1041586"/>
              <a:ext cx="521576" cy="60130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5" name="Straight Connector 864">
              <a:extLst>
                <a:ext uri="{FF2B5EF4-FFF2-40B4-BE49-F238E27FC236}">
                  <a16:creationId xmlns:a16="http://schemas.microsoft.com/office/drawing/2014/main" id="{B0149A70-E67F-4673-8FCF-568F762CD1E7}"/>
                </a:ext>
              </a:extLst>
            </p:cNvPr>
            <p:cNvCxnSpPr/>
            <p:nvPr/>
          </p:nvCxnSpPr>
          <p:spPr>
            <a:xfrm flipV="1">
              <a:off x="5280376" y="998949"/>
              <a:ext cx="519253" cy="62321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6" name="Straight Connector 865">
              <a:extLst>
                <a:ext uri="{FF2B5EF4-FFF2-40B4-BE49-F238E27FC236}">
                  <a16:creationId xmlns:a16="http://schemas.microsoft.com/office/drawing/2014/main" id="{629EB294-F303-42B9-99E5-0D45C041928C}"/>
                </a:ext>
              </a:extLst>
            </p:cNvPr>
            <p:cNvCxnSpPr/>
            <p:nvPr/>
          </p:nvCxnSpPr>
          <p:spPr>
            <a:xfrm>
              <a:off x="4727249" y="1057417"/>
              <a:ext cx="521576" cy="60130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7" name="Straight Connector 866">
              <a:extLst>
                <a:ext uri="{FF2B5EF4-FFF2-40B4-BE49-F238E27FC236}">
                  <a16:creationId xmlns:a16="http://schemas.microsoft.com/office/drawing/2014/main" id="{B0149A70-E67F-4673-8FCF-568F762CD1E7}"/>
                </a:ext>
              </a:extLst>
            </p:cNvPr>
            <p:cNvCxnSpPr/>
            <p:nvPr/>
          </p:nvCxnSpPr>
          <p:spPr>
            <a:xfrm flipV="1">
              <a:off x="4733066" y="1014780"/>
              <a:ext cx="519253" cy="62321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86" name="Elbow Connector 1385"/>
          <p:cNvCxnSpPr>
            <a:endCxn id="1190" idx="0"/>
          </p:cNvCxnSpPr>
          <p:nvPr/>
        </p:nvCxnSpPr>
        <p:spPr>
          <a:xfrm>
            <a:off x="4961805" y="2805995"/>
            <a:ext cx="5782579" cy="627961"/>
          </a:xfrm>
          <a:prstGeom prst="bentConnector2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8" name="Group 867">
            <a:extLst>
              <a:ext uri="{FF2B5EF4-FFF2-40B4-BE49-F238E27FC236}">
                <a16:creationId xmlns:a16="http://schemas.microsoft.com/office/drawing/2014/main" id="{010FFEC5-FDBE-4419-83C5-7AAD5F7038D3}"/>
              </a:ext>
            </a:extLst>
          </p:cNvPr>
          <p:cNvGrpSpPr>
            <a:grpSpLocks/>
          </p:cNvGrpSpPr>
          <p:nvPr/>
        </p:nvGrpSpPr>
        <p:grpSpPr bwMode="auto">
          <a:xfrm>
            <a:off x="9533628" y="852379"/>
            <a:ext cx="1031135" cy="998830"/>
            <a:chOff x="0" y="1311572"/>
            <a:chExt cx="1152525" cy="1200150"/>
          </a:xfrm>
        </p:grpSpPr>
        <p:sp>
          <p:nvSpPr>
            <p:cNvPr id="869" name="Oval 868">
              <a:extLst>
                <a:ext uri="{FF2B5EF4-FFF2-40B4-BE49-F238E27FC236}">
                  <a16:creationId xmlns:a16="http://schemas.microsoft.com/office/drawing/2014/main" id="{7F26014A-78AB-4EDE-A49B-B01C67554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0" name="Text Box 114">
              <a:extLst>
                <a:ext uri="{FF2B5EF4-FFF2-40B4-BE49-F238E27FC236}">
                  <a16:creationId xmlns:a16="http://schemas.microsoft.com/office/drawing/2014/main" id="{A475C0BE-8AA0-4C23-A9FE-7751ECFD18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275" y="2080899"/>
              <a:ext cx="742304" cy="359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lang="en-GB" sz="1600" b="1" dirty="0">
                  <a:solidFill>
                    <a:srgbClr val="0000FF"/>
                  </a:solidFill>
                  <a:latin typeface="Times New Roman"/>
                  <a:cs typeface="Times New Roman"/>
                </a:rPr>
                <a:t>O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QC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1" name="Line 115">
              <a:extLst>
                <a:ext uri="{FF2B5EF4-FFF2-40B4-BE49-F238E27FC236}">
                  <a16:creationId xmlns:a16="http://schemas.microsoft.com/office/drawing/2014/main" id="{23F4D51B-B40A-4ABB-AC70-D65416195A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2" name="Line 116">
              <a:extLst>
                <a:ext uri="{FF2B5EF4-FFF2-40B4-BE49-F238E27FC236}">
                  <a16:creationId xmlns:a16="http://schemas.microsoft.com/office/drawing/2014/main" id="{F5F46C1F-29E9-452D-9917-F478DDF1E8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3" name="Text Box 117">
              <a:extLst>
                <a:ext uri="{FF2B5EF4-FFF2-40B4-BE49-F238E27FC236}">
                  <a16:creationId xmlns:a16="http://schemas.microsoft.com/office/drawing/2014/main" id="{715315AD-6717-42A0-94CD-A1CA1D541A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5" y="1332088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OK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4" name="Text Box 119">
              <a:extLst>
                <a:ext uri="{FF2B5EF4-FFF2-40B4-BE49-F238E27FC236}">
                  <a16:creationId xmlns:a16="http://schemas.microsoft.com/office/drawing/2014/main" id="{C8946EA5-399D-46B1-989E-EB1AAF4FF8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31" y="1830630"/>
              <a:ext cx="1074388" cy="225669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78" name="Group 877">
            <a:extLst>
              <a:ext uri="{FF2B5EF4-FFF2-40B4-BE49-F238E27FC236}">
                <a16:creationId xmlns:a16="http://schemas.microsoft.com/office/drawing/2014/main" id="{9F93E5D0-7E07-441B-8C34-F2CC8FC268C9}"/>
              </a:ext>
            </a:extLst>
          </p:cNvPr>
          <p:cNvGrpSpPr/>
          <p:nvPr/>
        </p:nvGrpSpPr>
        <p:grpSpPr>
          <a:xfrm>
            <a:off x="3993464" y="2336383"/>
            <a:ext cx="1048188" cy="707542"/>
            <a:chOff x="5430028" y="4090272"/>
            <a:chExt cx="858524" cy="415123"/>
          </a:xfrm>
        </p:grpSpPr>
        <p:pic>
          <p:nvPicPr>
            <p:cNvPr id="879" name="Picture 878">
              <a:extLst>
                <a:ext uri="{FF2B5EF4-FFF2-40B4-BE49-F238E27FC236}">
                  <a16:creationId xmlns:a16="http://schemas.microsoft.com/office/drawing/2014/main" id="{8F4151B4-6AD2-4463-A591-C2AB26E44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880" name="Rectangle 1">
              <a:extLst>
                <a:ext uri="{FF2B5EF4-FFF2-40B4-BE49-F238E27FC236}">
                  <a16:creationId xmlns:a16="http://schemas.microsoft.com/office/drawing/2014/main" id="{DF9681EC-2BF5-4729-A864-FE9BA7681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0028" y="4197850"/>
              <a:ext cx="858524" cy="234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altLang="en-US" sz="1000" b="1" dirty="0">
                  <a:solidFill>
                    <a:srgbClr val="0000FF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Database server</a:t>
              </a:r>
              <a:endParaRPr kumimoji="0" lang="en-GB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447" name="Elbow Connector 1446"/>
          <p:cNvCxnSpPr>
            <a:stCxn id="1149" idx="3"/>
          </p:cNvCxnSpPr>
          <p:nvPr/>
        </p:nvCxnSpPr>
        <p:spPr>
          <a:xfrm rot="10800000" flipV="1">
            <a:off x="3175640" y="1372432"/>
            <a:ext cx="347007" cy="2025758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Arrow Connector 880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</p:cNvCxnSpPr>
          <p:nvPr/>
        </p:nvCxnSpPr>
        <p:spPr>
          <a:xfrm flipH="1">
            <a:off x="8279273" y="4988102"/>
            <a:ext cx="368240" cy="10178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Arrow Connector 881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</p:cNvCxnSpPr>
          <p:nvPr/>
        </p:nvCxnSpPr>
        <p:spPr>
          <a:xfrm>
            <a:off x="8751158" y="5043552"/>
            <a:ext cx="66054" cy="10338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Arrow Connector 882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  <a:endCxn id="932" idx="3"/>
          </p:cNvCxnSpPr>
          <p:nvPr/>
        </p:nvCxnSpPr>
        <p:spPr>
          <a:xfrm>
            <a:off x="8935341" y="5019331"/>
            <a:ext cx="55515" cy="7649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Arrow Connector 883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</p:cNvCxnSpPr>
          <p:nvPr/>
        </p:nvCxnSpPr>
        <p:spPr>
          <a:xfrm>
            <a:off x="10576054" y="1536158"/>
            <a:ext cx="671583" cy="1201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3AA274A5-8E5E-45F7-9FFA-14D6C8965643}"/>
              </a:ext>
            </a:extLst>
          </p:cNvPr>
          <p:cNvCxnSpPr/>
          <p:nvPr/>
        </p:nvCxnSpPr>
        <p:spPr>
          <a:xfrm>
            <a:off x="9473831" y="939910"/>
            <a:ext cx="1122267" cy="9712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AD2E4C87-5F4C-4C3E-831E-105373CC3556}"/>
              </a:ext>
            </a:extLst>
          </p:cNvPr>
          <p:cNvCxnSpPr/>
          <p:nvPr/>
        </p:nvCxnSpPr>
        <p:spPr>
          <a:xfrm flipV="1">
            <a:off x="9441529" y="1098453"/>
            <a:ext cx="1263779" cy="6938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6" name="Rectangle 795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endParaRPr lang="en-US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797" name="Group 796">
            <a:extLst>
              <a:ext uri="{FF2B5EF4-FFF2-40B4-BE49-F238E27FC236}">
                <a16:creationId xmlns:a16="http://schemas.microsoft.com/office/drawing/2014/main" id="{E21A0ABD-86EC-4BE5-8520-3DF3E86224C6}"/>
              </a:ext>
            </a:extLst>
          </p:cNvPr>
          <p:cNvGrpSpPr/>
          <p:nvPr/>
        </p:nvGrpSpPr>
        <p:grpSpPr>
          <a:xfrm>
            <a:off x="9445688" y="4120869"/>
            <a:ext cx="481252" cy="291585"/>
            <a:chOff x="7469574" y="3966357"/>
            <a:chExt cx="604402" cy="552039"/>
          </a:xfrm>
        </p:grpSpPr>
        <p:pic>
          <p:nvPicPr>
            <p:cNvPr id="798" name="Picture 797">
              <a:extLst>
                <a:ext uri="{FF2B5EF4-FFF2-40B4-BE49-F238E27FC236}">
                  <a16:creationId xmlns:a16="http://schemas.microsoft.com/office/drawing/2014/main" id="{1BA071C5-2A8D-4BE8-98C7-270198AD2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799" name="Freeform 669">
              <a:extLst>
                <a:ext uri="{FF2B5EF4-FFF2-40B4-BE49-F238E27FC236}">
                  <a16:creationId xmlns:a16="http://schemas.microsoft.com/office/drawing/2014/main" id="{9B3A4DA9-462B-4FED-9723-9525DB55E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00" name="Picture 809">
              <a:extLst>
                <a:ext uri="{FF2B5EF4-FFF2-40B4-BE49-F238E27FC236}">
                  <a16:creationId xmlns:a16="http://schemas.microsoft.com/office/drawing/2014/main" id="{A6786CAD-CCE0-4B9E-8201-AE87705CA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01" name="Group 800">
            <a:extLst>
              <a:ext uri="{FF2B5EF4-FFF2-40B4-BE49-F238E27FC236}">
                <a16:creationId xmlns:a16="http://schemas.microsoft.com/office/drawing/2014/main" id="{332EAA98-31A6-40BE-8C79-6862C70E7851}"/>
              </a:ext>
            </a:extLst>
          </p:cNvPr>
          <p:cNvGrpSpPr/>
          <p:nvPr/>
        </p:nvGrpSpPr>
        <p:grpSpPr>
          <a:xfrm>
            <a:off x="9482186" y="3427131"/>
            <a:ext cx="481252" cy="291585"/>
            <a:chOff x="7469574" y="3966357"/>
            <a:chExt cx="604402" cy="552039"/>
          </a:xfrm>
        </p:grpSpPr>
        <p:pic>
          <p:nvPicPr>
            <p:cNvPr id="802" name="Picture 801">
              <a:extLst>
                <a:ext uri="{FF2B5EF4-FFF2-40B4-BE49-F238E27FC236}">
                  <a16:creationId xmlns:a16="http://schemas.microsoft.com/office/drawing/2014/main" id="{8108B6CB-A219-423E-A4E7-9C3C098A9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809" name="Freeform 669">
              <a:extLst>
                <a:ext uri="{FF2B5EF4-FFF2-40B4-BE49-F238E27FC236}">
                  <a16:creationId xmlns:a16="http://schemas.microsoft.com/office/drawing/2014/main" id="{0F84CFD4-BC0F-40A3-B333-EBD580CDF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13" name="Picture 809">
              <a:extLst>
                <a:ext uri="{FF2B5EF4-FFF2-40B4-BE49-F238E27FC236}">
                  <a16:creationId xmlns:a16="http://schemas.microsoft.com/office/drawing/2014/main" id="{FF110502-C2F5-4AEC-8DF4-F1F64A3D2E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14" name="Group 813">
            <a:extLst>
              <a:ext uri="{FF2B5EF4-FFF2-40B4-BE49-F238E27FC236}">
                <a16:creationId xmlns:a16="http://schemas.microsoft.com/office/drawing/2014/main" id="{727312A5-E892-4977-BA50-7E2803274A33}"/>
              </a:ext>
            </a:extLst>
          </p:cNvPr>
          <p:cNvGrpSpPr/>
          <p:nvPr/>
        </p:nvGrpSpPr>
        <p:grpSpPr>
          <a:xfrm>
            <a:off x="9458109" y="4528249"/>
            <a:ext cx="481252" cy="291585"/>
            <a:chOff x="7469574" y="3966357"/>
            <a:chExt cx="604402" cy="552039"/>
          </a:xfrm>
        </p:grpSpPr>
        <p:pic>
          <p:nvPicPr>
            <p:cNvPr id="842" name="Picture 841">
              <a:extLst>
                <a:ext uri="{FF2B5EF4-FFF2-40B4-BE49-F238E27FC236}">
                  <a16:creationId xmlns:a16="http://schemas.microsoft.com/office/drawing/2014/main" id="{5B766A7E-E0CF-4812-8121-2B408191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844" name="Freeform 669">
              <a:extLst>
                <a:ext uri="{FF2B5EF4-FFF2-40B4-BE49-F238E27FC236}">
                  <a16:creationId xmlns:a16="http://schemas.microsoft.com/office/drawing/2014/main" id="{596EFA0A-0E8E-4954-9359-945104D1D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51" name="Picture 809">
              <a:extLst>
                <a:ext uri="{FF2B5EF4-FFF2-40B4-BE49-F238E27FC236}">
                  <a16:creationId xmlns:a16="http://schemas.microsoft.com/office/drawing/2014/main" id="{416412A3-6E44-4D31-BC76-D6AEA4DC6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63" name="Group 862">
            <a:extLst>
              <a:ext uri="{FF2B5EF4-FFF2-40B4-BE49-F238E27FC236}">
                <a16:creationId xmlns:a16="http://schemas.microsoft.com/office/drawing/2014/main" id="{446CD509-48E0-4F6B-A439-822B2C3C930E}"/>
              </a:ext>
            </a:extLst>
          </p:cNvPr>
          <p:cNvGrpSpPr/>
          <p:nvPr/>
        </p:nvGrpSpPr>
        <p:grpSpPr>
          <a:xfrm>
            <a:off x="9450013" y="3802874"/>
            <a:ext cx="481252" cy="291585"/>
            <a:chOff x="7469574" y="3966357"/>
            <a:chExt cx="604402" cy="552039"/>
          </a:xfrm>
        </p:grpSpPr>
        <p:pic>
          <p:nvPicPr>
            <p:cNvPr id="875" name="Picture 874">
              <a:extLst>
                <a:ext uri="{FF2B5EF4-FFF2-40B4-BE49-F238E27FC236}">
                  <a16:creationId xmlns:a16="http://schemas.microsoft.com/office/drawing/2014/main" id="{B4441ADF-DA01-4860-9999-381DAE6A9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876" name="Freeform 669">
              <a:extLst>
                <a:ext uri="{FF2B5EF4-FFF2-40B4-BE49-F238E27FC236}">
                  <a16:creationId xmlns:a16="http://schemas.microsoft.com/office/drawing/2014/main" id="{F440C36A-3DFB-4F55-9E5E-D19BF232B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77" name="Picture 809">
              <a:extLst>
                <a:ext uri="{FF2B5EF4-FFF2-40B4-BE49-F238E27FC236}">
                  <a16:creationId xmlns:a16="http://schemas.microsoft.com/office/drawing/2014/main" id="{056D0194-DBF1-4AB4-88AE-F008EF71F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87" name="Group 886">
            <a:extLst>
              <a:ext uri="{FF2B5EF4-FFF2-40B4-BE49-F238E27FC236}">
                <a16:creationId xmlns:a16="http://schemas.microsoft.com/office/drawing/2014/main" id="{E21A0ABD-86EC-4BE5-8520-3DF3E86224C6}"/>
              </a:ext>
            </a:extLst>
          </p:cNvPr>
          <p:cNvGrpSpPr/>
          <p:nvPr/>
        </p:nvGrpSpPr>
        <p:grpSpPr>
          <a:xfrm>
            <a:off x="10412104" y="4160735"/>
            <a:ext cx="481252" cy="291585"/>
            <a:chOff x="7469574" y="3966357"/>
            <a:chExt cx="604402" cy="552039"/>
          </a:xfrm>
        </p:grpSpPr>
        <p:pic>
          <p:nvPicPr>
            <p:cNvPr id="888" name="Picture 887">
              <a:extLst>
                <a:ext uri="{FF2B5EF4-FFF2-40B4-BE49-F238E27FC236}">
                  <a16:creationId xmlns:a16="http://schemas.microsoft.com/office/drawing/2014/main" id="{1BA071C5-2A8D-4BE8-98C7-270198AD2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889" name="Freeform 669">
              <a:extLst>
                <a:ext uri="{FF2B5EF4-FFF2-40B4-BE49-F238E27FC236}">
                  <a16:creationId xmlns:a16="http://schemas.microsoft.com/office/drawing/2014/main" id="{9B3A4DA9-462B-4FED-9723-9525DB55E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90" name="Picture 809">
              <a:extLst>
                <a:ext uri="{FF2B5EF4-FFF2-40B4-BE49-F238E27FC236}">
                  <a16:creationId xmlns:a16="http://schemas.microsoft.com/office/drawing/2014/main" id="{A6786CAD-CCE0-4B9E-8201-AE87705CA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91" name="Group 890">
            <a:extLst>
              <a:ext uri="{FF2B5EF4-FFF2-40B4-BE49-F238E27FC236}">
                <a16:creationId xmlns:a16="http://schemas.microsoft.com/office/drawing/2014/main" id="{332EAA98-31A6-40BE-8C79-6862C70E7851}"/>
              </a:ext>
            </a:extLst>
          </p:cNvPr>
          <p:cNvGrpSpPr/>
          <p:nvPr/>
        </p:nvGrpSpPr>
        <p:grpSpPr>
          <a:xfrm>
            <a:off x="10462670" y="3466997"/>
            <a:ext cx="481252" cy="291585"/>
            <a:chOff x="7469574" y="3966357"/>
            <a:chExt cx="604402" cy="552039"/>
          </a:xfrm>
        </p:grpSpPr>
        <p:pic>
          <p:nvPicPr>
            <p:cNvPr id="892" name="Picture 891">
              <a:extLst>
                <a:ext uri="{FF2B5EF4-FFF2-40B4-BE49-F238E27FC236}">
                  <a16:creationId xmlns:a16="http://schemas.microsoft.com/office/drawing/2014/main" id="{8108B6CB-A219-423E-A4E7-9C3C098A9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893" name="Freeform 669">
              <a:extLst>
                <a:ext uri="{FF2B5EF4-FFF2-40B4-BE49-F238E27FC236}">
                  <a16:creationId xmlns:a16="http://schemas.microsoft.com/office/drawing/2014/main" id="{0F84CFD4-BC0F-40A3-B333-EBD580CDF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95" name="Picture 809">
              <a:extLst>
                <a:ext uri="{FF2B5EF4-FFF2-40B4-BE49-F238E27FC236}">
                  <a16:creationId xmlns:a16="http://schemas.microsoft.com/office/drawing/2014/main" id="{FF110502-C2F5-4AEC-8DF4-F1F64A3D2E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96" name="Group 895">
            <a:extLst>
              <a:ext uri="{FF2B5EF4-FFF2-40B4-BE49-F238E27FC236}">
                <a16:creationId xmlns:a16="http://schemas.microsoft.com/office/drawing/2014/main" id="{727312A5-E892-4977-BA50-7E2803274A33}"/>
              </a:ext>
            </a:extLst>
          </p:cNvPr>
          <p:cNvGrpSpPr/>
          <p:nvPr/>
        </p:nvGrpSpPr>
        <p:grpSpPr>
          <a:xfrm>
            <a:off x="10424525" y="4568115"/>
            <a:ext cx="481252" cy="291585"/>
            <a:chOff x="7469574" y="3966357"/>
            <a:chExt cx="604402" cy="552039"/>
          </a:xfrm>
        </p:grpSpPr>
        <p:pic>
          <p:nvPicPr>
            <p:cNvPr id="897" name="Picture 896">
              <a:extLst>
                <a:ext uri="{FF2B5EF4-FFF2-40B4-BE49-F238E27FC236}">
                  <a16:creationId xmlns:a16="http://schemas.microsoft.com/office/drawing/2014/main" id="{5B766A7E-E0CF-4812-8121-2B408191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898" name="Freeform 669">
              <a:extLst>
                <a:ext uri="{FF2B5EF4-FFF2-40B4-BE49-F238E27FC236}">
                  <a16:creationId xmlns:a16="http://schemas.microsoft.com/office/drawing/2014/main" id="{596EFA0A-0E8E-4954-9359-945104D1D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99" name="Picture 809">
              <a:extLst>
                <a:ext uri="{FF2B5EF4-FFF2-40B4-BE49-F238E27FC236}">
                  <a16:creationId xmlns:a16="http://schemas.microsoft.com/office/drawing/2014/main" id="{416412A3-6E44-4D31-BC76-D6AEA4DC6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12" name="Group 1011">
            <a:extLst>
              <a:ext uri="{FF2B5EF4-FFF2-40B4-BE49-F238E27FC236}">
                <a16:creationId xmlns:a16="http://schemas.microsoft.com/office/drawing/2014/main" id="{E21A0ABD-86EC-4BE5-8520-3DF3E86224C6}"/>
              </a:ext>
            </a:extLst>
          </p:cNvPr>
          <p:cNvGrpSpPr/>
          <p:nvPr/>
        </p:nvGrpSpPr>
        <p:grpSpPr>
          <a:xfrm>
            <a:off x="11343917" y="4189560"/>
            <a:ext cx="481252" cy="291585"/>
            <a:chOff x="7469574" y="3966357"/>
            <a:chExt cx="604402" cy="552039"/>
          </a:xfrm>
        </p:grpSpPr>
        <p:pic>
          <p:nvPicPr>
            <p:cNvPr id="1013" name="Picture 1012">
              <a:extLst>
                <a:ext uri="{FF2B5EF4-FFF2-40B4-BE49-F238E27FC236}">
                  <a16:creationId xmlns:a16="http://schemas.microsoft.com/office/drawing/2014/main" id="{1BA071C5-2A8D-4BE8-98C7-270198AD2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014" name="Freeform 669">
              <a:extLst>
                <a:ext uri="{FF2B5EF4-FFF2-40B4-BE49-F238E27FC236}">
                  <a16:creationId xmlns:a16="http://schemas.microsoft.com/office/drawing/2014/main" id="{9B3A4DA9-462B-4FED-9723-9525DB55E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015" name="Picture 809">
              <a:extLst>
                <a:ext uri="{FF2B5EF4-FFF2-40B4-BE49-F238E27FC236}">
                  <a16:creationId xmlns:a16="http://schemas.microsoft.com/office/drawing/2014/main" id="{A6786CAD-CCE0-4B9E-8201-AE87705CA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16" name="Group 1015">
            <a:extLst>
              <a:ext uri="{FF2B5EF4-FFF2-40B4-BE49-F238E27FC236}">
                <a16:creationId xmlns:a16="http://schemas.microsoft.com/office/drawing/2014/main" id="{332EAA98-31A6-40BE-8C79-6862C70E7851}"/>
              </a:ext>
            </a:extLst>
          </p:cNvPr>
          <p:cNvGrpSpPr/>
          <p:nvPr/>
        </p:nvGrpSpPr>
        <p:grpSpPr>
          <a:xfrm>
            <a:off x="11380415" y="3495822"/>
            <a:ext cx="481252" cy="291585"/>
            <a:chOff x="7469574" y="3966357"/>
            <a:chExt cx="604402" cy="552039"/>
          </a:xfrm>
        </p:grpSpPr>
        <p:pic>
          <p:nvPicPr>
            <p:cNvPr id="1017" name="Picture 1016">
              <a:extLst>
                <a:ext uri="{FF2B5EF4-FFF2-40B4-BE49-F238E27FC236}">
                  <a16:creationId xmlns:a16="http://schemas.microsoft.com/office/drawing/2014/main" id="{8108B6CB-A219-423E-A4E7-9C3C098A9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018" name="Freeform 669">
              <a:extLst>
                <a:ext uri="{FF2B5EF4-FFF2-40B4-BE49-F238E27FC236}">
                  <a16:creationId xmlns:a16="http://schemas.microsoft.com/office/drawing/2014/main" id="{0F84CFD4-BC0F-40A3-B333-EBD580CDF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019" name="Picture 809">
              <a:extLst>
                <a:ext uri="{FF2B5EF4-FFF2-40B4-BE49-F238E27FC236}">
                  <a16:creationId xmlns:a16="http://schemas.microsoft.com/office/drawing/2014/main" id="{FF110502-C2F5-4AEC-8DF4-F1F64A3D2E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727312A5-E892-4977-BA50-7E2803274A33}"/>
              </a:ext>
            </a:extLst>
          </p:cNvPr>
          <p:cNvGrpSpPr/>
          <p:nvPr/>
        </p:nvGrpSpPr>
        <p:grpSpPr>
          <a:xfrm>
            <a:off x="11356338" y="4596940"/>
            <a:ext cx="481252" cy="291585"/>
            <a:chOff x="7469574" y="3966357"/>
            <a:chExt cx="604402" cy="552039"/>
          </a:xfrm>
        </p:grpSpPr>
        <p:pic>
          <p:nvPicPr>
            <p:cNvPr id="1025" name="Picture 1024">
              <a:extLst>
                <a:ext uri="{FF2B5EF4-FFF2-40B4-BE49-F238E27FC236}">
                  <a16:creationId xmlns:a16="http://schemas.microsoft.com/office/drawing/2014/main" id="{5B766A7E-E0CF-4812-8121-2B408191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026" name="Freeform 669">
              <a:extLst>
                <a:ext uri="{FF2B5EF4-FFF2-40B4-BE49-F238E27FC236}">
                  <a16:creationId xmlns:a16="http://schemas.microsoft.com/office/drawing/2014/main" id="{596EFA0A-0E8E-4954-9359-945104D1D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027" name="Picture 809">
              <a:extLst>
                <a:ext uri="{FF2B5EF4-FFF2-40B4-BE49-F238E27FC236}">
                  <a16:creationId xmlns:a16="http://schemas.microsoft.com/office/drawing/2014/main" id="{416412A3-6E44-4D31-BC76-D6AEA4DC6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BA98E9B6-FFC3-4936-89E4-F11B8C76170B}"/>
              </a:ext>
            </a:extLst>
          </p:cNvPr>
          <p:cNvGrpSpPr/>
          <p:nvPr/>
        </p:nvGrpSpPr>
        <p:grpSpPr>
          <a:xfrm>
            <a:off x="6446987" y="5220065"/>
            <a:ext cx="2719725" cy="1439557"/>
            <a:chOff x="8103115" y="1341603"/>
            <a:chExt cx="1852716" cy="2010654"/>
          </a:xfrm>
        </p:grpSpPr>
        <p:sp>
          <p:nvSpPr>
            <p:cNvPr id="1029" name="Rectangle 1028">
              <a:extLst>
                <a:ext uri="{FF2B5EF4-FFF2-40B4-BE49-F238E27FC236}">
                  <a16:creationId xmlns:a16="http://schemas.microsoft.com/office/drawing/2014/main" id="{0E9307FB-097F-4779-992C-FE127FF1C82D}"/>
                </a:ext>
              </a:extLst>
            </p:cNvPr>
            <p:cNvSpPr/>
            <p:nvPr/>
          </p:nvSpPr>
          <p:spPr>
            <a:xfrm>
              <a:off x="8115300" y="1341603"/>
              <a:ext cx="1839227" cy="2010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0" name="Straight Connector 1029">
              <a:extLst>
                <a:ext uri="{FF2B5EF4-FFF2-40B4-BE49-F238E27FC236}">
                  <a16:creationId xmlns:a16="http://schemas.microsoft.com/office/drawing/2014/main" id="{FA4D5536-E058-4056-BA26-4B1327ADF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3115" y="1840015"/>
              <a:ext cx="1843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Straight Connector 1031">
              <a:extLst>
                <a:ext uri="{FF2B5EF4-FFF2-40B4-BE49-F238E27FC236}">
                  <a16:creationId xmlns:a16="http://schemas.microsoft.com/office/drawing/2014/main" id="{BC9B6F43-9698-41EC-B147-C9ABE58135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994" y="2820576"/>
              <a:ext cx="1841837" cy="5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446CD509-48E0-4F6B-A439-822B2C3C930E}"/>
              </a:ext>
            </a:extLst>
          </p:cNvPr>
          <p:cNvGrpSpPr/>
          <p:nvPr/>
        </p:nvGrpSpPr>
        <p:grpSpPr>
          <a:xfrm>
            <a:off x="10432476" y="3813521"/>
            <a:ext cx="481252" cy="291585"/>
            <a:chOff x="7469574" y="3966357"/>
            <a:chExt cx="604402" cy="552039"/>
          </a:xfrm>
        </p:grpSpPr>
        <p:pic>
          <p:nvPicPr>
            <p:cNvPr id="1035" name="Picture 1034">
              <a:extLst>
                <a:ext uri="{FF2B5EF4-FFF2-40B4-BE49-F238E27FC236}">
                  <a16:creationId xmlns:a16="http://schemas.microsoft.com/office/drawing/2014/main" id="{B4441ADF-DA01-4860-9999-381DAE6A9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036" name="Freeform 669">
              <a:extLst>
                <a:ext uri="{FF2B5EF4-FFF2-40B4-BE49-F238E27FC236}">
                  <a16:creationId xmlns:a16="http://schemas.microsoft.com/office/drawing/2014/main" id="{F440C36A-3DFB-4F55-9E5E-D19BF232B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037" name="Picture 809">
              <a:extLst>
                <a:ext uri="{FF2B5EF4-FFF2-40B4-BE49-F238E27FC236}">
                  <a16:creationId xmlns:a16="http://schemas.microsoft.com/office/drawing/2014/main" id="{056D0194-DBF1-4AB4-88AE-F008EF71F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38" name="Picture 1037">
            <a:extLst>
              <a:ext uri="{FF2B5EF4-FFF2-40B4-BE49-F238E27FC236}">
                <a16:creationId xmlns:a16="http://schemas.microsoft.com/office/drawing/2014/main" id="{31CC9621-7171-461D-8AA7-BFEC0C80C4F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887" y="3628810"/>
            <a:ext cx="276921" cy="253932"/>
          </a:xfrm>
          <a:prstGeom prst="rect">
            <a:avLst/>
          </a:prstGeom>
          <a:ln w="28575">
            <a:noFill/>
          </a:ln>
        </p:spPr>
      </p:pic>
      <p:sp>
        <p:nvSpPr>
          <p:cNvPr id="1039" name="Rectangle 1038">
            <a:extLst>
              <a:ext uri="{FF2B5EF4-FFF2-40B4-BE49-F238E27FC236}">
                <a16:creationId xmlns:a16="http://schemas.microsoft.com/office/drawing/2014/main" id="{81514720-3C32-4F5D-82B0-490EBFFAA691}"/>
              </a:ext>
            </a:extLst>
          </p:cNvPr>
          <p:cNvSpPr/>
          <p:nvPr/>
        </p:nvSpPr>
        <p:spPr>
          <a:xfrm>
            <a:off x="8526025" y="3292363"/>
            <a:ext cx="767372" cy="240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 area</a:t>
            </a:r>
          </a:p>
        </p:txBody>
      </p: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446CD509-48E0-4F6B-A439-822B2C3C930E}"/>
              </a:ext>
            </a:extLst>
          </p:cNvPr>
          <p:cNvGrpSpPr/>
          <p:nvPr/>
        </p:nvGrpSpPr>
        <p:grpSpPr>
          <a:xfrm>
            <a:off x="11371150" y="3839147"/>
            <a:ext cx="481252" cy="291585"/>
            <a:chOff x="7469574" y="3966357"/>
            <a:chExt cx="604402" cy="552039"/>
          </a:xfrm>
        </p:grpSpPr>
        <p:pic>
          <p:nvPicPr>
            <p:cNvPr id="1041" name="Picture 1040">
              <a:extLst>
                <a:ext uri="{FF2B5EF4-FFF2-40B4-BE49-F238E27FC236}">
                  <a16:creationId xmlns:a16="http://schemas.microsoft.com/office/drawing/2014/main" id="{B4441ADF-DA01-4860-9999-381DAE6A9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042" name="Freeform 669">
              <a:extLst>
                <a:ext uri="{FF2B5EF4-FFF2-40B4-BE49-F238E27FC236}">
                  <a16:creationId xmlns:a16="http://schemas.microsoft.com/office/drawing/2014/main" id="{F440C36A-3DFB-4F55-9E5E-D19BF232B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043" name="Picture 809">
              <a:extLst>
                <a:ext uri="{FF2B5EF4-FFF2-40B4-BE49-F238E27FC236}">
                  <a16:creationId xmlns:a16="http://schemas.microsoft.com/office/drawing/2014/main" id="{056D0194-DBF1-4AB4-88AE-F008EF71F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A0532772-259E-4781-A906-E1DB29EBDF09}"/>
              </a:ext>
            </a:extLst>
          </p:cNvPr>
          <p:cNvSpPr/>
          <p:nvPr/>
        </p:nvSpPr>
        <p:spPr>
          <a:xfrm>
            <a:off x="9437646" y="3426375"/>
            <a:ext cx="1591012" cy="74364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Oval 1044">
            <a:extLst>
              <a:ext uri="{FF2B5EF4-FFF2-40B4-BE49-F238E27FC236}">
                <a16:creationId xmlns:a16="http://schemas.microsoft.com/office/drawing/2014/main" id="{CEC7BDB6-DAC3-4016-B2A6-E7BCCA429160}"/>
              </a:ext>
            </a:extLst>
          </p:cNvPr>
          <p:cNvSpPr/>
          <p:nvPr/>
        </p:nvSpPr>
        <p:spPr>
          <a:xfrm>
            <a:off x="9716696" y="3466137"/>
            <a:ext cx="130417" cy="9180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6" name="Oval 1045">
            <a:extLst>
              <a:ext uri="{FF2B5EF4-FFF2-40B4-BE49-F238E27FC236}">
                <a16:creationId xmlns:a16="http://schemas.microsoft.com/office/drawing/2014/main" id="{CEC7BDB6-DAC3-4016-B2A6-E7BCCA429160}"/>
              </a:ext>
            </a:extLst>
          </p:cNvPr>
          <p:cNvSpPr/>
          <p:nvPr/>
        </p:nvSpPr>
        <p:spPr>
          <a:xfrm>
            <a:off x="9744811" y="3874058"/>
            <a:ext cx="130417" cy="9180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CEC7BDB6-DAC3-4016-B2A6-E7BCCA429160}"/>
              </a:ext>
            </a:extLst>
          </p:cNvPr>
          <p:cNvSpPr/>
          <p:nvPr/>
        </p:nvSpPr>
        <p:spPr>
          <a:xfrm>
            <a:off x="10753305" y="3576344"/>
            <a:ext cx="130417" cy="9180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" name="Oval 1047">
            <a:extLst>
              <a:ext uri="{FF2B5EF4-FFF2-40B4-BE49-F238E27FC236}">
                <a16:creationId xmlns:a16="http://schemas.microsoft.com/office/drawing/2014/main" id="{CEC7BDB6-DAC3-4016-B2A6-E7BCCA429160}"/>
              </a:ext>
            </a:extLst>
          </p:cNvPr>
          <p:cNvSpPr/>
          <p:nvPr/>
        </p:nvSpPr>
        <p:spPr>
          <a:xfrm>
            <a:off x="10710456" y="3928672"/>
            <a:ext cx="130417" cy="9180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49" name="Straight Arrow Connector 1048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  <a:endCxn id="813" idx="2"/>
          </p:cNvCxnSpPr>
          <p:nvPr/>
        </p:nvCxnSpPr>
        <p:spPr>
          <a:xfrm flipV="1">
            <a:off x="9075340" y="3622446"/>
            <a:ext cx="647472" cy="4094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Arrow Connector 1049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</p:cNvCxnSpPr>
          <p:nvPr/>
        </p:nvCxnSpPr>
        <p:spPr>
          <a:xfrm flipV="1">
            <a:off x="9170215" y="3927705"/>
            <a:ext cx="539218" cy="2142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Arrow Connector 1050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</p:cNvCxnSpPr>
          <p:nvPr/>
        </p:nvCxnSpPr>
        <p:spPr>
          <a:xfrm flipV="1">
            <a:off x="9172787" y="3675986"/>
            <a:ext cx="1502802" cy="5915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Arrow Connector 1051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  <a:endCxn id="1036" idx="8"/>
          </p:cNvCxnSpPr>
          <p:nvPr/>
        </p:nvCxnSpPr>
        <p:spPr>
          <a:xfrm flipV="1">
            <a:off x="9128002" y="4027548"/>
            <a:ext cx="1508238" cy="3929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3" name="Isosceles Triangle 1052">
            <a:extLst>
              <a:ext uri="{FF2B5EF4-FFF2-40B4-BE49-F238E27FC236}">
                <a16:creationId xmlns:a16="http://schemas.microsoft.com/office/drawing/2014/main" id="{FD166B66-E18E-48FF-A9FC-F274A4884D46}"/>
              </a:ext>
            </a:extLst>
          </p:cNvPr>
          <p:cNvSpPr/>
          <p:nvPr/>
        </p:nvSpPr>
        <p:spPr>
          <a:xfrm rot="10800000">
            <a:off x="5637336" y="2013375"/>
            <a:ext cx="2424893" cy="430717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83" name="Rectangle 1382"/>
          <p:cNvSpPr/>
          <p:nvPr/>
        </p:nvSpPr>
        <p:spPr>
          <a:xfrm>
            <a:off x="4670831" y="902358"/>
            <a:ext cx="4600516" cy="9183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0" name="Picture 89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27336" y="850992"/>
            <a:ext cx="781050" cy="733425"/>
          </a:xfrm>
          <a:prstGeom prst="rect">
            <a:avLst/>
          </a:prstGeom>
        </p:spPr>
      </p:pic>
      <p:sp>
        <p:nvSpPr>
          <p:cNvPr id="901" name="Oval 900">
            <a:extLst>
              <a:ext uri="{FF2B5EF4-FFF2-40B4-BE49-F238E27FC236}">
                <a16:creationId xmlns:a16="http://schemas.microsoft.com/office/drawing/2014/main" id="{CEC7BDB6-DAC3-4016-B2A6-E7BCCA429160}"/>
              </a:ext>
            </a:extLst>
          </p:cNvPr>
          <p:cNvSpPr/>
          <p:nvPr/>
        </p:nvSpPr>
        <p:spPr>
          <a:xfrm>
            <a:off x="11247637" y="1618993"/>
            <a:ext cx="157141" cy="10455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52" name="Picture 751"/>
          <p:cNvPicPr>
            <a:picLocks noChangeAspect="1"/>
          </p:cNvPicPr>
          <p:nvPr/>
        </p:nvPicPr>
        <p:blipFill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800" b="100000" l="0" r="80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149354" y="930894"/>
            <a:ext cx="296025" cy="33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941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/>
          <p:cNvSpPr txBox="1"/>
          <p:nvPr/>
        </p:nvSpPr>
        <p:spPr>
          <a:xfrm>
            <a:off x="3072075" y="69366"/>
            <a:ext cx="6470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   Procurement activity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519390"/>
              </p:ext>
            </p:extLst>
          </p:nvPr>
        </p:nvGraphicFramePr>
        <p:xfrm>
          <a:off x="295424" y="1139483"/>
          <a:ext cx="10476392" cy="5093770"/>
        </p:xfrm>
        <a:graphic>
          <a:graphicData uri="http://schemas.openxmlformats.org/drawingml/2006/table">
            <a:tbl>
              <a:tblPr/>
              <a:tblGrid>
                <a:gridCol w="88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86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272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8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440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Section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Name Equipment</a:t>
                      </a:r>
                      <a:r>
                        <a:rPr lang="en-US" sz="16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Image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Function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Quantity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6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OQC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ea typeface="Meiryo" panose="020B0604030504040204" pitchFamily="34" charset="-128"/>
                        </a:rPr>
                        <a:t>Tablet windows (Connect with barcode reader)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1.1 Pick up sample</a:t>
                      </a:r>
                      <a:b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1.2 Return</a:t>
                      </a:r>
                      <a:r>
                        <a:rPr lang="en-GB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Sample</a:t>
                      </a: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/>
                      </a:r>
                      <a:b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1.3 Find quickly</a:t>
                      </a:r>
                      <a:r>
                        <a:rPr lang="en-GB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Pallet ID and Model at FA &amp; SCM area</a:t>
                      </a: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/>
                      </a:r>
                      <a:b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Visualize OQC inspection with FA, SCM</a:t>
                      </a: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35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Mobile device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2.1 Fix in &amp;</a:t>
                      </a:r>
                      <a:r>
                        <a:rPr lang="en-GB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fix out </a:t>
                      </a: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location</a:t>
                      </a:r>
                    </a:p>
                    <a:p>
                      <a:pPr algn="l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</a:t>
                      </a:r>
                      <a:r>
                        <a:rPr lang="en-GB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Check the status of the OQC inspection </a:t>
                      </a: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/>
                      </a:r>
                      <a:b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AFB560A4-A709-437D-B78A-3A64A2E10F2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03395"/>
          </a:xfrm>
          <a:prstGeom prst="rect">
            <a:avLst/>
          </a:prstGeom>
          <a:solidFill>
            <a:srgbClr val="0000CC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OQC DIGITAL SYSTEM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endParaRPr lang="en-US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295424" y="454320"/>
            <a:ext cx="3479620" cy="557527"/>
            <a:chOff x="2854911" y="4381599"/>
            <a:chExt cx="3068776" cy="302396"/>
          </a:xfrm>
        </p:grpSpPr>
        <p:sp>
          <p:nvSpPr>
            <p:cNvPr id="17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81599"/>
              <a:ext cx="2891794" cy="30239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 </a:t>
              </a:r>
              <a:r>
                <a:rPr lang="en-US" sz="1600" b="1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Equipment list require</a:t>
              </a:r>
              <a:endParaRPr lang="en-US" sz="16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9586C85-6EFD-6BE8-9ACD-DEC92388F0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59" t="17234" r="19959" b="17235"/>
          <a:stretch/>
        </p:blipFill>
        <p:spPr>
          <a:xfrm>
            <a:off x="3644008" y="2601491"/>
            <a:ext cx="956324" cy="626646"/>
          </a:xfrm>
          <a:prstGeom prst="rect">
            <a:avLst/>
          </a:prstGeom>
        </p:spPr>
      </p:pic>
      <p:pic>
        <p:nvPicPr>
          <p:cNvPr id="20" name="Image 2">
            <a:extLst>
              <a:ext uri="{FF2B5EF4-FFF2-40B4-BE49-F238E27FC236}">
                <a16:creationId xmlns:a16="http://schemas.microsoft.com/office/drawing/2014/main" id="{00000000-0008-0000-0000-000021000000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644008" y="4564567"/>
            <a:ext cx="940877" cy="757128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4282037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49">
            <a:extLst>
              <a:ext uri="{FF2B5EF4-FFF2-40B4-BE49-F238E27FC236}">
                <a16:creationId xmlns:a16="http://schemas.microsoft.com/office/drawing/2014/main" id="{407B3D7E-D284-C816-16BF-F1A82460C61B}"/>
              </a:ext>
            </a:extLst>
          </p:cNvPr>
          <p:cNvSpPr/>
          <p:nvPr/>
        </p:nvSpPr>
        <p:spPr>
          <a:xfrm>
            <a:off x="7937753" y="653286"/>
            <a:ext cx="742771" cy="156771"/>
          </a:xfrm>
          <a:prstGeom prst="homePlate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7"/>
          </a:p>
        </p:txBody>
      </p:sp>
      <p:sp>
        <p:nvSpPr>
          <p:cNvPr id="8" name="Pentagon 49">
            <a:extLst>
              <a:ext uri="{FF2B5EF4-FFF2-40B4-BE49-F238E27FC236}">
                <a16:creationId xmlns:a16="http://schemas.microsoft.com/office/drawing/2014/main" id="{C796B48A-D922-ED04-AFE0-FFBD2E65F469}"/>
              </a:ext>
            </a:extLst>
          </p:cNvPr>
          <p:cNvSpPr/>
          <p:nvPr/>
        </p:nvSpPr>
        <p:spPr>
          <a:xfrm>
            <a:off x="6454218" y="640939"/>
            <a:ext cx="696105" cy="156055"/>
          </a:xfrm>
          <a:prstGeom prst="homePlate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7"/>
          </a:p>
        </p:txBody>
      </p:sp>
      <p:sp>
        <p:nvSpPr>
          <p:cNvPr id="24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9492397" y="579945"/>
            <a:ext cx="211164" cy="236821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F1BF9B-8073-0C4D-327A-759468E73761}"/>
              </a:ext>
            </a:extLst>
          </p:cNvPr>
          <p:cNvSpPr txBox="1"/>
          <p:nvPr/>
        </p:nvSpPr>
        <p:spPr>
          <a:xfrm>
            <a:off x="7265616" y="529078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Plan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B4542F-D634-F0CC-BC52-1EA4C01511CB}"/>
              </a:ext>
            </a:extLst>
          </p:cNvPr>
          <p:cNvSpPr txBox="1"/>
          <p:nvPr/>
        </p:nvSpPr>
        <p:spPr>
          <a:xfrm>
            <a:off x="8741171" y="523420"/>
            <a:ext cx="710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Actual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D7E03C-5968-884C-0563-9CC413801CEB}"/>
              </a:ext>
            </a:extLst>
          </p:cNvPr>
          <p:cNvSpPr txBox="1"/>
          <p:nvPr/>
        </p:nvSpPr>
        <p:spPr>
          <a:xfrm>
            <a:off x="9885186" y="523420"/>
            <a:ext cx="772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Go-live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endParaRPr lang="en-US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163912" y="462565"/>
            <a:ext cx="3479620" cy="557527"/>
            <a:chOff x="2854911" y="4381599"/>
            <a:chExt cx="3068776" cy="302396"/>
          </a:xfrm>
        </p:grpSpPr>
        <p:sp>
          <p:nvSpPr>
            <p:cNvPr id="37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81599"/>
              <a:ext cx="2891794" cy="30239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 Project Schedule</a:t>
              </a:r>
              <a:endParaRPr lang="en-US" sz="16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40" name="Google Shape;816;p33"/>
          <p:cNvGraphicFramePr/>
          <p:nvPr>
            <p:extLst>
              <p:ext uri="{D42A27DB-BD31-4B8C-83A1-F6EECF244321}">
                <p14:modId xmlns:p14="http://schemas.microsoft.com/office/powerpoint/2010/main" val="480868046"/>
              </p:ext>
            </p:extLst>
          </p:nvPr>
        </p:nvGraphicFramePr>
        <p:xfrm>
          <a:off x="163912" y="1169801"/>
          <a:ext cx="11486630" cy="33830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316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28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1954998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32599933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193125579"/>
                    </a:ext>
                  </a:extLst>
                </a:gridCol>
              </a:tblGrid>
              <a:tr h="5253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dirty="0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Group Function</a:t>
                      </a:r>
                      <a:endParaRPr sz="2100" b="1" dirty="0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Department</a:t>
                      </a: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Aug</a:t>
                      </a: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Sep</a:t>
                      </a: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Oct</a:t>
                      </a: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Nov</a:t>
                      </a:r>
                      <a:endParaRPr sz="14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Dec</a:t>
                      </a: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Jan</a:t>
                      </a:r>
                      <a:endParaRPr sz="14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Feb</a:t>
                      </a:r>
                      <a:endParaRPr sz="14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Mar</a:t>
                      </a:r>
                      <a:endParaRPr sz="14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379">
                <a:tc>
                  <a:txBody>
                    <a:bodyPr/>
                    <a:lstStyle/>
                    <a:p>
                      <a:pPr marL="0" lvl="0" indent="0" algn="l" defTabSz="9144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</a:rPr>
                        <a:t>Meeting, discuss, analyze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SCM/QC/FA/IT</a:t>
                      </a: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379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</a:rPr>
                        <a:t>Upload plan, Pick-up sample 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SCM/QC/FA/IT</a:t>
                      </a: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379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</a:rPr>
                        <a:t>Confirm Outer carton and inner box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012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</a:rPr>
                        <a:t>Modify weight check OQC 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A7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181102"/>
                  </a:ext>
                </a:extLst>
              </a:tr>
              <a:tr h="554012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</a:rPr>
                        <a:t>OQC inspection &amp; judgment all lots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BBA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SCM/QC/FA/IT</a:t>
                      </a: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114740"/>
                  </a:ext>
                </a:extLst>
              </a:tr>
            </a:tbl>
          </a:graphicData>
        </a:graphic>
      </p:graphicFrame>
      <p:graphicFrame>
        <p:nvGraphicFramePr>
          <p:cNvPr id="46" name="Google Shape;816;p33"/>
          <p:cNvGraphicFramePr/>
          <p:nvPr>
            <p:extLst>
              <p:ext uri="{D42A27DB-BD31-4B8C-83A1-F6EECF244321}">
                <p14:modId xmlns:p14="http://schemas.microsoft.com/office/powerpoint/2010/main" val="3336109685"/>
              </p:ext>
            </p:extLst>
          </p:nvPr>
        </p:nvGraphicFramePr>
        <p:xfrm>
          <a:off x="163912" y="4552841"/>
          <a:ext cx="11486630" cy="11276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316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28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1954998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32599933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193125579"/>
                    </a:ext>
                  </a:extLst>
                </a:gridCol>
              </a:tblGrid>
              <a:tr h="525379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</a:rPr>
                        <a:t>Visualize inspection result OQC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-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SCM/QC/FA/IT</a:t>
                      </a: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379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</a:rPr>
                        <a:t>Report daily OQC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7" name="Pentagon 49">
            <a:extLst>
              <a:ext uri="{FF2B5EF4-FFF2-40B4-BE49-F238E27FC236}">
                <a16:creationId xmlns:a16="http://schemas.microsoft.com/office/drawing/2014/main" id="{C796B48A-D922-ED04-AFE0-FFBD2E65F469}"/>
              </a:ext>
            </a:extLst>
          </p:cNvPr>
          <p:cNvSpPr/>
          <p:nvPr/>
        </p:nvSpPr>
        <p:spPr>
          <a:xfrm>
            <a:off x="6304353" y="1806212"/>
            <a:ext cx="926517" cy="156055"/>
          </a:xfrm>
          <a:prstGeom prst="homePlate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7"/>
          </a:p>
        </p:txBody>
      </p:sp>
      <p:sp>
        <p:nvSpPr>
          <p:cNvPr id="48" name="Pentagon 49">
            <a:extLst>
              <a:ext uri="{FF2B5EF4-FFF2-40B4-BE49-F238E27FC236}">
                <a16:creationId xmlns:a16="http://schemas.microsoft.com/office/drawing/2014/main" id="{407B3D7E-D284-C816-16BF-F1A82460C61B}"/>
              </a:ext>
            </a:extLst>
          </p:cNvPr>
          <p:cNvSpPr/>
          <p:nvPr/>
        </p:nvSpPr>
        <p:spPr>
          <a:xfrm>
            <a:off x="6324838" y="2064976"/>
            <a:ext cx="898753" cy="156771"/>
          </a:xfrm>
          <a:prstGeom prst="homePlate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7"/>
          </a:p>
        </p:txBody>
      </p:sp>
      <p:sp>
        <p:nvSpPr>
          <p:cNvPr id="49" name="Pentagon 49">
            <a:extLst>
              <a:ext uri="{FF2B5EF4-FFF2-40B4-BE49-F238E27FC236}">
                <a16:creationId xmlns:a16="http://schemas.microsoft.com/office/drawing/2014/main" id="{C796B48A-D922-ED04-AFE0-FFBD2E65F469}"/>
              </a:ext>
            </a:extLst>
          </p:cNvPr>
          <p:cNvSpPr/>
          <p:nvPr/>
        </p:nvSpPr>
        <p:spPr>
          <a:xfrm>
            <a:off x="7281398" y="2375377"/>
            <a:ext cx="696105" cy="156055"/>
          </a:xfrm>
          <a:prstGeom prst="homePlate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7"/>
          </a:p>
        </p:txBody>
      </p:sp>
      <p:sp>
        <p:nvSpPr>
          <p:cNvPr id="51" name="Pentagon 49">
            <a:extLst>
              <a:ext uri="{FF2B5EF4-FFF2-40B4-BE49-F238E27FC236}">
                <a16:creationId xmlns:a16="http://schemas.microsoft.com/office/drawing/2014/main" id="{407B3D7E-D284-C816-16BF-F1A82460C61B}"/>
              </a:ext>
            </a:extLst>
          </p:cNvPr>
          <p:cNvSpPr/>
          <p:nvPr/>
        </p:nvSpPr>
        <p:spPr>
          <a:xfrm>
            <a:off x="7253089" y="2622529"/>
            <a:ext cx="236669" cy="156771"/>
          </a:xfrm>
          <a:prstGeom prst="homePlate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7"/>
          </a:p>
        </p:txBody>
      </p:sp>
      <p:sp>
        <p:nvSpPr>
          <p:cNvPr id="54" name="Pentagon 49">
            <a:extLst>
              <a:ext uri="{FF2B5EF4-FFF2-40B4-BE49-F238E27FC236}">
                <a16:creationId xmlns:a16="http://schemas.microsoft.com/office/drawing/2014/main" id="{C796B48A-D922-ED04-AFE0-FFBD2E65F469}"/>
              </a:ext>
            </a:extLst>
          </p:cNvPr>
          <p:cNvSpPr/>
          <p:nvPr/>
        </p:nvSpPr>
        <p:spPr>
          <a:xfrm>
            <a:off x="7537289" y="2939216"/>
            <a:ext cx="432227" cy="156055"/>
          </a:xfrm>
          <a:prstGeom prst="homePlate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7"/>
          </a:p>
        </p:txBody>
      </p:sp>
      <p:sp>
        <p:nvSpPr>
          <p:cNvPr id="57" name="Pentagon 49">
            <a:extLst>
              <a:ext uri="{FF2B5EF4-FFF2-40B4-BE49-F238E27FC236}">
                <a16:creationId xmlns:a16="http://schemas.microsoft.com/office/drawing/2014/main" id="{C796B48A-D922-ED04-AFE0-FFBD2E65F469}"/>
              </a:ext>
            </a:extLst>
          </p:cNvPr>
          <p:cNvSpPr/>
          <p:nvPr/>
        </p:nvSpPr>
        <p:spPr>
          <a:xfrm>
            <a:off x="8003865" y="3510015"/>
            <a:ext cx="696108" cy="156055"/>
          </a:xfrm>
          <a:prstGeom prst="homePlate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7"/>
          </a:p>
        </p:txBody>
      </p:sp>
      <p:sp>
        <p:nvSpPr>
          <p:cNvPr id="58" name="Pentagon 49">
            <a:extLst>
              <a:ext uri="{FF2B5EF4-FFF2-40B4-BE49-F238E27FC236}">
                <a16:creationId xmlns:a16="http://schemas.microsoft.com/office/drawing/2014/main" id="{C796B48A-D922-ED04-AFE0-FFBD2E65F469}"/>
              </a:ext>
            </a:extLst>
          </p:cNvPr>
          <p:cNvSpPr/>
          <p:nvPr/>
        </p:nvSpPr>
        <p:spPr>
          <a:xfrm>
            <a:off x="8433126" y="4097371"/>
            <a:ext cx="958616" cy="156055"/>
          </a:xfrm>
          <a:prstGeom prst="homePlate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7"/>
          </a:p>
        </p:txBody>
      </p:sp>
      <p:sp>
        <p:nvSpPr>
          <p:cNvPr id="59" name="Pentagon 49">
            <a:extLst>
              <a:ext uri="{FF2B5EF4-FFF2-40B4-BE49-F238E27FC236}">
                <a16:creationId xmlns:a16="http://schemas.microsoft.com/office/drawing/2014/main" id="{C796B48A-D922-ED04-AFE0-FFBD2E65F469}"/>
              </a:ext>
            </a:extLst>
          </p:cNvPr>
          <p:cNvSpPr/>
          <p:nvPr/>
        </p:nvSpPr>
        <p:spPr>
          <a:xfrm>
            <a:off x="9456846" y="4676102"/>
            <a:ext cx="720223" cy="156055"/>
          </a:xfrm>
          <a:prstGeom prst="homePlate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7"/>
          </a:p>
        </p:txBody>
      </p:sp>
      <p:sp>
        <p:nvSpPr>
          <p:cNvPr id="60" name="Pentagon 49">
            <a:extLst>
              <a:ext uri="{FF2B5EF4-FFF2-40B4-BE49-F238E27FC236}">
                <a16:creationId xmlns:a16="http://schemas.microsoft.com/office/drawing/2014/main" id="{C796B48A-D922-ED04-AFE0-FFBD2E65F469}"/>
              </a:ext>
            </a:extLst>
          </p:cNvPr>
          <p:cNvSpPr/>
          <p:nvPr/>
        </p:nvSpPr>
        <p:spPr>
          <a:xfrm>
            <a:off x="9144550" y="5192339"/>
            <a:ext cx="1275920" cy="156055"/>
          </a:xfrm>
          <a:prstGeom prst="homePlate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7"/>
          </a:p>
        </p:txBody>
      </p:sp>
      <p:sp>
        <p:nvSpPr>
          <p:cNvPr id="61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8806852" y="3462437"/>
            <a:ext cx="211164" cy="236821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sp>
        <p:nvSpPr>
          <p:cNvPr id="62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10480309" y="5151955"/>
            <a:ext cx="211164" cy="236821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2617EEC-3669-ED33-62A5-281440C3F79F}"/>
              </a:ext>
            </a:extLst>
          </p:cNvPr>
          <p:cNvCxnSpPr>
            <a:cxnSpLocks/>
          </p:cNvCxnSpPr>
          <p:nvPr/>
        </p:nvCxnSpPr>
        <p:spPr>
          <a:xfrm flipH="1">
            <a:off x="7504067" y="1688123"/>
            <a:ext cx="19154" cy="399271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419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A497B8-E5F4-477A-A021-910B8393A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34" y="1710438"/>
            <a:ext cx="4518455" cy="12442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AA380C-1055-4CE1-B672-54C78176F509}"/>
              </a:ext>
            </a:extLst>
          </p:cNvPr>
          <p:cNvSpPr/>
          <p:nvPr/>
        </p:nvSpPr>
        <p:spPr>
          <a:xfrm>
            <a:off x="191574" y="1380436"/>
            <a:ext cx="47141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1: SCM send inventory &amp; shipment plan</a:t>
            </a:r>
            <a:endParaRPr lang="en-US" sz="1400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94554C5-6379-4EBE-AD15-898C02CCDF51}"/>
              </a:ext>
            </a:extLst>
          </p:cNvPr>
          <p:cNvSpPr/>
          <p:nvPr/>
        </p:nvSpPr>
        <p:spPr>
          <a:xfrm rot="5400000">
            <a:off x="2539018" y="2852355"/>
            <a:ext cx="132254" cy="629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594A8A-BA1B-4AA2-B3FC-3A9445984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87" y="3534812"/>
            <a:ext cx="5190763" cy="14753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1A7F40-3623-4EC2-B529-A4237831AC7E}"/>
              </a:ext>
            </a:extLst>
          </p:cNvPr>
          <p:cNvSpPr/>
          <p:nvPr/>
        </p:nvSpPr>
        <p:spPr>
          <a:xfrm>
            <a:off x="211894" y="3227035"/>
            <a:ext cx="47513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2: FA update inventory &amp; shipment plan</a:t>
            </a:r>
            <a:endParaRPr lang="en-US" sz="1400" dirty="0"/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4599258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9" name="Text Box 5">
            <a:extLst>
              <a:ext uri="{FF2B5EF4-FFF2-40B4-BE49-F238E27FC236}">
                <a16:creationId xmlns:a16="http://schemas.microsoft.com/office/drawing/2014/main" id="{6E09D44F-B372-4F09-A03D-826E6D6B5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4599258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2C265C8D-82A1-4F3C-BC45-B362E98D04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E50612-A4A3-479B-9E9D-2FC9C872FFA1}"/>
              </a:ext>
            </a:extLst>
          </p:cNvPr>
          <p:cNvSpPr/>
          <p:nvPr/>
        </p:nvSpPr>
        <p:spPr>
          <a:xfrm>
            <a:off x="6019274" y="1724433"/>
            <a:ext cx="6052223" cy="2650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Indicate priority shipment model to announce OQC pick up inspection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Indicate details: Ship by Board/Air, Stock Q'ty, shipment Q’ty, Minus product compare vs shipment plan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Minus product: Q’ty, Reason, when re-running (need indicate)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In case production plan be changed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Auto refresh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Classify type of product and display : EMC, PP, PMP and can shipment or not (Ex: PP cannot shipment..)</a:t>
            </a:r>
          </a:p>
        </p:txBody>
      </p:sp>
      <p:sp>
        <p:nvSpPr>
          <p:cNvPr id="23" name="AutoShape 6">
            <a:extLst>
              <a:ext uri="{FF2B5EF4-FFF2-40B4-BE49-F238E27FC236}">
                <a16:creationId xmlns:a16="http://schemas.microsoft.com/office/drawing/2014/main" id="{0010AE81-EC6D-440D-BA6A-C18B34B1C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5861021"/>
            <a:ext cx="5828801" cy="893523"/>
          </a:xfrm>
          <a:prstGeom prst="roundRect">
            <a:avLst>
              <a:gd name="adj" fmla="val 23272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Using time: 5 mins/day*4 BD/BU =20 mins/day</a:t>
            </a:r>
          </a:p>
        </p:txBody>
      </p:sp>
      <p:sp>
        <p:nvSpPr>
          <p:cNvPr id="24" name="AutoShape 6">
            <a:extLst>
              <a:ext uri="{FF2B5EF4-FFF2-40B4-BE49-F238E27FC236}">
                <a16:creationId xmlns:a16="http://schemas.microsoft.com/office/drawing/2014/main" id="{A1651143-20DC-46C9-82FC-1C39F356A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274" y="5861021"/>
            <a:ext cx="6052223" cy="893523"/>
          </a:xfrm>
          <a:prstGeom prst="roundRect">
            <a:avLst>
              <a:gd name="adj" fmla="val 21425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Save time: 20 mins/day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834C51-CFF1-48CB-BB1B-87017936EE00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Meiryo UI" panose="020B0604030504040204" pitchFamily="34" charset="-128"/>
                <a:ea typeface="Meiryo UI" panose="020B0604030504040204" pitchFamily="34" charset="-128"/>
              </a:rPr>
              <a:t>OQC confirm shipment plan to focus priority shipment models by manual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52A12C1-9719-496B-95EC-A03A649BCD0F}"/>
              </a:ext>
            </a:extLst>
          </p:cNvPr>
          <p:cNvSpPr/>
          <p:nvPr/>
        </p:nvSpPr>
        <p:spPr>
          <a:xfrm rot="5400000">
            <a:off x="2650878" y="4839786"/>
            <a:ext cx="123831" cy="629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9C3330-C972-4113-8EFB-CD4BEC500CC3}"/>
              </a:ext>
            </a:extLst>
          </p:cNvPr>
          <p:cNvSpPr/>
          <p:nvPr/>
        </p:nvSpPr>
        <p:spPr>
          <a:xfrm>
            <a:off x="133073" y="5254625"/>
            <a:ext cx="58012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3: OQC input shipment info to focus check priority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A8926B7-B1A1-4554-9894-27D3082B940C}"/>
              </a:ext>
            </a:extLst>
          </p:cNvPr>
          <p:cNvSpPr/>
          <p:nvPr/>
        </p:nvSpPr>
        <p:spPr>
          <a:xfrm>
            <a:off x="6061521" y="1445296"/>
            <a:ext cx="60522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Request system will be displayed details: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EF5F1B-2F28-4193-80F6-1FEF69DBBC24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6</a:t>
            </a:r>
            <a:endParaRPr lang="en-US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6972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A356488-05B0-43D0-B056-2170E5D28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93" y="3811914"/>
            <a:ext cx="4932116" cy="14628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6D70556-421C-498D-803E-1DD5AB3464A6}"/>
              </a:ext>
            </a:extLst>
          </p:cNvPr>
          <p:cNvSpPr/>
          <p:nvPr/>
        </p:nvSpPr>
        <p:spPr>
          <a:xfrm>
            <a:off x="329897" y="3552820"/>
            <a:ext cx="46011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2: OQC copy into OQC format to control</a:t>
            </a:r>
            <a:endParaRPr lang="en-US" sz="1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5EB546-5193-4168-A9D2-157E5ECFF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93" y="1665032"/>
            <a:ext cx="4518455" cy="146282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B7009A0-EDD5-4109-8F8D-92F92C102845}"/>
              </a:ext>
            </a:extLst>
          </p:cNvPr>
          <p:cNvSpPr/>
          <p:nvPr/>
        </p:nvSpPr>
        <p:spPr>
          <a:xfrm>
            <a:off x="126696" y="1348754"/>
            <a:ext cx="56942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1: PCS send Daily production plan &lt;Email/Server&gt;</a:t>
            </a:r>
            <a:endParaRPr lang="en-US" sz="1400" b="1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AB1091E-564B-489A-A025-15C76C393566}"/>
              </a:ext>
            </a:extLst>
          </p:cNvPr>
          <p:cNvSpPr/>
          <p:nvPr/>
        </p:nvSpPr>
        <p:spPr>
          <a:xfrm rot="5400000">
            <a:off x="2676492" y="3123835"/>
            <a:ext cx="196088" cy="5354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3">
            <a:extLst>
              <a:ext uri="{FF2B5EF4-FFF2-40B4-BE49-F238E27FC236}">
                <a16:creationId xmlns:a16="http://schemas.microsoft.com/office/drawing/2014/main" id="{884849B7-164B-43D8-9D5F-29A13B9F4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418465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6DAD2C91-42BB-4D69-B726-CB5D821627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418465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6">
            <a:extLst>
              <a:ext uri="{FF2B5EF4-FFF2-40B4-BE49-F238E27FC236}">
                <a16:creationId xmlns:a16="http://schemas.microsoft.com/office/drawing/2014/main" id="{12723EC3-F1C0-46E3-AEBE-F803E242A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473044"/>
            <a:ext cx="5828801" cy="1299139"/>
          </a:xfrm>
          <a:prstGeom prst="roundRect">
            <a:avLst>
              <a:gd name="adj" fmla="val 11546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OQC re-making production base on information of PCS: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Add some information: Sample Q’ty, PL, Characteristic, Reliability, Specification…</a:t>
            </a:r>
          </a:p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 Using time: 10 mins/day </a:t>
            </a:r>
          </a:p>
        </p:txBody>
      </p:sp>
      <p:sp>
        <p:nvSpPr>
          <p:cNvPr id="21" name="AutoShape 6">
            <a:extLst>
              <a:ext uri="{FF2B5EF4-FFF2-40B4-BE49-F238E27FC236}">
                <a16:creationId xmlns:a16="http://schemas.microsoft.com/office/drawing/2014/main" id="{3C89B1C1-8F60-4B52-AA2D-1FA136909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473044"/>
            <a:ext cx="6052223" cy="1291683"/>
          </a:xfrm>
          <a:prstGeom prst="roundRect">
            <a:avLst>
              <a:gd name="adj" fmla="val 1183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System will link with OQC inspection plan and auto update: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</a:endParaRPr>
          </a:p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 Save time: 10 mins/day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D4AA93-F13B-4735-8159-D0FB610B7FF3}"/>
              </a:ext>
            </a:extLst>
          </p:cNvPr>
          <p:cNvSpPr/>
          <p:nvPr/>
        </p:nvSpPr>
        <p:spPr>
          <a:xfrm>
            <a:off x="105475" y="473848"/>
            <a:ext cx="1197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OQC re-making production plan base on production plan that PCS send</a:t>
            </a:r>
          </a:p>
        </p:txBody>
      </p:sp>
      <p:sp>
        <p:nvSpPr>
          <p:cNvPr id="23" name="Text Box 5">
            <a:extLst>
              <a:ext uri="{FF2B5EF4-FFF2-40B4-BE49-F238E27FC236}">
                <a16:creationId xmlns:a16="http://schemas.microsoft.com/office/drawing/2014/main" id="{D63CDCF1-9F09-4990-8E6B-962B079574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24" name="Text Box 4">
            <a:extLst>
              <a:ext uri="{FF2B5EF4-FFF2-40B4-BE49-F238E27FC236}">
                <a16:creationId xmlns:a16="http://schemas.microsoft.com/office/drawing/2014/main" id="{C70CB915-1A29-41E1-8987-EEB782EA6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EA3C3B-5F69-4AA9-A76A-5BD85E765ACD}"/>
              </a:ext>
            </a:extLst>
          </p:cNvPr>
          <p:cNvSpPr/>
          <p:nvPr/>
        </p:nvSpPr>
        <p:spPr>
          <a:xfrm>
            <a:off x="5971277" y="1390476"/>
            <a:ext cx="5094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OQC make database: Sample Q’ty; Reliability plan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A6D632-3EB8-4BC2-9D7C-BB4CC7824C1A}"/>
              </a:ext>
            </a:extLst>
          </p:cNvPr>
          <p:cNvSpPr/>
          <p:nvPr/>
        </p:nvSpPr>
        <p:spPr>
          <a:xfrm>
            <a:off x="6036398" y="3010566"/>
            <a:ext cx="6050127" cy="2315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will be linked with OQC Inspection plan: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OQC sampling Q’ty (Incase if happen Quality issue, sample Q’ty level will be changed </a:t>
            </a: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  <a:sym typeface="Wingdings" panose="05000000000000000000" pitchFamily="2" charset="2"/>
              </a:rPr>
              <a:t> Return to previous level  OQC make Data base)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  <a:sym typeface="Wingdings" panose="05000000000000000000" pitchFamily="2" charset="2"/>
              </a:rPr>
              <a:t>Add : 1 column for adjust sample if need to follow up quality issue </a:t>
            </a:r>
            <a:endParaRPr lang="en-US" sz="1200" dirty="0">
              <a:latin typeface="Meiryo UI" panose="020B0604030504040204" pitchFamily="34" charset="-128"/>
              <a:ea typeface="Meiryo UI" panose="020B0604030504040204" pitchFamily="34" charset="-128"/>
              <a:cs typeface="Calibri" panose="020F050202020403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Auto assign model that should be Reliability test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Auto change sample Q’ty level (Ex: Normal level </a:t>
            </a: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  <a:sym typeface="Wingdings" panose="05000000000000000000" pitchFamily="2" charset="2"/>
              </a:rPr>
              <a:t> Loosen level)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  <a:sym typeface="Wingdings" panose="05000000000000000000" pitchFamily="2" charset="2"/>
              </a:rPr>
              <a:t>If cannot catch up plan  Can adjust and display reason (Only OQC member can revise)</a:t>
            </a:r>
            <a:endParaRPr lang="en-US" sz="1200" dirty="0">
              <a:latin typeface="Meiryo UI" panose="020B0604030504040204" pitchFamily="34" charset="-128"/>
              <a:ea typeface="Meiryo UI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E08CB66E-EBB2-4E6F-BF3B-D6F7B19D61CE}"/>
              </a:ext>
            </a:extLst>
          </p:cNvPr>
          <p:cNvSpPr/>
          <p:nvPr/>
        </p:nvSpPr>
        <p:spPr>
          <a:xfrm rot="5400000">
            <a:off x="8786921" y="2772552"/>
            <a:ext cx="162311" cy="470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75BBB9-C766-4CA1-9266-8F83840B3A51}"/>
              </a:ext>
            </a:extLst>
          </p:cNvPr>
          <p:cNvGrpSpPr/>
          <p:nvPr/>
        </p:nvGrpSpPr>
        <p:grpSpPr>
          <a:xfrm>
            <a:off x="6148088" y="1700862"/>
            <a:ext cx="5808211" cy="1075605"/>
            <a:chOff x="6148088" y="1709677"/>
            <a:chExt cx="5808211" cy="128658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FC5A3FF-7553-4AD0-A254-7E2DFCDDD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76784" y="1714596"/>
              <a:ext cx="1759565" cy="128001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9FE7D16-3477-4D22-AE39-0C29F4566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96735" y="1709677"/>
              <a:ext cx="1759564" cy="128001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40C1DCD-DDDC-441C-8B19-AFCE43000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48088" y="1709743"/>
              <a:ext cx="1960197" cy="1286515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35DD62D-5E77-4B1E-8CB1-F0E77D5C12B6}"/>
                </a:ext>
              </a:extLst>
            </p:cNvPr>
            <p:cNvSpPr/>
            <p:nvPr/>
          </p:nvSpPr>
          <p:spPr>
            <a:xfrm>
              <a:off x="6238717" y="2738530"/>
              <a:ext cx="1799494" cy="230432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Q’ty sample Standard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11E2B20C-A968-48B1-8C61-3B16BEA09F8B}"/>
                </a:ext>
              </a:extLst>
            </p:cNvPr>
            <p:cNvSpPr/>
            <p:nvPr/>
          </p:nvSpPr>
          <p:spPr>
            <a:xfrm>
              <a:off x="8644661" y="2738529"/>
              <a:ext cx="1117405" cy="240145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Plan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FDFC150-C348-4AFC-8247-563BE599D02D}"/>
                </a:ext>
              </a:extLst>
            </p:cNvPr>
            <p:cNvSpPr/>
            <p:nvPr/>
          </p:nvSpPr>
          <p:spPr>
            <a:xfrm>
              <a:off x="10562361" y="2738529"/>
              <a:ext cx="952305" cy="236153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Plan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92FF29BD-966C-4B34-B13E-8E93D04D59D3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7</a:t>
            </a:r>
            <a:endParaRPr lang="en-US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7927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98D065C7-7AD1-4C6B-AAB3-A3051B45E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112" y="3801319"/>
            <a:ext cx="2163490" cy="13644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4511104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4511105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2172DF-B3B2-45E6-AF36-45C6306F7125}"/>
              </a:ext>
            </a:extLst>
          </p:cNvPr>
          <p:cNvSpPr/>
          <p:nvPr/>
        </p:nvSpPr>
        <p:spPr>
          <a:xfrm>
            <a:off x="6051320" y="1780296"/>
            <a:ext cx="5829476" cy="2004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Scan barcode of Outer box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 D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isplays Outer box OQC pick up: FA easy to control sample quantity OQC pick up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System will remind OQC to pick up sample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Indicate time OQC pick up sample on system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Indicate pallet OQC pick up sample to eliminate finding and scan barcode many times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3" name="AutoShape 6">
            <a:extLst>
              <a:ext uri="{FF2B5EF4-FFF2-40B4-BE49-F238E27FC236}">
                <a16:creationId xmlns:a16="http://schemas.microsoft.com/office/drawing/2014/main" id="{C42C3253-0E42-4D5E-AEB7-6E0AB0F83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824277"/>
            <a:ext cx="5828801" cy="947906"/>
          </a:xfrm>
          <a:prstGeom prst="roundRect">
            <a:avLst>
              <a:gd name="adj" fmla="val 11546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Using time: 1mins*8 times/day=8 mins/day</a:t>
            </a:r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98973256-4683-44CB-95C3-F5EA0692E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824277"/>
            <a:ext cx="6052223" cy="940450"/>
          </a:xfrm>
          <a:prstGeom prst="roundRect">
            <a:avLst>
              <a:gd name="adj" fmla="val 1183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Save: 8 mins/day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32CEE1-1FBE-4662-B287-D1D9561D97D0}"/>
              </a:ext>
            </a:extLst>
          </p:cNvPr>
          <p:cNvSpPr/>
          <p:nvPr/>
        </p:nvSpPr>
        <p:spPr>
          <a:xfrm>
            <a:off x="105475" y="473848"/>
            <a:ext cx="1197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OQC pick up sample follow serial range</a:t>
            </a: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12BE522B-AF29-4A36-85E1-1FFDE07755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F9FF5F92-4B31-4B57-9CDE-1733FE526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F4C937-4419-4291-8AD4-6B17FCF469C5}"/>
              </a:ext>
            </a:extLst>
          </p:cNvPr>
          <p:cNvSpPr/>
          <p:nvPr/>
        </p:nvSpPr>
        <p:spPr>
          <a:xfrm>
            <a:off x="96218" y="1380581"/>
            <a:ext cx="5692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1: Access PSNV Portal to confirm Production result</a:t>
            </a:r>
            <a:endParaRPr lang="en-US" sz="1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7DB5CB-8506-4DAD-9480-D7641679F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04" y="1730850"/>
            <a:ext cx="5419363" cy="1479639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856D9C35-BAE5-483D-9283-0C0DF62484DB}"/>
              </a:ext>
            </a:extLst>
          </p:cNvPr>
          <p:cNvSpPr/>
          <p:nvPr/>
        </p:nvSpPr>
        <p:spPr>
          <a:xfrm rot="5400000">
            <a:off x="2933398" y="3079556"/>
            <a:ext cx="188438" cy="615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AF965B-BAD8-4069-8D4D-4ABBFCB5908C}"/>
              </a:ext>
            </a:extLst>
          </p:cNvPr>
          <p:cNvSpPr/>
          <p:nvPr/>
        </p:nvSpPr>
        <p:spPr>
          <a:xfrm>
            <a:off x="117584" y="3511539"/>
            <a:ext cx="54534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2: Divide serial range to pick up sample at Pallet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DB4E16-7E19-4432-B54F-E9B2FA416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54" y="3804341"/>
            <a:ext cx="2072589" cy="13628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67CB39A-4E49-45F3-B343-01A150BC7F6B}"/>
              </a:ext>
            </a:extLst>
          </p:cNvPr>
          <p:cNvSpPr/>
          <p:nvPr/>
        </p:nvSpPr>
        <p:spPr>
          <a:xfrm>
            <a:off x="170101" y="5165765"/>
            <a:ext cx="28650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Pick up outer box &amp; put indication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78AF5E6-3C66-4E8A-86BD-6B983EB1B5A3}"/>
              </a:ext>
            </a:extLst>
          </p:cNvPr>
          <p:cNvSpPr/>
          <p:nvPr/>
        </p:nvSpPr>
        <p:spPr>
          <a:xfrm>
            <a:off x="311204" y="3884988"/>
            <a:ext cx="821177" cy="27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highlight>
                  <a:srgbClr val="FFFF00"/>
                </a:highlight>
                <a:latin typeface="Meiryo" panose="020B0604030504040204" pitchFamily="34" charset="-128"/>
                <a:ea typeface="Meiryo" panose="020B0604030504040204" pitchFamily="34" charset="-128"/>
              </a:rPr>
              <a:t>DP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F3125D-966C-4677-99D4-C1335D5E892A}"/>
              </a:ext>
            </a:extLst>
          </p:cNvPr>
          <p:cNvSpPr/>
          <p:nvPr/>
        </p:nvSpPr>
        <p:spPr>
          <a:xfrm>
            <a:off x="3037796" y="5174911"/>
            <a:ext cx="28650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Pick up inner box &amp; put indication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6F68AEF-5AEE-43A1-8FAE-219E9715DC0E}"/>
              </a:ext>
            </a:extLst>
          </p:cNvPr>
          <p:cNvSpPr/>
          <p:nvPr/>
        </p:nvSpPr>
        <p:spPr>
          <a:xfrm>
            <a:off x="3187532" y="3871110"/>
            <a:ext cx="821177" cy="27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highlight>
                  <a:srgbClr val="FFFF00"/>
                </a:highlight>
                <a:latin typeface="Meiryo" panose="020B0604030504040204" pitchFamily="34" charset="-128"/>
                <a:ea typeface="Meiryo" panose="020B0604030504040204" pitchFamily="34" charset="-128"/>
              </a:rPr>
              <a:t>DECT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0EA88C-3B51-4CB1-9959-DD2106493FFD}"/>
              </a:ext>
            </a:extLst>
          </p:cNvPr>
          <p:cNvSpPr/>
          <p:nvPr/>
        </p:nvSpPr>
        <p:spPr>
          <a:xfrm>
            <a:off x="6092326" y="1402573"/>
            <a:ext cx="27406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can be indicated:</a:t>
            </a:r>
            <a:endParaRPr lang="en-US" sz="1400" b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9AC4215-D015-41FA-9EBA-7058067D4E70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8</a:t>
            </a:r>
            <a:endParaRPr lang="en-US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1219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8919</TotalTime>
  <Words>2903</Words>
  <Application>Microsoft Office PowerPoint</Application>
  <PresentationFormat>Widescreen</PresentationFormat>
  <Paragraphs>703</Paragraphs>
  <Slides>28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3" baseType="lpstr">
      <vt:lpstr>MS PGothic</vt:lpstr>
      <vt:lpstr>MS PGothic</vt:lpstr>
      <vt:lpstr>游ゴシック</vt:lpstr>
      <vt:lpstr>Arial</vt:lpstr>
      <vt:lpstr>Arial Unicode MS</vt:lpstr>
      <vt:lpstr>Calibri</vt:lpstr>
      <vt:lpstr>Calibri Light</vt:lpstr>
      <vt:lpstr>Fira Sans Extra Condensed</vt:lpstr>
      <vt:lpstr>Meiryo</vt:lpstr>
      <vt:lpstr>Meiryo UI</vt:lpstr>
      <vt:lpstr>Tahoma</vt:lpstr>
      <vt:lpstr>Times New Roman</vt:lpstr>
      <vt:lpstr>Wingdings</vt:lpstr>
      <vt:lpstr>Office Theme</vt:lpstr>
      <vt:lpstr>ｸﾘｯﾌﾟ</vt:lpstr>
      <vt:lpstr>K</vt:lpstr>
      <vt:lpstr>PowerPoint Presentation</vt:lpstr>
      <vt:lpstr>OQC DIGITAL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THU_Trang2</dc:creator>
  <cp:lastModifiedBy>ACER</cp:lastModifiedBy>
  <cp:revision>495</cp:revision>
  <cp:lastPrinted>2024-08-05T03:14:42Z</cp:lastPrinted>
  <dcterms:created xsi:type="dcterms:W3CDTF">2021-12-07T10:10:23Z</dcterms:created>
  <dcterms:modified xsi:type="dcterms:W3CDTF">2024-10-07T22:36:06Z</dcterms:modified>
</cp:coreProperties>
</file>